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handoutMasterIdLst>
    <p:handoutMasterId r:id="rId29"/>
  </p:handoutMasterIdLst>
  <p:sldIdLst>
    <p:sldId id="267" r:id="rId2"/>
    <p:sldId id="265" r:id="rId3"/>
    <p:sldId id="261" r:id="rId4"/>
    <p:sldId id="271" r:id="rId5"/>
    <p:sldId id="273" r:id="rId6"/>
    <p:sldId id="274" r:id="rId7"/>
    <p:sldId id="275" r:id="rId8"/>
    <p:sldId id="289" r:id="rId9"/>
    <p:sldId id="288" r:id="rId10"/>
    <p:sldId id="276" r:id="rId11"/>
    <p:sldId id="277" r:id="rId12"/>
    <p:sldId id="278" r:id="rId13"/>
    <p:sldId id="279" r:id="rId14"/>
    <p:sldId id="301" r:id="rId15"/>
    <p:sldId id="280" r:id="rId16"/>
    <p:sldId id="281" r:id="rId17"/>
    <p:sldId id="304" r:id="rId18"/>
    <p:sldId id="282" r:id="rId19"/>
    <p:sldId id="305" r:id="rId20"/>
    <p:sldId id="283" r:id="rId21"/>
    <p:sldId id="284" r:id="rId22"/>
    <p:sldId id="285" r:id="rId23"/>
    <p:sldId id="268" r:id="rId24"/>
    <p:sldId id="269" r:id="rId25"/>
    <p:sldId id="290" r:id="rId26"/>
    <p:sldId id="303" r:id="rId27"/>
    <p:sldId id="302" r:id="rId2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61"/>
    <a:srgbClr val="26ADC2"/>
    <a:srgbClr val="FEBF48"/>
    <a:srgbClr val="24C4F0"/>
    <a:srgbClr val="A975B2"/>
    <a:srgbClr val="8AC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F63FA-A95A-4C98-A948-B75C0ED00CBC}" type="doc">
      <dgm:prSet loTypeId="urn:microsoft.com/office/officeart/2005/8/layout/hList2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D4E035C-097F-4A21-BBF5-63DB8A0A81C0}">
      <dgm:prSet phldrT="[Tekst]"/>
      <dgm:spPr/>
      <dgm:t>
        <a:bodyPr/>
        <a:lstStyle/>
        <a:p>
          <a:r>
            <a:rPr lang="pl-PL" dirty="0" smtClean="0"/>
            <a:t>Akcja 1</a:t>
          </a:r>
          <a:endParaRPr lang="pl-PL" dirty="0"/>
        </a:p>
      </dgm:t>
    </dgm:pt>
    <dgm:pt modelId="{347D626F-FC6B-40CE-8F49-D5A8BE941CCE}" type="parTrans" cxnId="{A00704EC-778D-4C86-A9B8-413B4BDE3DAE}">
      <dgm:prSet/>
      <dgm:spPr/>
      <dgm:t>
        <a:bodyPr/>
        <a:lstStyle/>
        <a:p>
          <a:endParaRPr lang="pl-PL"/>
        </a:p>
      </dgm:t>
    </dgm:pt>
    <dgm:pt modelId="{A4E23CE0-B8CD-46FF-B780-83727EB3414A}" type="sibTrans" cxnId="{A00704EC-778D-4C86-A9B8-413B4BDE3DAE}">
      <dgm:prSet/>
      <dgm:spPr/>
      <dgm:t>
        <a:bodyPr/>
        <a:lstStyle/>
        <a:p>
          <a:endParaRPr lang="pl-PL"/>
        </a:p>
      </dgm:t>
    </dgm:pt>
    <dgm:pt modelId="{21F307E9-2B71-4E6B-B498-C2429037DB25}">
      <dgm:prSet phldrT="[Tekst]"/>
      <dgm:spPr/>
      <dgm:t>
        <a:bodyPr/>
        <a:lstStyle/>
        <a:p>
          <a:r>
            <a:rPr lang="pl-PL" dirty="0" smtClean="0"/>
            <a:t>Akcja 2</a:t>
          </a:r>
          <a:endParaRPr lang="pl-PL" dirty="0"/>
        </a:p>
      </dgm:t>
    </dgm:pt>
    <dgm:pt modelId="{D06FFA27-2FFA-4958-B623-EDFD675BC0E8}" type="parTrans" cxnId="{2F0131B1-98A9-4041-A479-87301EDD34D5}">
      <dgm:prSet/>
      <dgm:spPr/>
      <dgm:t>
        <a:bodyPr/>
        <a:lstStyle/>
        <a:p>
          <a:endParaRPr lang="pl-PL"/>
        </a:p>
      </dgm:t>
    </dgm:pt>
    <dgm:pt modelId="{4F72F5EC-FB28-4B98-AE2F-F6F7BF48090D}" type="sibTrans" cxnId="{2F0131B1-98A9-4041-A479-87301EDD34D5}">
      <dgm:prSet/>
      <dgm:spPr/>
      <dgm:t>
        <a:bodyPr/>
        <a:lstStyle/>
        <a:p>
          <a:endParaRPr lang="pl-PL"/>
        </a:p>
      </dgm:t>
    </dgm:pt>
    <dgm:pt modelId="{2287740F-8831-4FE1-8A6F-F2D2589B4071}">
      <dgm:prSet phldrT="[Tekst]"/>
      <dgm:spPr/>
      <dgm:t>
        <a:bodyPr/>
        <a:lstStyle/>
        <a:p>
          <a:r>
            <a:rPr lang="pl-PL" dirty="0" smtClean="0"/>
            <a:t>Akcja 3</a:t>
          </a:r>
          <a:endParaRPr lang="pl-PL" dirty="0"/>
        </a:p>
      </dgm:t>
    </dgm:pt>
    <dgm:pt modelId="{324D2D74-BDE3-4D79-8AF1-7CF405BC3D90}" type="parTrans" cxnId="{406C6E0A-F9A1-4E7E-8FC6-445100352E82}">
      <dgm:prSet/>
      <dgm:spPr/>
      <dgm:t>
        <a:bodyPr/>
        <a:lstStyle/>
        <a:p>
          <a:endParaRPr lang="pl-PL"/>
        </a:p>
      </dgm:t>
    </dgm:pt>
    <dgm:pt modelId="{B5F285EE-2B58-4356-A65E-30EAA9871EB6}" type="sibTrans" cxnId="{406C6E0A-F9A1-4E7E-8FC6-445100352E82}">
      <dgm:prSet/>
      <dgm:spPr/>
      <dgm:t>
        <a:bodyPr/>
        <a:lstStyle/>
        <a:p>
          <a:endParaRPr lang="pl-PL"/>
        </a:p>
      </dgm:t>
    </dgm:pt>
    <dgm:pt modelId="{77EB88A0-D8AA-4425-BDC4-482D6E64BF82}">
      <dgm:prSet phldrT="[Tekst]" custT="1"/>
      <dgm:sp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</dgm:spPr>
      <dgm:t>
        <a:bodyPr/>
        <a:lstStyle/>
        <a:p>
          <a:pPr marL="180975" indent="-180975">
            <a:spcAft>
              <a:spcPts val="1200"/>
            </a:spcAft>
          </a:pPr>
          <a:r>
            <a:rPr lang="pl-PL" sz="1400" b="1" dirty="0" smtClean="0">
              <a:solidFill>
                <a:srgbClr val="005061"/>
              </a:solidFill>
            </a:rPr>
            <a:t>Wymiany młodzieży (KA105)</a:t>
          </a:r>
          <a:endParaRPr lang="pl-PL" sz="1400" dirty="0">
            <a:solidFill>
              <a:srgbClr val="005061"/>
            </a:solidFill>
          </a:endParaRPr>
        </a:p>
      </dgm:t>
    </dgm:pt>
    <dgm:pt modelId="{31E5599C-47C3-449A-BF58-78EA550B37BE}" type="parTrans" cxnId="{00219005-DF13-49DD-906F-8A123C0A8811}">
      <dgm:prSet/>
      <dgm:spPr/>
      <dgm:t>
        <a:bodyPr/>
        <a:lstStyle/>
        <a:p>
          <a:endParaRPr lang="pl-PL"/>
        </a:p>
      </dgm:t>
    </dgm:pt>
    <dgm:pt modelId="{C7E5FC0A-5E40-409B-B15B-BA00552E1E54}" type="sibTrans" cxnId="{00219005-DF13-49DD-906F-8A123C0A8811}">
      <dgm:prSet/>
      <dgm:spPr/>
      <dgm:t>
        <a:bodyPr/>
        <a:lstStyle/>
        <a:p>
          <a:endParaRPr lang="pl-PL"/>
        </a:p>
      </dgm:t>
    </dgm:pt>
    <dgm:pt modelId="{09CD415C-A0B7-4F2C-9D6F-B179C6A1A342}">
      <dgm:prSet custT="1"/>
      <dgm:sp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</dgm:spPr>
      <dgm:t>
        <a:bodyPr/>
        <a:lstStyle/>
        <a:p>
          <a:pPr marL="180975" indent="-180975">
            <a:spcAft>
              <a:spcPts val="1200"/>
            </a:spcAft>
          </a:pPr>
          <a:r>
            <a:rPr lang="pl-PL" sz="1400" b="1" dirty="0" smtClean="0">
              <a:solidFill>
                <a:srgbClr val="005061"/>
              </a:solidFill>
            </a:rPr>
            <a:t>Mobilność osób pracujących </a:t>
          </a:r>
          <a:br>
            <a:rPr lang="pl-PL" sz="1400" b="1" dirty="0" smtClean="0">
              <a:solidFill>
                <a:srgbClr val="005061"/>
              </a:solidFill>
            </a:rPr>
          </a:br>
          <a:r>
            <a:rPr lang="pl-PL" sz="1400" b="1" dirty="0" smtClean="0">
              <a:solidFill>
                <a:srgbClr val="005061"/>
              </a:solidFill>
            </a:rPr>
            <a:t>z młodzieżą (KA105)</a:t>
          </a:r>
        </a:p>
      </dgm:t>
    </dgm:pt>
    <dgm:pt modelId="{F5B3984D-5027-47F4-8DA4-52AFEE96A086}" type="parTrans" cxnId="{979EC10D-1BF3-4E84-B053-E0985FBF1E22}">
      <dgm:prSet/>
      <dgm:spPr/>
      <dgm:t>
        <a:bodyPr/>
        <a:lstStyle/>
        <a:p>
          <a:endParaRPr lang="pl-PL"/>
        </a:p>
      </dgm:t>
    </dgm:pt>
    <dgm:pt modelId="{8C62738A-AE54-4D5D-8867-FD89A64ACFD2}" type="sibTrans" cxnId="{979EC10D-1BF3-4E84-B053-E0985FBF1E22}">
      <dgm:prSet/>
      <dgm:spPr/>
      <dgm:t>
        <a:bodyPr/>
        <a:lstStyle/>
        <a:p>
          <a:endParaRPr lang="pl-PL"/>
        </a:p>
      </dgm:t>
    </dgm:pt>
    <dgm:pt modelId="{CD5F2F24-B7C9-4926-9FA7-79DEC2E3380E}">
      <dgm:prSet phldrT="[Tekst]" custT="1"/>
      <dgm:spPr>
        <a:pattFill prst="ltUpDiag">
          <a:fgClr>
            <a:schemeClr val="bg2">
              <a:lumMod val="85000"/>
            </a:schemeClr>
          </a:fgClr>
          <a:bgClr>
            <a:schemeClr val="bg1"/>
          </a:bgClr>
        </a:pattFill>
      </dgm:spPr>
      <dgm:t>
        <a:bodyPr/>
        <a:lstStyle/>
        <a:p>
          <a:pPr marL="180975" indent="-180975"/>
          <a:r>
            <a:rPr lang="pl-PL" sz="1400" b="1" dirty="0" smtClean="0">
              <a:solidFill>
                <a:schemeClr val="tx1"/>
              </a:solidFill>
            </a:rPr>
            <a:t>Międzynarodowe Inicjatywy Młodzieżowe</a:t>
          </a:r>
          <a:br>
            <a:rPr lang="pl-PL" sz="1400" b="1" dirty="0" smtClean="0">
              <a:solidFill>
                <a:schemeClr val="tx1"/>
              </a:solidFill>
            </a:rPr>
          </a:br>
          <a:endParaRPr lang="pl-PL" sz="1400" dirty="0">
            <a:solidFill>
              <a:schemeClr val="tx1"/>
            </a:solidFill>
          </a:endParaRPr>
        </a:p>
      </dgm:t>
    </dgm:pt>
    <dgm:pt modelId="{E76107C4-5987-4DDF-97E4-1C0B30E0985A}" type="parTrans" cxnId="{09680A6C-FEEA-4EDF-B269-677A3C7DB5BF}">
      <dgm:prSet/>
      <dgm:spPr/>
      <dgm:t>
        <a:bodyPr/>
        <a:lstStyle/>
        <a:p>
          <a:endParaRPr lang="pl-PL"/>
        </a:p>
      </dgm:t>
    </dgm:pt>
    <dgm:pt modelId="{B4389D91-FF7A-4B5A-A9B5-EE6CEE72639B}" type="sibTrans" cxnId="{09680A6C-FEEA-4EDF-B269-677A3C7DB5BF}">
      <dgm:prSet/>
      <dgm:spPr/>
      <dgm:t>
        <a:bodyPr/>
        <a:lstStyle/>
        <a:p>
          <a:endParaRPr lang="pl-PL"/>
        </a:p>
      </dgm:t>
    </dgm:pt>
    <dgm:pt modelId="{CD07E0B2-8D71-48D9-834E-B02C5E67F5DA}">
      <dgm:prSet custT="1"/>
      <dgm:spPr>
        <a:pattFill prst="ltUpDiag">
          <a:fgClr>
            <a:schemeClr val="bg2">
              <a:lumMod val="85000"/>
            </a:schemeClr>
          </a:fgClr>
          <a:bgClr>
            <a:schemeClr val="bg1"/>
          </a:bgClr>
        </a:pattFill>
      </dgm:spPr>
      <dgm:t>
        <a:bodyPr/>
        <a:lstStyle/>
        <a:p>
          <a:pPr marL="180975" indent="-180975"/>
          <a:r>
            <a:rPr lang="pl-PL" sz="1400" b="1" dirty="0" smtClean="0">
              <a:solidFill>
                <a:schemeClr val="tx1"/>
              </a:solidFill>
            </a:rPr>
            <a:t>Partnerstwa Strategiczne </a:t>
          </a:r>
        </a:p>
      </dgm:t>
    </dgm:pt>
    <dgm:pt modelId="{B43DF728-63DF-45E4-86D5-F8545BECFE8B}" type="parTrans" cxnId="{4DAA4EDB-C014-4D86-9EB0-D8180F362BA1}">
      <dgm:prSet/>
      <dgm:spPr/>
      <dgm:t>
        <a:bodyPr/>
        <a:lstStyle/>
        <a:p>
          <a:endParaRPr lang="pl-PL"/>
        </a:p>
      </dgm:t>
    </dgm:pt>
    <dgm:pt modelId="{B2CDB4BC-1AC2-4137-B9B4-F1C4DA8AA971}" type="sibTrans" cxnId="{4DAA4EDB-C014-4D86-9EB0-D8180F362BA1}">
      <dgm:prSet/>
      <dgm:spPr/>
      <dgm:t>
        <a:bodyPr/>
        <a:lstStyle/>
        <a:p>
          <a:endParaRPr lang="pl-PL"/>
        </a:p>
      </dgm:t>
    </dgm:pt>
    <dgm:pt modelId="{B37745C3-98BC-42DA-A26C-9C63ECE5E194}">
      <dgm:prSet phldrT="[Tekst]"/>
      <dgm:sp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</dgm:spPr>
      <dgm:t>
        <a:bodyPr/>
        <a:lstStyle/>
        <a:p>
          <a:pPr marL="268288" indent="-268288"/>
          <a:endParaRPr lang="pl-PL" sz="1600" dirty="0">
            <a:solidFill>
              <a:schemeClr val="tx1"/>
            </a:solidFill>
          </a:endParaRPr>
        </a:p>
      </dgm:t>
    </dgm:pt>
    <dgm:pt modelId="{EB0AFDC3-4F11-4552-A02A-98E731FD68A7}" type="parTrans" cxnId="{4BBDE050-A1CC-4D1E-A633-AA0A5AAF40AB}">
      <dgm:prSet/>
      <dgm:spPr/>
      <dgm:t>
        <a:bodyPr/>
        <a:lstStyle/>
        <a:p>
          <a:endParaRPr lang="pl-PL"/>
        </a:p>
      </dgm:t>
    </dgm:pt>
    <dgm:pt modelId="{8D2E509B-35AC-488A-B647-E4E4CD67C502}" type="sibTrans" cxnId="{4BBDE050-A1CC-4D1E-A633-AA0A5AAF40AB}">
      <dgm:prSet/>
      <dgm:spPr/>
      <dgm:t>
        <a:bodyPr/>
        <a:lstStyle/>
        <a:p>
          <a:endParaRPr lang="pl-PL"/>
        </a:p>
      </dgm:t>
    </dgm:pt>
    <dgm:pt modelId="{51763BB2-71B4-4FCC-A1B2-3499BBD457D8}">
      <dgm:prSet phldrT="[Tekst]" custT="1"/>
      <dgm:sp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</dgm:spPr>
      <dgm:t>
        <a:bodyPr/>
        <a:lstStyle/>
        <a:p>
          <a:pPr marL="268288" indent="-268288"/>
          <a:r>
            <a:rPr lang="pl-PL" sz="1400" b="1" dirty="0" smtClean="0">
              <a:solidFill>
                <a:schemeClr val="tx1"/>
              </a:solidFill>
            </a:rPr>
            <a:t>Wsparcie w reformowaniu polityk</a:t>
          </a:r>
          <a:endParaRPr lang="pl-PL" sz="1400" dirty="0">
            <a:solidFill>
              <a:schemeClr val="tx1"/>
            </a:solidFill>
          </a:endParaRPr>
        </a:p>
      </dgm:t>
    </dgm:pt>
    <dgm:pt modelId="{9D2DB49B-8DF4-4804-B62F-F5ED27521BF5}" type="parTrans" cxnId="{1BA98054-13BF-4161-AB75-BA48E6538A34}">
      <dgm:prSet/>
      <dgm:spPr/>
      <dgm:t>
        <a:bodyPr/>
        <a:lstStyle/>
        <a:p>
          <a:endParaRPr lang="pl-PL"/>
        </a:p>
      </dgm:t>
    </dgm:pt>
    <dgm:pt modelId="{61569D89-A955-4774-9367-C87D8E0D561E}" type="sibTrans" cxnId="{1BA98054-13BF-4161-AB75-BA48E6538A34}">
      <dgm:prSet/>
      <dgm:spPr/>
      <dgm:t>
        <a:bodyPr/>
        <a:lstStyle/>
        <a:p>
          <a:endParaRPr lang="pl-PL"/>
        </a:p>
      </dgm:t>
    </dgm:pt>
    <dgm:pt modelId="{BCBB0892-63CC-4127-BACC-62DF8D22072D}" type="pres">
      <dgm:prSet presAssocID="{5A3F63FA-A95A-4C98-A948-B75C0ED00CB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488083E-4542-4D94-9858-6C5818A50E39}" type="pres">
      <dgm:prSet presAssocID="{0D4E035C-097F-4A21-BBF5-63DB8A0A81C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9AC562-DD83-4FFA-9AB1-16CD570E2AEC}" type="pres">
      <dgm:prSet presAssocID="{0D4E035C-097F-4A21-BBF5-63DB8A0A81C0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53562284-A261-4EF6-9209-6049CA65A695}" type="pres">
      <dgm:prSet presAssocID="{0D4E035C-097F-4A21-BBF5-63DB8A0A81C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1FA4A-68B2-48E9-8779-51E79EA060DA}" type="pres">
      <dgm:prSet presAssocID="{0D4E035C-097F-4A21-BBF5-63DB8A0A81C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02289A-BC44-4ED7-BF75-6613B71FB90B}" type="pres">
      <dgm:prSet presAssocID="{A4E23CE0-B8CD-46FF-B780-83727EB3414A}" presName="sibTrans" presStyleCnt="0"/>
      <dgm:spPr/>
      <dgm:t>
        <a:bodyPr/>
        <a:lstStyle/>
        <a:p>
          <a:endParaRPr lang="pl-PL"/>
        </a:p>
      </dgm:t>
    </dgm:pt>
    <dgm:pt modelId="{9C1835F3-3E79-49E8-8840-E9646D245C89}" type="pres">
      <dgm:prSet presAssocID="{21F307E9-2B71-4E6B-B498-C2429037DB2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088507-4EF3-473B-9560-BEE9BF898242}" type="pres">
      <dgm:prSet presAssocID="{21F307E9-2B71-4E6B-B498-C2429037DB25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  <dgm:pt modelId="{566EAC1A-F535-4491-BCF3-32834F64CCC2}" type="pres">
      <dgm:prSet presAssocID="{21F307E9-2B71-4E6B-B498-C2429037DB25}" presName="childNode" presStyleLbl="node1" presStyleIdx="1" presStyleCnt="3" custScaleX="952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5F8F6E-F8D8-4BCA-BF89-14B231A58EA0}" type="pres">
      <dgm:prSet presAssocID="{21F307E9-2B71-4E6B-B498-C2429037DB2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B69A01-3156-4073-A1D7-6848F0F00C04}" type="pres">
      <dgm:prSet presAssocID="{4F72F5EC-FB28-4B98-AE2F-F6F7BF48090D}" presName="sibTrans" presStyleCnt="0"/>
      <dgm:spPr/>
      <dgm:t>
        <a:bodyPr/>
        <a:lstStyle/>
        <a:p>
          <a:endParaRPr lang="pl-PL"/>
        </a:p>
      </dgm:t>
    </dgm:pt>
    <dgm:pt modelId="{AFC0F976-9A05-4178-8540-8890A9B7D200}" type="pres">
      <dgm:prSet presAssocID="{2287740F-8831-4FE1-8A6F-F2D2589B407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22F330-703A-44A5-8A8F-44090C4C1F69}" type="pres">
      <dgm:prSet presAssocID="{2287740F-8831-4FE1-8A6F-F2D2589B4071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pl-PL"/>
        </a:p>
      </dgm:t>
    </dgm:pt>
    <dgm:pt modelId="{FFC5E462-1617-4AC9-8157-22B6AF34506F}" type="pres">
      <dgm:prSet presAssocID="{2287740F-8831-4FE1-8A6F-F2D2589B4071}" presName="childNode" presStyleLbl="node1" presStyleIdx="2" presStyleCnt="3" custScaleX="944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986AA-8072-42E7-B6B1-1E8A933240E9}" type="pres">
      <dgm:prSet presAssocID="{2287740F-8831-4FE1-8A6F-F2D2589B4071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680A6C-FEEA-4EDF-B269-677A3C7DB5BF}" srcId="{21F307E9-2B71-4E6B-B498-C2429037DB25}" destId="{CD5F2F24-B7C9-4926-9FA7-79DEC2E3380E}" srcOrd="0" destOrd="0" parTransId="{E76107C4-5987-4DDF-97E4-1C0B30E0985A}" sibTransId="{B4389D91-FF7A-4B5A-A9B5-EE6CEE72639B}"/>
    <dgm:cxn modelId="{4BBDE050-A1CC-4D1E-A633-AA0A5AAF40AB}" srcId="{2287740F-8831-4FE1-8A6F-F2D2589B4071}" destId="{B37745C3-98BC-42DA-A26C-9C63ECE5E194}" srcOrd="0" destOrd="0" parTransId="{EB0AFDC3-4F11-4552-A02A-98E731FD68A7}" sibTransId="{8D2E509B-35AC-488A-B647-E4E4CD67C502}"/>
    <dgm:cxn modelId="{F18CE314-97D1-462A-ABAE-7A3A819673E3}" type="presOf" srcId="{2287740F-8831-4FE1-8A6F-F2D2589B4071}" destId="{0DA986AA-8072-42E7-B6B1-1E8A933240E9}" srcOrd="0" destOrd="0" presId="urn:microsoft.com/office/officeart/2005/8/layout/hList2"/>
    <dgm:cxn modelId="{A00704EC-778D-4C86-A9B8-413B4BDE3DAE}" srcId="{5A3F63FA-A95A-4C98-A948-B75C0ED00CBC}" destId="{0D4E035C-097F-4A21-BBF5-63DB8A0A81C0}" srcOrd="0" destOrd="0" parTransId="{347D626F-FC6B-40CE-8F49-D5A8BE941CCE}" sibTransId="{A4E23CE0-B8CD-46FF-B780-83727EB3414A}"/>
    <dgm:cxn modelId="{2F0131B1-98A9-4041-A479-87301EDD34D5}" srcId="{5A3F63FA-A95A-4C98-A948-B75C0ED00CBC}" destId="{21F307E9-2B71-4E6B-B498-C2429037DB25}" srcOrd="1" destOrd="0" parTransId="{D06FFA27-2FFA-4958-B623-EDFD675BC0E8}" sibTransId="{4F72F5EC-FB28-4B98-AE2F-F6F7BF48090D}"/>
    <dgm:cxn modelId="{311471F6-3431-4484-AFB8-1C7DFA2D0A53}" type="presOf" srcId="{21F307E9-2B71-4E6B-B498-C2429037DB25}" destId="{445F8F6E-F8D8-4BCA-BF89-14B231A58EA0}" srcOrd="0" destOrd="0" presId="urn:microsoft.com/office/officeart/2005/8/layout/hList2"/>
    <dgm:cxn modelId="{406C6E0A-F9A1-4E7E-8FC6-445100352E82}" srcId="{5A3F63FA-A95A-4C98-A948-B75C0ED00CBC}" destId="{2287740F-8831-4FE1-8A6F-F2D2589B4071}" srcOrd="2" destOrd="0" parTransId="{324D2D74-BDE3-4D79-8AF1-7CF405BC3D90}" sibTransId="{B5F285EE-2B58-4356-A65E-30EAA9871EB6}"/>
    <dgm:cxn modelId="{7BDFC821-AE0A-41E3-B768-C0C7A3DB54FE}" type="presOf" srcId="{77EB88A0-D8AA-4425-BDC4-482D6E64BF82}" destId="{53562284-A261-4EF6-9209-6049CA65A695}" srcOrd="0" destOrd="0" presId="urn:microsoft.com/office/officeart/2005/8/layout/hList2"/>
    <dgm:cxn modelId="{7871E77F-399A-4D31-8EC3-A745419793F3}" type="presOf" srcId="{B37745C3-98BC-42DA-A26C-9C63ECE5E194}" destId="{FFC5E462-1617-4AC9-8157-22B6AF34506F}" srcOrd="0" destOrd="0" presId="urn:microsoft.com/office/officeart/2005/8/layout/hList2"/>
    <dgm:cxn modelId="{FEFB719A-672E-4232-A2BE-867D7FECA565}" type="presOf" srcId="{51763BB2-71B4-4FCC-A1B2-3499BBD457D8}" destId="{FFC5E462-1617-4AC9-8157-22B6AF34506F}" srcOrd="0" destOrd="1" presId="urn:microsoft.com/office/officeart/2005/8/layout/hList2"/>
    <dgm:cxn modelId="{48C4A0D9-4B63-439F-96C7-56A25155F4E9}" type="presOf" srcId="{0D4E035C-097F-4A21-BBF5-63DB8A0A81C0}" destId="{2921FA4A-68B2-48E9-8779-51E79EA060DA}" srcOrd="0" destOrd="0" presId="urn:microsoft.com/office/officeart/2005/8/layout/hList2"/>
    <dgm:cxn modelId="{00219005-DF13-49DD-906F-8A123C0A8811}" srcId="{0D4E035C-097F-4A21-BBF5-63DB8A0A81C0}" destId="{77EB88A0-D8AA-4425-BDC4-482D6E64BF82}" srcOrd="0" destOrd="0" parTransId="{31E5599C-47C3-449A-BF58-78EA550B37BE}" sibTransId="{C7E5FC0A-5E40-409B-B15B-BA00552E1E54}"/>
    <dgm:cxn modelId="{1BA98054-13BF-4161-AB75-BA48E6538A34}" srcId="{2287740F-8831-4FE1-8A6F-F2D2589B4071}" destId="{51763BB2-71B4-4FCC-A1B2-3499BBD457D8}" srcOrd="1" destOrd="0" parTransId="{9D2DB49B-8DF4-4804-B62F-F5ED27521BF5}" sibTransId="{61569D89-A955-4774-9367-C87D8E0D561E}"/>
    <dgm:cxn modelId="{E35F50A9-FA5D-4F0E-BB78-873D2E3589D7}" type="presOf" srcId="{09CD415C-A0B7-4F2C-9D6F-B179C6A1A342}" destId="{53562284-A261-4EF6-9209-6049CA65A695}" srcOrd="0" destOrd="1" presId="urn:microsoft.com/office/officeart/2005/8/layout/hList2"/>
    <dgm:cxn modelId="{54C3A453-FF63-4670-AE13-CB17D0445E31}" type="presOf" srcId="{5A3F63FA-A95A-4C98-A948-B75C0ED00CBC}" destId="{BCBB0892-63CC-4127-BACC-62DF8D22072D}" srcOrd="0" destOrd="0" presId="urn:microsoft.com/office/officeart/2005/8/layout/hList2"/>
    <dgm:cxn modelId="{49C26BE7-B217-4BC0-93F0-F041619263C8}" type="presOf" srcId="{CD07E0B2-8D71-48D9-834E-B02C5E67F5DA}" destId="{566EAC1A-F535-4491-BCF3-32834F64CCC2}" srcOrd="0" destOrd="1" presId="urn:microsoft.com/office/officeart/2005/8/layout/hList2"/>
    <dgm:cxn modelId="{979EC10D-1BF3-4E84-B053-E0985FBF1E22}" srcId="{0D4E035C-097F-4A21-BBF5-63DB8A0A81C0}" destId="{09CD415C-A0B7-4F2C-9D6F-B179C6A1A342}" srcOrd="1" destOrd="0" parTransId="{F5B3984D-5027-47F4-8DA4-52AFEE96A086}" sibTransId="{8C62738A-AE54-4D5D-8867-FD89A64ACFD2}"/>
    <dgm:cxn modelId="{4DAA4EDB-C014-4D86-9EB0-D8180F362BA1}" srcId="{21F307E9-2B71-4E6B-B498-C2429037DB25}" destId="{CD07E0B2-8D71-48D9-834E-B02C5E67F5DA}" srcOrd="1" destOrd="0" parTransId="{B43DF728-63DF-45E4-86D5-F8545BECFE8B}" sibTransId="{B2CDB4BC-1AC2-4137-B9B4-F1C4DA8AA971}"/>
    <dgm:cxn modelId="{64879F3C-462F-453F-B411-0D249C7FC74E}" type="presOf" srcId="{CD5F2F24-B7C9-4926-9FA7-79DEC2E3380E}" destId="{566EAC1A-F535-4491-BCF3-32834F64CCC2}" srcOrd="0" destOrd="0" presId="urn:microsoft.com/office/officeart/2005/8/layout/hList2"/>
    <dgm:cxn modelId="{DE231F79-FEAE-4ED1-8BFB-4BA34E4BECB0}" type="presParOf" srcId="{BCBB0892-63CC-4127-BACC-62DF8D22072D}" destId="{7488083E-4542-4D94-9858-6C5818A50E39}" srcOrd="0" destOrd="0" presId="urn:microsoft.com/office/officeart/2005/8/layout/hList2"/>
    <dgm:cxn modelId="{5F2674BE-95B2-4D10-88F8-2420B87AAF7A}" type="presParOf" srcId="{7488083E-4542-4D94-9858-6C5818A50E39}" destId="{149AC562-DD83-4FFA-9AB1-16CD570E2AEC}" srcOrd="0" destOrd="0" presId="urn:microsoft.com/office/officeart/2005/8/layout/hList2"/>
    <dgm:cxn modelId="{0F0BD339-C9BC-437B-9F0D-0243B8B00230}" type="presParOf" srcId="{7488083E-4542-4D94-9858-6C5818A50E39}" destId="{53562284-A261-4EF6-9209-6049CA65A695}" srcOrd="1" destOrd="0" presId="urn:microsoft.com/office/officeart/2005/8/layout/hList2"/>
    <dgm:cxn modelId="{BEF4B116-9AD5-4C50-AC53-D2AC88FBA85D}" type="presParOf" srcId="{7488083E-4542-4D94-9858-6C5818A50E39}" destId="{2921FA4A-68B2-48E9-8779-51E79EA060DA}" srcOrd="2" destOrd="0" presId="urn:microsoft.com/office/officeart/2005/8/layout/hList2"/>
    <dgm:cxn modelId="{CAB87EEA-B7BA-4538-9A75-C79589DBF5F6}" type="presParOf" srcId="{BCBB0892-63CC-4127-BACC-62DF8D22072D}" destId="{7502289A-BC44-4ED7-BF75-6613B71FB90B}" srcOrd="1" destOrd="0" presId="urn:microsoft.com/office/officeart/2005/8/layout/hList2"/>
    <dgm:cxn modelId="{1E043268-CE43-4352-B3E5-93F055A3CC8C}" type="presParOf" srcId="{BCBB0892-63CC-4127-BACC-62DF8D22072D}" destId="{9C1835F3-3E79-49E8-8840-E9646D245C89}" srcOrd="2" destOrd="0" presId="urn:microsoft.com/office/officeart/2005/8/layout/hList2"/>
    <dgm:cxn modelId="{D9DD0A5C-EFF0-419D-9F7F-199A0EEC14AC}" type="presParOf" srcId="{9C1835F3-3E79-49E8-8840-E9646D245C89}" destId="{DB088507-4EF3-473B-9560-BEE9BF898242}" srcOrd="0" destOrd="0" presId="urn:microsoft.com/office/officeart/2005/8/layout/hList2"/>
    <dgm:cxn modelId="{533716C5-0FD6-4412-B109-467E117EF825}" type="presParOf" srcId="{9C1835F3-3E79-49E8-8840-E9646D245C89}" destId="{566EAC1A-F535-4491-BCF3-32834F64CCC2}" srcOrd="1" destOrd="0" presId="urn:microsoft.com/office/officeart/2005/8/layout/hList2"/>
    <dgm:cxn modelId="{291DBAA9-60F4-44BA-BC4B-0C968C405592}" type="presParOf" srcId="{9C1835F3-3E79-49E8-8840-E9646D245C89}" destId="{445F8F6E-F8D8-4BCA-BF89-14B231A58EA0}" srcOrd="2" destOrd="0" presId="urn:microsoft.com/office/officeart/2005/8/layout/hList2"/>
    <dgm:cxn modelId="{1C82B8A1-435D-468B-8BC6-438E4B109568}" type="presParOf" srcId="{BCBB0892-63CC-4127-BACC-62DF8D22072D}" destId="{05B69A01-3156-4073-A1D7-6848F0F00C04}" srcOrd="3" destOrd="0" presId="urn:microsoft.com/office/officeart/2005/8/layout/hList2"/>
    <dgm:cxn modelId="{2BF07F34-25AB-4012-9BF1-7D5732DDC4CA}" type="presParOf" srcId="{BCBB0892-63CC-4127-BACC-62DF8D22072D}" destId="{AFC0F976-9A05-4178-8540-8890A9B7D200}" srcOrd="4" destOrd="0" presId="urn:microsoft.com/office/officeart/2005/8/layout/hList2"/>
    <dgm:cxn modelId="{AB4F75D5-7DFD-434A-A4D6-4A544EDAA265}" type="presParOf" srcId="{AFC0F976-9A05-4178-8540-8890A9B7D200}" destId="{1622F330-703A-44A5-8A8F-44090C4C1F69}" srcOrd="0" destOrd="0" presId="urn:microsoft.com/office/officeart/2005/8/layout/hList2"/>
    <dgm:cxn modelId="{A12017C3-D0B8-4345-94DA-74BD5DC9FBFE}" type="presParOf" srcId="{AFC0F976-9A05-4178-8540-8890A9B7D200}" destId="{FFC5E462-1617-4AC9-8157-22B6AF34506F}" srcOrd="1" destOrd="0" presId="urn:microsoft.com/office/officeart/2005/8/layout/hList2"/>
    <dgm:cxn modelId="{03A9C31D-C841-4492-BEB0-EC6F41F92B20}" type="presParOf" srcId="{AFC0F976-9A05-4178-8540-8890A9B7D200}" destId="{0DA986AA-8072-42E7-B6B1-1E8A933240E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1FA4A-68B2-48E9-8779-51E79EA060DA}">
      <dsp:nvSpPr>
        <dsp:cNvPr id="0" name=""/>
        <dsp:cNvSpPr/>
      </dsp:nvSpPr>
      <dsp:spPr>
        <a:xfrm rot="16200000">
          <a:off x="-850138" y="1467941"/>
          <a:ext cx="2190483" cy="398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597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Akcja 1</a:t>
          </a:r>
          <a:endParaRPr lang="pl-PL" sz="3000" kern="1200" dirty="0"/>
        </a:p>
      </dsp:txBody>
      <dsp:txXfrm>
        <a:off x="-850138" y="1467941"/>
        <a:ext cx="2190483" cy="398661"/>
      </dsp:txXfrm>
    </dsp:sp>
    <dsp:sp modelId="{53562284-A261-4EF6-9209-6049CA65A695}">
      <dsp:nvSpPr>
        <dsp:cNvPr id="0" name=""/>
        <dsp:cNvSpPr/>
      </dsp:nvSpPr>
      <dsp:spPr>
        <a:xfrm>
          <a:off x="444433" y="572030"/>
          <a:ext cx="1985754" cy="2190483"/>
        </a:xfrm>
        <a:prstGeom prst="rect">
          <a:avLst/>
        </a:prstGeom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51597" rIns="99568" bIns="99568" numCol="1" spcCol="1270" anchor="t" anchorCtr="0">
          <a:noAutofit/>
        </a:bodyPr>
        <a:lstStyle/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l-PL" sz="1400" b="1" kern="1200" dirty="0" smtClean="0">
              <a:solidFill>
                <a:srgbClr val="005061"/>
              </a:solidFill>
            </a:rPr>
            <a:t>Wymiany młodzieży (KA105)</a:t>
          </a:r>
          <a:endParaRPr lang="pl-PL" sz="1400" kern="1200" dirty="0">
            <a:solidFill>
              <a:srgbClr val="005061"/>
            </a:solidFill>
          </a:endParaRP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l-PL" sz="1400" b="1" kern="1200" dirty="0" smtClean="0">
              <a:solidFill>
                <a:srgbClr val="005061"/>
              </a:solidFill>
            </a:rPr>
            <a:t>Mobilność osób pracujących </a:t>
          </a:r>
          <a:br>
            <a:rPr lang="pl-PL" sz="1400" b="1" kern="1200" dirty="0" smtClean="0">
              <a:solidFill>
                <a:srgbClr val="005061"/>
              </a:solidFill>
            </a:rPr>
          </a:br>
          <a:r>
            <a:rPr lang="pl-PL" sz="1400" b="1" kern="1200" dirty="0" smtClean="0">
              <a:solidFill>
                <a:srgbClr val="005061"/>
              </a:solidFill>
            </a:rPr>
            <a:t>z młodzieżą (KA105)</a:t>
          </a:r>
        </a:p>
      </dsp:txBody>
      <dsp:txXfrm>
        <a:off x="444433" y="572030"/>
        <a:ext cx="1985754" cy="2190483"/>
      </dsp:txXfrm>
    </dsp:sp>
    <dsp:sp modelId="{149AC562-DD83-4FFA-9AB1-16CD570E2AEC}">
      <dsp:nvSpPr>
        <dsp:cNvPr id="0" name=""/>
        <dsp:cNvSpPr/>
      </dsp:nvSpPr>
      <dsp:spPr>
        <a:xfrm>
          <a:off x="45772" y="45798"/>
          <a:ext cx="797322" cy="7973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8F6E-F8D8-4BCA-BF89-14B231A58EA0}">
      <dsp:nvSpPr>
        <dsp:cNvPr id="0" name=""/>
        <dsp:cNvSpPr/>
      </dsp:nvSpPr>
      <dsp:spPr>
        <a:xfrm rot="16200000">
          <a:off x="2067375" y="1467941"/>
          <a:ext cx="2190483" cy="398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597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Akcja 2</a:t>
          </a:r>
          <a:endParaRPr lang="pl-PL" sz="3000" kern="1200" dirty="0"/>
        </a:p>
      </dsp:txBody>
      <dsp:txXfrm>
        <a:off x="2067375" y="1467941"/>
        <a:ext cx="2190483" cy="398661"/>
      </dsp:txXfrm>
    </dsp:sp>
    <dsp:sp modelId="{566EAC1A-F535-4491-BCF3-32834F64CCC2}">
      <dsp:nvSpPr>
        <dsp:cNvPr id="0" name=""/>
        <dsp:cNvSpPr/>
      </dsp:nvSpPr>
      <dsp:spPr>
        <a:xfrm>
          <a:off x="3408712" y="572030"/>
          <a:ext cx="1892225" cy="2190483"/>
        </a:xfrm>
        <a:prstGeom prst="rect">
          <a:avLst/>
        </a:prstGeom>
        <a:pattFill prst="ltUpDiag">
          <a:fgClr>
            <a:schemeClr val="bg2">
              <a:lumMod val="85000"/>
            </a:schemeClr>
          </a:fgClr>
          <a:bgClr>
            <a:schemeClr val="bg1"/>
          </a:bgClr>
        </a:patt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51597" rIns="99568" bIns="99568" numCol="1" spcCol="1270" anchor="t" anchorCtr="0">
          <a:noAutofit/>
        </a:bodyPr>
        <a:lstStyle/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chemeClr val="tx1"/>
              </a:solidFill>
            </a:rPr>
            <a:t>Międzynarodowe Inicjatywy Młodzieżowe</a:t>
          </a:r>
          <a:br>
            <a:rPr lang="pl-PL" sz="1400" b="1" kern="1200" dirty="0" smtClean="0">
              <a:solidFill>
                <a:schemeClr val="tx1"/>
              </a:solidFill>
            </a:rPr>
          </a:br>
          <a:endParaRPr lang="pl-PL" sz="1400" kern="1200" dirty="0">
            <a:solidFill>
              <a:schemeClr val="tx1"/>
            </a:solidFill>
          </a:endParaRP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chemeClr val="tx1"/>
              </a:solidFill>
            </a:rPr>
            <a:t>Partnerstwa Strategiczne </a:t>
          </a:r>
        </a:p>
      </dsp:txBody>
      <dsp:txXfrm>
        <a:off x="3408712" y="572030"/>
        <a:ext cx="1892225" cy="2190483"/>
      </dsp:txXfrm>
    </dsp:sp>
    <dsp:sp modelId="{DB088507-4EF3-473B-9560-BEE9BF898242}">
      <dsp:nvSpPr>
        <dsp:cNvPr id="0" name=""/>
        <dsp:cNvSpPr/>
      </dsp:nvSpPr>
      <dsp:spPr>
        <a:xfrm>
          <a:off x="2963286" y="45798"/>
          <a:ext cx="797322" cy="79732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986AA-8072-42E7-B6B1-1E8A933240E9}">
      <dsp:nvSpPr>
        <dsp:cNvPr id="0" name=""/>
        <dsp:cNvSpPr/>
      </dsp:nvSpPr>
      <dsp:spPr>
        <a:xfrm rot="16200000">
          <a:off x="4938125" y="1467941"/>
          <a:ext cx="2190483" cy="398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597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Akcja 3</a:t>
          </a:r>
          <a:endParaRPr lang="pl-PL" sz="3000" kern="1200" dirty="0"/>
        </a:p>
      </dsp:txBody>
      <dsp:txXfrm>
        <a:off x="4938125" y="1467941"/>
        <a:ext cx="2190483" cy="398661"/>
      </dsp:txXfrm>
    </dsp:sp>
    <dsp:sp modelId="{FFC5E462-1617-4AC9-8157-22B6AF34506F}">
      <dsp:nvSpPr>
        <dsp:cNvPr id="0" name=""/>
        <dsp:cNvSpPr/>
      </dsp:nvSpPr>
      <dsp:spPr>
        <a:xfrm>
          <a:off x="6288010" y="572030"/>
          <a:ext cx="1875128" cy="2190483"/>
        </a:xfrm>
        <a:prstGeom prst="rect">
          <a:avLst/>
        </a:prstGeom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51597" rIns="99568" bIns="99568" numCol="1" spcCol="1270" anchor="t" anchorCtr="0">
          <a:noAutofit/>
        </a:bodyPr>
        <a:lstStyle/>
        <a:p>
          <a:pPr marL="268288" lvl="1" indent="-26828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>
            <a:solidFill>
              <a:schemeClr val="tx1"/>
            </a:solidFill>
          </a:endParaRPr>
        </a:p>
        <a:p>
          <a:pPr marL="268288" lvl="1" indent="-2682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chemeClr val="tx1"/>
              </a:solidFill>
            </a:rPr>
            <a:t>Wsparcie w reformowaniu polityk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6288010" y="572030"/>
        <a:ext cx="1875128" cy="2190483"/>
      </dsp:txXfrm>
    </dsp:sp>
    <dsp:sp modelId="{1622F330-703A-44A5-8A8F-44090C4C1F69}">
      <dsp:nvSpPr>
        <dsp:cNvPr id="0" name=""/>
        <dsp:cNvSpPr/>
      </dsp:nvSpPr>
      <dsp:spPr>
        <a:xfrm>
          <a:off x="5834036" y="45798"/>
          <a:ext cx="797322" cy="79732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2019-01-04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+_preznetacja_16-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" y="437245"/>
            <a:ext cx="1296144" cy="43204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3743400" y="4181661"/>
            <a:ext cx="5400600" cy="702078"/>
          </a:xfrm>
          <a:prstGeom prst="rect">
            <a:avLst/>
          </a:prstGeom>
          <a:solidFill>
            <a:srgbClr val="FEB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Obraz 7" descr="logos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8244" y="4625221"/>
            <a:ext cx="1872208" cy="18273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9" name="Obraz 8" descr="www_mlodziez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Obraz 7" descr="logos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8244" y="4625221"/>
            <a:ext cx="1872208" cy="1827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Obraz 12" descr="www_mlodziez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8244" y="4625221"/>
            <a:ext cx="1872208" cy="18273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2" name="Obraz 11" descr="www_mlodziez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2" name="Obraz 11" descr="logos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8244" y="4625221"/>
            <a:ext cx="1872208" cy="1827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Obraz 14" descr="www_mlodziez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s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8244" y="4625221"/>
            <a:ext cx="1872208" cy="1827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7" name="Obraz 6" descr="www_mlodziez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1" name="Obraz 10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68244" y="4625221"/>
            <a:ext cx="1872208" cy="18273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Obraz 14" descr="www_mlodziez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 descr="logos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8244" y="4625221"/>
            <a:ext cx="1872208" cy="18273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Obraz 12" descr="www_mlodziez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2019-01-04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9" r:id="rId4"/>
    <p:sldLayoutId id="2147483670" r:id="rId5"/>
    <p:sldLayoutId id="2147483668" r:id="rId6"/>
    <p:sldLayoutId id="2147483667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amesfromexchan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://bit.ly/YouthExchangeErasmusPl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salto-youth.net/downloads/toy_trainer_download-file-2900/Malgorzata%20Tur%20-%20Go%20Visual%20Icon%20Dictionary%20en.pdf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asmusplus.org.p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Akcja 1.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427734"/>
            <a:ext cx="7088832" cy="737220"/>
          </a:xfrm>
        </p:spPr>
        <p:txBody>
          <a:bodyPr/>
          <a:lstStyle/>
          <a:p>
            <a:r>
              <a:rPr lang="pl-PL" dirty="0" smtClean="0"/>
              <a:t>Wymiany młodzieży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851920" y="4371950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Ogólnopolski Dzień Informacyjny Programu Erasmus+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55304" y="123478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Akcja 1. wymiany młodzieży</a:t>
            </a:r>
            <a:endParaRPr lang="pl-PL" dirty="0"/>
          </a:p>
        </p:txBody>
      </p:sp>
      <p:grpSp>
        <p:nvGrpSpPr>
          <p:cNvPr id="10" name="Grupa 9"/>
          <p:cNvGrpSpPr/>
          <p:nvPr/>
        </p:nvGrpSpPr>
        <p:grpSpPr>
          <a:xfrm>
            <a:off x="539552" y="884143"/>
            <a:ext cx="8064896" cy="1759615"/>
            <a:chOff x="539552" y="884143"/>
            <a:chExt cx="5040560" cy="1563123"/>
          </a:xfrm>
        </p:grpSpPr>
        <p:sp>
          <p:nvSpPr>
            <p:cNvPr id="6" name="Prostokąt 5"/>
            <p:cNvSpPr/>
            <p:nvPr/>
          </p:nvSpPr>
          <p:spPr>
            <a:xfrm>
              <a:off x="539552" y="1647548"/>
              <a:ext cx="5040560" cy="799718"/>
            </a:xfrm>
            <a:prstGeom prst="rect">
              <a:avLst/>
            </a:prstGeom>
            <a:pattFill prst="ltUpDiag">
              <a:fgClr>
                <a:schemeClr val="bg2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pl-PL" sz="1400" dirty="0"/>
                <a:t>Wspólne zaplanowane </a:t>
              </a:r>
              <a:r>
                <a:rPr lang="pl-PL" sz="1400" b="1" u="sng" dirty="0"/>
                <a:t>spotkanie </a:t>
              </a:r>
              <a:r>
                <a:rPr lang="pl-PL" sz="1400" b="1" u="sng" dirty="0" smtClean="0"/>
                <a:t>młodzieży</a:t>
              </a:r>
              <a:r>
                <a:rPr lang="pl-PL" sz="1400" b="1" dirty="0" smtClean="0"/>
                <a:t> </a:t>
              </a:r>
              <a:r>
                <a:rPr lang="pl-PL" sz="1400" dirty="0" smtClean="0"/>
                <a:t>z </a:t>
              </a:r>
              <a:r>
                <a:rPr lang="pl-PL" sz="1400" b="1" u="sng" dirty="0"/>
                <a:t>rożnych krajów</a:t>
              </a:r>
              <a:r>
                <a:rPr lang="pl-PL" sz="1400" b="1" dirty="0"/>
                <a:t> </a:t>
              </a:r>
              <a:r>
                <a:rPr lang="pl-PL" sz="1400" dirty="0"/>
                <a:t>w celu poznania swoich kultur, przedyskutowania </a:t>
              </a:r>
              <a:r>
                <a:rPr lang="pl-PL" sz="1400" b="1" u="sng" dirty="0"/>
                <a:t>interesujących tematów</a:t>
              </a:r>
              <a:r>
                <a:rPr lang="pl-PL" sz="1400" dirty="0"/>
                <a:t>, zrealizowania ciekawych przedsięwzięć, </a:t>
              </a:r>
              <a:r>
                <a:rPr lang="pl-PL" sz="1400" dirty="0" smtClean="0"/>
                <a:t/>
              </a:r>
              <a:br>
                <a:rPr lang="pl-PL" sz="1400" dirty="0" smtClean="0"/>
              </a:br>
              <a:r>
                <a:rPr lang="pl-PL" sz="1400" dirty="0" smtClean="0"/>
                <a:t>oparte </a:t>
              </a:r>
              <a:r>
                <a:rPr lang="pl-PL" sz="1400" dirty="0"/>
                <a:t>na założeniach </a:t>
              </a:r>
              <a:r>
                <a:rPr lang="pl-PL" sz="1400" b="1" u="sng" dirty="0"/>
                <a:t>edukacji pozaformalnej</a:t>
              </a:r>
              <a:r>
                <a:rPr lang="pl-PL" sz="1400" dirty="0"/>
                <a:t>.</a:t>
              </a: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39552" y="884143"/>
              <a:ext cx="5040560" cy="62883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000" dirty="0" smtClean="0">
                  <a:solidFill>
                    <a:schemeClr val="bg1"/>
                  </a:solidFill>
                </a:rPr>
                <a:t>Czym jest </a:t>
              </a:r>
            </a:p>
            <a:p>
              <a:pPr lvl="0" algn="ctr"/>
              <a:r>
                <a:rPr lang="pl-PL" sz="2000" dirty="0" smtClean="0">
                  <a:solidFill>
                    <a:schemeClr val="bg1"/>
                  </a:solidFill>
                </a:rPr>
                <a:t>WYMIANA MŁODZIEŻY?</a:t>
              </a:r>
              <a:endParaRPr lang="pl-PL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39553" y="2872231"/>
            <a:ext cx="4968552" cy="1355703"/>
            <a:chOff x="5736019" y="915566"/>
            <a:chExt cx="3012445" cy="1355703"/>
          </a:xfrm>
        </p:grpSpPr>
        <p:sp>
          <p:nvSpPr>
            <p:cNvPr id="8" name="Prostokąt 7"/>
            <p:cNvSpPr/>
            <p:nvPr/>
          </p:nvSpPr>
          <p:spPr>
            <a:xfrm>
              <a:off x="5736019" y="1378717"/>
              <a:ext cx="3012445" cy="892552"/>
            </a:xfrm>
            <a:prstGeom prst="rect">
              <a:avLst/>
            </a:prstGeom>
            <a:pattFill prst="ltUpDiag">
              <a:fgClr>
                <a:schemeClr val="bg2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pPr marL="358775" lvl="0" indent="-358775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l-PL" sz="1400" b="1" dirty="0" smtClean="0"/>
                <a:t>Wycieczką</a:t>
              </a:r>
              <a:r>
                <a:rPr lang="pl-PL" sz="1400" b="1" dirty="0"/>
                <a:t>, wyjazdem </a:t>
              </a:r>
              <a:r>
                <a:rPr lang="pl-PL" sz="1400" b="1" dirty="0" smtClean="0"/>
                <a:t>akademickim;</a:t>
              </a:r>
              <a:endParaRPr lang="pl-PL" sz="1400" b="1" dirty="0"/>
            </a:p>
            <a:p>
              <a:pPr marL="358775" lvl="0" indent="-358775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l-PL" sz="1400" b="1" dirty="0" smtClean="0"/>
                <a:t>wydarzeniem </a:t>
              </a:r>
              <a:r>
                <a:rPr lang="pl-PL" sz="1400" b="1" dirty="0"/>
                <a:t>o charakterze </a:t>
              </a:r>
              <a:r>
                <a:rPr lang="pl-PL" sz="1400" b="1" dirty="0" smtClean="0"/>
                <a:t>rekreacyjnym;</a:t>
              </a:r>
              <a:endParaRPr lang="pl-PL" sz="1400" b="1" dirty="0"/>
            </a:p>
            <a:p>
              <a:pPr marL="358775" lvl="0" indent="-358775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l-PL" sz="1400" b="1" dirty="0"/>
                <a:t>festiwalem, działaniem nastawionym na zysk.</a:t>
              </a: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736019" y="915566"/>
              <a:ext cx="3012445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pl-PL" sz="1600" dirty="0" smtClean="0">
                  <a:solidFill>
                    <a:schemeClr val="bg1"/>
                  </a:solidFill>
                </a:rPr>
                <a:t>Czym nie jest wymiana młodzieży?</a:t>
              </a:r>
              <a:endParaRPr lang="pl-PL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760858"/>
            <a:ext cx="2664296" cy="17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7200" y="148326"/>
            <a:ext cx="8229600" cy="1019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Akcja 1.  </a:t>
            </a:r>
            <a:r>
              <a:rPr lang="pl-PL" dirty="0"/>
              <a:t>Wymiany młodzieży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481034"/>
          </a:xfrm>
          <a:pattFill prst="ltUpDiag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Działania realizowane pomiędzy krajami programu lub przy udziale partnerów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z </a:t>
            </a:r>
            <a:r>
              <a:rPr lang="pl-PL" sz="1700" dirty="0"/>
              <a:t>krajów partnerskich sąsiadujących z UE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- co najmniej 2 grupy młodzieży z różnych krajów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- co najmniej 4 osoby w grupie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- liczba uczestników od 16-60 osób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- wiek uczestników 13-30 lat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- obowiązkowy udział liderów (wiek liderów bez ograniczeń)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-czas trwania wymiany </a:t>
            </a:r>
            <a:r>
              <a:rPr lang="pl-PL" sz="1700" dirty="0" smtClean="0"/>
              <a:t>5-21 </a:t>
            </a:r>
            <a:r>
              <a:rPr lang="pl-PL" sz="1700" dirty="0"/>
              <a:t>dni	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r>
              <a:rPr lang="pl-PL" sz="1700" dirty="0"/>
              <a:t>-czas trwania całego projektu od 3 do 24 miesięcy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1670"/>
            <a:ext cx="3608995" cy="24759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Tytuł 1"/>
          <p:cNvSpPr txBox="1">
            <a:spLocks/>
          </p:cNvSpPr>
          <p:nvPr/>
        </p:nvSpPr>
        <p:spPr>
          <a:xfrm>
            <a:off x="1755304" y="123478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Akcja 1. wymiany młodzieży</a:t>
            </a:r>
            <a:endParaRPr lang="pl-PL" dirty="0"/>
          </a:p>
        </p:txBody>
      </p:sp>
      <p:grpSp>
        <p:nvGrpSpPr>
          <p:cNvPr id="10" name="Grupa 9"/>
          <p:cNvGrpSpPr/>
          <p:nvPr/>
        </p:nvGrpSpPr>
        <p:grpSpPr>
          <a:xfrm>
            <a:off x="251520" y="843558"/>
            <a:ext cx="5140188" cy="2323828"/>
            <a:chOff x="539552" y="1351596"/>
            <a:chExt cx="3212617" cy="1892560"/>
          </a:xfrm>
        </p:grpSpPr>
        <p:sp>
          <p:nvSpPr>
            <p:cNvPr id="6" name="Prostokąt 5"/>
            <p:cNvSpPr/>
            <p:nvPr/>
          </p:nvSpPr>
          <p:spPr>
            <a:xfrm>
              <a:off x="540969" y="1865538"/>
              <a:ext cx="3211200" cy="1378618"/>
            </a:xfrm>
            <a:prstGeom prst="rect">
              <a:avLst/>
            </a:prstGeom>
            <a:pattFill prst="ltUpDiag">
              <a:fgClr>
                <a:schemeClr val="bg2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Samodzielne </a:t>
              </a:r>
              <a:r>
                <a:rPr lang="pl-PL" sz="1400" dirty="0"/>
                <a:t>przygotowanie wymiany przez młodzież </a:t>
              </a:r>
              <a:br>
                <a:rPr lang="pl-PL" sz="1400" dirty="0"/>
              </a:br>
              <a:r>
                <a:rPr lang="pl-PL" sz="1400" dirty="0"/>
                <a:t>(przy wsparciu dorosłych</a:t>
              </a:r>
              <a:r>
                <a:rPr lang="pl-PL" sz="1400" dirty="0" smtClean="0"/>
                <a:t>).</a:t>
              </a:r>
              <a:endParaRPr lang="pl-PL" sz="1400" dirty="0"/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Rzeczywista </a:t>
              </a:r>
              <a:r>
                <a:rPr lang="pl-PL" sz="1400" dirty="0"/>
                <a:t>współpraca </a:t>
              </a:r>
              <a:r>
                <a:rPr lang="pl-PL" sz="1400" dirty="0" smtClean="0"/>
                <a:t>partnerska</a:t>
              </a:r>
              <a:r>
                <a:rPr lang="pl-PL" sz="1400" dirty="0"/>
                <a:t>.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Wymiar edukacyjny – nabywanie </a:t>
              </a:r>
              <a:r>
                <a:rPr lang="pl-PL" sz="1400" dirty="0"/>
                <a:t>i rozwój </a:t>
              </a:r>
              <a:r>
                <a:rPr lang="pl-PL" sz="1400" dirty="0" smtClean="0"/>
                <a:t>kompetencji.</a:t>
              </a:r>
              <a:endParaRPr lang="pl-PL" sz="1400" dirty="0"/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Praca </a:t>
              </a:r>
              <a:r>
                <a:rPr lang="pl-PL" sz="1400" dirty="0"/>
                <a:t>nad wspólnym </a:t>
              </a:r>
              <a:r>
                <a:rPr lang="pl-PL" sz="1400" dirty="0" smtClean="0"/>
                <a:t>tematem.</a:t>
              </a:r>
              <a:endParaRPr lang="pl-PL" sz="1400" dirty="0"/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Poznanie międzykulturowe.</a:t>
              </a: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39552" y="1351596"/>
              <a:ext cx="1485165" cy="3258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marL="266700" lvl="1">
                <a:spcBef>
                  <a:spcPts val="1200"/>
                </a:spcBef>
                <a:buClr>
                  <a:srgbClr val="0070C0"/>
                </a:buClr>
                <a:buSzPct val="130000"/>
              </a:pPr>
              <a:r>
                <a:rPr lang="pl-PL" sz="2000" dirty="0" smtClean="0">
                  <a:solidFill>
                    <a:schemeClr val="bg1"/>
                  </a:solidFill>
                </a:rPr>
                <a:t>Co jest istotne? </a:t>
              </a:r>
              <a:endParaRPr lang="pl-PL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55304" y="123478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Akcja 1. wymiany młodzieży</a:t>
            </a:r>
            <a:endParaRPr lang="pl-PL" dirty="0"/>
          </a:p>
        </p:txBody>
      </p:sp>
      <p:grpSp>
        <p:nvGrpSpPr>
          <p:cNvPr id="10" name="Grupa 9"/>
          <p:cNvGrpSpPr/>
          <p:nvPr/>
        </p:nvGrpSpPr>
        <p:grpSpPr>
          <a:xfrm>
            <a:off x="251520" y="843559"/>
            <a:ext cx="5140188" cy="2970159"/>
            <a:chOff x="539552" y="1351596"/>
            <a:chExt cx="3212617" cy="2418941"/>
          </a:xfrm>
        </p:grpSpPr>
        <p:sp>
          <p:nvSpPr>
            <p:cNvPr id="6" name="Prostokąt 5"/>
            <p:cNvSpPr/>
            <p:nvPr/>
          </p:nvSpPr>
          <p:spPr>
            <a:xfrm>
              <a:off x="540969" y="1865538"/>
              <a:ext cx="3211200" cy="1904999"/>
            </a:xfrm>
            <a:prstGeom prst="rect">
              <a:avLst/>
            </a:prstGeom>
            <a:pattFill prst="ltUpDiag">
              <a:fgClr>
                <a:schemeClr val="bg2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Działania wspierające marginalizowane grupy młodzieży.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Promowanie różnorodności, dialogu międzykulturowego </a:t>
              </a:r>
              <a:br>
                <a:rPr lang="pl-PL" sz="1400" dirty="0" smtClean="0"/>
              </a:br>
              <a:r>
                <a:rPr lang="pl-PL" sz="1400" dirty="0" smtClean="0"/>
                <a:t>i międzyreligijnego.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Działania na rzecz zwiększania świadomości społecznej </a:t>
              </a:r>
              <a:br>
                <a:rPr lang="pl-PL" sz="1400" dirty="0" smtClean="0"/>
              </a:br>
              <a:r>
                <a:rPr lang="pl-PL" sz="1400" dirty="0" smtClean="0"/>
                <a:t>w zakresie wspólnych wartości wolności, tolerancji </a:t>
              </a:r>
              <a:br>
                <a:rPr lang="pl-PL" sz="1400" dirty="0" smtClean="0"/>
              </a:br>
              <a:r>
                <a:rPr lang="pl-PL" sz="1400" dirty="0" smtClean="0"/>
                <a:t>i poszanowanie praw człowieka.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Poszerzanie kompetencji w zakresie korzystania </a:t>
              </a:r>
              <a:br>
                <a:rPr lang="pl-PL" sz="1400" dirty="0" smtClean="0"/>
              </a:br>
              <a:r>
                <a:rPr lang="pl-PL" sz="1400" dirty="0" smtClean="0"/>
                <a:t>z mediów, krytycznego myślenia.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SzPct val="130000"/>
                <a:buFont typeface="Wingdings" panose="05000000000000000000" pitchFamily="2" charset="2"/>
                <a:buChar char="§"/>
              </a:pPr>
              <a:r>
                <a:rPr lang="pl-PL" sz="1400" dirty="0" smtClean="0"/>
                <a:t>Pobudzanie zmysłu inicjatywy u młodych ludzi.</a:t>
              </a: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39552" y="1351596"/>
              <a:ext cx="1935215" cy="3258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marL="266700" lvl="1">
                <a:spcBef>
                  <a:spcPts val="1200"/>
                </a:spcBef>
                <a:buClr>
                  <a:srgbClr val="0070C0"/>
                </a:buClr>
                <a:buSzPct val="130000"/>
              </a:pPr>
              <a:r>
                <a:rPr lang="pl-PL" sz="2000" dirty="0" smtClean="0">
                  <a:solidFill>
                    <a:schemeClr val="bg1"/>
                  </a:solidFill>
                </a:rPr>
                <a:t>Priorytety na 2019 </a:t>
              </a:r>
              <a:endParaRPr lang="pl-PL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 descr="K:\ZDJECIA\PROMOCJA\Zdjęcia_agencyjne\Fotolia\2017\Fotolia_112973516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62" y="2067694"/>
            <a:ext cx="34568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2608" b="6093"/>
          <a:stretch/>
        </p:blipFill>
        <p:spPr bwMode="auto">
          <a:xfrm>
            <a:off x="395536" y="699542"/>
            <a:ext cx="3168352" cy="195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339502"/>
            <a:ext cx="4042792" cy="589867"/>
          </a:xfrm>
        </p:spPr>
        <p:txBody>
          <a:bodyPr>
            <a:normAutofit/>
          </a:bodyPr>
          <a:lstStyle/>
          <a:p>
            <a:r>
              <a:rPr lang="pl-PL" dirty="0" smtClean="0"/>
              <a:t>Akcja 1. wymiany młodzieży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16015" y="843558"/>
            <a:ext cx="3960439" cy="284693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l-PL" sz="1600" b="1" dirty="0" smtClean="0">
                <a:solidFill>
                  <a:srgbClr val="FEBF48"/>
                </a:solidFill>
              </a:rPr>
              <a:t>Przykład: </a:t>
            </a:r>
            <a:r>
              <a:rPr lang="pl-PL" sz="1600" dirty="0">
                <a:solidFill>
                  <a:srgbClr val="005061"/>
                </a:solidFill>
                <a:latin typeface="Ubuntu" panose="020B0504030602030204" pitchFamily="34" charset="0"/>
              </a:rPr>
              <a:t>Siła jest w Nas!</a:t>
            </a:r>
            <a:endParaRPr lang="pl-PL" sz="1200" i="1" dirty="0">
              <a:solidFill>
                <a:srgbClr val="00506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499992" y="1185824"/>
            <a:ext cx="4464497" cy="3003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pl-PL" sz="1200" dirty="0" smtClean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Wnioskodawca</a:t>
            </a:r>
            <a: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  <a:t>: </a:t>
            </a:r>
            <a:r>
              <a:rPr lang="pl-PL" sz="1200" b="1" dirty="0">
                <a:solidFill>
                  <a:srgbClr val="005061"/>
                </a:solidFill>
                <a:latin typeface="Ubuntu" panose="020B0504030602030204" pitchFamily="34" charset="0"/>
              </a:rPr>
              <a:t>Centrum </a:t>
            </a:r>
            <a:r>
              <a:rPr lang="pl-PL" sz="1200" b="1" dirty="0" err="1" smtClean="0">
                <a:solidFill>
                  <a:srgbClr val="005061"/>
                </a:solidFill>
                <a:latin typeface="Ubuntu" panose="020B0504030602030204" pitchFamily="34" charset="0"/>
              </a:rPr>
              <a:t>Młodziezy</a:t>
            </a:r>
            <a:r>
              <a:rPr lang="pl-PL" sz="1200" b="1" dirty="0" smtClean="0">
                <a:solidFill>
                  <a:srgbClr val="005061"/>
                </a:solidFill>
                <a:latin typeface="Ubuntu" panose="020B0504030602030204" pitchFamily="34" charset="0"/>
              </a:rPr>
              <a:t> </a:t>
            </a:r>
            <a:r>
              <a:rPr lang="pl-PL" sz="1200" b="1" dirty="0">
                <a:solidFill>
                  <a:srgbClr val="005061"/>
                </a:solidFill>
                <a:latin typeface="Ubuntu" panose="020B0504030602030204" pitchFamily="34" charset="0"/>
              </a:rPr>
              <a:t>"ASTRA"</a:t>
            </a:r>
          </a:p>
          <a:p>
            <a:pPr>
              <a:spcBef>
                <a:spcPct val="20000"/>
              </a:spcBef>
            </a:pPr>
            <a: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  <a:t>Partner</a:t>
            </a: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:  </a:t>
            </a:r>
            <a:r>
              <a:rPr lang="en-US" sz="1200" b="1" dirty="0">
                <a:solidFill>
                  <a:srgbClr val="005061"/>
                </a:solidFill>
                <a:latin typeface="Ubuntu" panose="020B0504030602030204" pitchFamily="34" charset="0"/>
              </a:rPr>
              <a:t>Slovak Youth for Traveling, Education </a:t>
            </a:r>
            <a:endParaRPr lang="pl-PL" sz="1200" b="1" dirty="0" smtClean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rgbClr val="005061"/>
                </a:solidFill>
                <a:latin typeface="Ubuntu" panose="020B0504030602030204" pitchFamily="34" charset="0"/>
              </a:rPr>
              <a:t>and Volunteering</a:t>
            </a:r>
            <a:r>
              <a:rPr lang="pl-PL" sz="1200" b="1" dirty="0" smtClean="0">
                <a:solidFill>
                  <a:srgbClr val="005061"/>
                </a:solidFill>
                <a:latin typeface="Ubuntu" panose="020B0504030602030204" pitchFamily="34" charset="0"/>
              </a:rPr>
              <a:t>, </a:t>
            </a: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Słowacja; </a:t>
            </a:r>
            <a:r>
              <a:rPr lang="pl-PL" sz="1200" b="1" dirty="0" smtClean="0"/>
              <a:t>MIXAT DÖK</a:t>
            </a:r>
            <a:r>
              <a:rPr lang="pl-PL" sz="1200" dirty="0" smtClean="0"/>
              <a:t>, Węgry</a:t>
            </a:r>
            <a:endParaRPr lang="pl-PL" sz="1200" dirty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  <a:t>Czas realizacji działania: </a:t>
            </a:r>
            <a:r>
              <a:rPr lang="pl-PL" sz="1200" b="1" dirty="0" smtClean="0">
                <a:solidFill>
                  <a:srgbClr val="005061"/>
                </a:solidFill>
                <a:latin typeface="Ubuntu" panose="020B0504030602030204" pitchFamily="34" charset="0"/>
              </a:rPr>
              <a:t>8 </a:t>
            </a:r>
            <a:r>
              <a:rPr lang="pl-PL" sz="1200" b="1" dirty="0">
                <a:solidFill>
                  <a:srgbClr val="005061"/>
                </a:solidFill>
                <a:latin typeface="Ubuntu" panose="020B0504030602030204" pitchFamily="34" charset="0"/>
              </a:rPr>
              <a:t>dni</a:t>
            </a:r>
            <a:endParaRPr lang="pl-PL" sz="1200" dirty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</a:pPr>
            <a:endParaRPr lang="pl-PL" sz="1200" dirty="0" smtClean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Cel projektu:</a:t>
            </a:r>
            <a:endParaRPr lang="pl-PL" sz="1200" dirty="0" smtClean="0">
              <a:solidFill>
                <a:srgbClr val="00506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Rozwój przedsiębiorczości </a:t>
            </a:r>
            <a:r>
              <a:rPr lang="pl-PL" sz="1200" dirty="0"/>
              <a:t>wśród młodych ludzi</a:t>
            </a:r>
            <a:r>
              <a:rPr lang="pl-PL" sz="1200" dirty="0" smtClean="0">
                <a:solidFill>
                  <a:srgbClr val="00506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Promowanie kreatywności i inicjatywności wśród młodzieży</a:t>
            </a:r>
            <a:endParaRPr lang="pl-PL" sz="1200" dirty="0">
              <a:solidFill>
                <a:srgbClr val="00506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Rozwój dialogu międzykulturowego </a:t>
            </a:r>
            <a:r>
              <a:rPr lang="pl-PL" sz="1200" dirty="0" smtClean="0"/>
              <a:t>(obalanie </a:t>
            </a:r>
            <a:r>
              <a:rPr lang="pl-PL" sz="1200" dirty="0"/>
              <a:t>stereotypów, kreowanie pozytywnego wizerunku </a:t>
            </a:r>
            <a:r>
              <a:rPr lang="pl-PL" sz="1200" dirty="0" smtClean="0"/>
              <a:t>krajów partnerskich)</a:t>
            </a:r>
            <a: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  <a:t/>
            </a:r>
            <a:b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</a:br>
            <a:r>
              <a:rPr lang="pl-PL" sz="1400" dirty="0">
                <a:solidFill>
                  <a:srgbClr val="005061"/>
                </a:solidFill>
                <a:latin typeface="Ubuntu" panose="020B0504030602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pl-PL" sz="1200" dirty="0" smtClean="0">
              <a:solidFill>
                <a:srgbClr val="005061"/>
              </a:solidFill>
              <a:latin typeface="Ubuntu" panose="020B0504030602030204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2" name="Prostokąt 11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" y="232733"/>
              <a:ext cx="1215867" cy="405289"/>
            </a:xfrm>
            <a:prstGeom prst="rect">
              <a:avLst/>
            </a:prstGeom>
          </p:spPr>
        </p:pic>
      </p:grpSp>
      <p:pic>
        <p:nvPicPr>
          <p:cNvPr id="9" name="Obraz 8" descr="www_mlodzi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9" t="3173" r="2807" b="23613"/>
          <a:stretch/>
        </p:blipFill>
        <p:spPr bwMode="auto">
          <a:xfrm>
            <a:off x="1187624" y="2362124"/>
            <a:ext cx="3063048" cy="20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339502"/>
            <a:ext cx="4042792" cy="589867"/>
          </a:xfrm>
        </p:spPr>
        <p:txBody>
          <a:bodyPr>
            <a:normAutofit/>
          </a:bodyPr>
          <a:lstStyle/>
          <a:p>
            <a:r>
              <a:rPr lang="pl-PL" dirty="0" smtClean="0"/>
              <a:t>Akcja 1. wymiany młodzieży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704831" y="1237178"/>
            <a:ext cx="4187649" cy="2713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pl-PL" sz="1200" b="1" dirty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Clr>
                <a:srgbClr val="FFD25F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Rozwój przedsiębiorczości wśród młodzieży stojącej u progu życia zawodowego.</a:t>
            </a:r>
            <a:endParaRPr lang="pl-PL" sz="1200" dirty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Clr>
                <a:srgbClr val="FFD25F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Rozwinięcie </a:t>
            </a:r>
            <a: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  <a:t>umiejętności </a:t>
            </a: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pracy </a:t>
            </a:r>
            <a: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  <a:t>w </a:t>
            </a: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grupie, inicjatywności, kreatywności.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Clr>
                <a:srgbClr val="FFD25F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Rozwinięcie kompetencji językowych</a:t>
            </a:r>
            <a:r>
              <a:rPr lang="pl-PL" sz="1200" i="1" dirty="0" smtClean="0">
                <a:solidFill>
                  <a:srgbClr val="005061"/>
                </a:solidFill>
                <a:latin typeface="Ubuntu" panose="020B0504030602030204" pitchFamily="34" charset="0"/>
              </a:rPr>
              <a:t>.</a:t>
            </a:r>
            <a:endParaRPr lang="pl-PL" sz="1200" i="1" dirty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Clr>
                <a:srgbClr val="FFD25F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Nawiązanie </a:t>
            </a:r>
            <a:r>
              <a:rPr lang="pl-PL" sz="1200" dirty="0">
                <a:solidFill>
                  <a:srgbClr val="005061"/>
                </a:solidFill>
                <a:latin typeface="Ubuntu" panose="020B0504030602030204" pitchFamily="34" charset="0"/>
              </a:rPr>
              <a:t>nowych </a:t>
            </a: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kontaktów.</a:t>
            </a:r>
            <a:endParaRPr lang="pl-PL" sz="1200" dirty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Clr>
                <a:srgbClr val="FFD25F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5061"/>
                </a:solidFill>
                <a:latin typeface="Ubuntu" panose="020B0504030602030204" pitchFamily="34" charset="0"/>
              </a:rPr>
              <a:t>Uczestnicy stworzyli broszurę zawierającą przykłady gier rozwijających przedsiębiorczość. Materiał jest upowszechniany przez Internet dla innych, potencjalnych użytkowników.</a:t>
            </a:r>
          </a:p>
        </p:txBody>
      </p:sp>
      <p:sp>
        <p:nvSpPr>
          <p:cNvPr id="3" name="Prostokąt 2"/>
          <p:cNvSpPr/>
          <p:nvPr/>
        </p:nvSpPr>
        <p:spPr>
          <a:xfrm>
            <a:off x="-1" y="3219822"/>
            <a:ext cx="4289641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704831" y="86784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5061"/>
                </a:solidFill>
                <a:latin typeface="Ubuntu" panose="020B0504030602030204" pitchFamily="34" charset="0"/>
              </a:rPr>
              <a:t>Wpływ i rezultaty projektu</a:t>
            </a:r>
            <a:endParaRPr lang="pl-PL" b="1" dirty="0">
              <a:solidFill>
                <a:srgbClr val="005061"/>
              </a:solidFill>
              <a:latin typeface="Ubuntu" panose="020B0504030602030204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2" name="Prostokąt 11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" y="232733"/>
              <a:ext cx="1215867" cy="405289"/>
            </a:xfrm>
            <a:prstGeom prst="rect">
              <a:avLst/>
            </a:prstGeom>
          </p:spPr>
        </p:pic>
      </p:grpSp>
      <p:pic>
        <p:nvPicPr>
          <p:cNvPr id="9" name="Obraz 8" descr="www_mlodzi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-517" r="9370" b="11463"/>
          <a:stretch/>
        </p:blipFill>
        <p:spPr bwMode="auto">
          <a:xfrm>
            <a:off x="507682" y="875827"/>
            <a:ext cx="3630327" cy="24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1" t="4431" r="16975" b="12675"/>
          <a:stretch/>
        </p:blipFill>
        <p:spPr bwMode="auto">
          <a:xfrm>
            <a:off x="1277350" y="699542"/>
            <a:ext cx="2124237" cy="299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195486"/>
            <a:ext cx="4042792" cy="589867"/>
          </a:xfrm>
        </p:spPr>
        <p:txBody>
          <a:bodyPr>
            <a:normAutofit/>
          </a:bodyPr>
          <a:lstStyle/>
          <a:p>
            <a:r>
              <a:rPr lang="pl-PL" dirty="0" smtClean="0"/>
              <a:t>Akcja 1. wymiany młodzieży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563888" y="1276204"/>
            <a:ext cx="5461423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pl-PL" sz="1200" b="1" dirty="0">
              <a:solidFill>
                <a:srgbClr val="005061"/>
              </a:solidFill>
              <a:latin typeface="Ubuntu" panose="020B05040306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Odkryłem </a:t>
            </a:r>
            <a:r>
              <a:rPr lang="pl-PL" sz="1200" dirty="0"/>
              <a:t>w sobie postawy </a:t>
            </a:r>
            <a:r>
              <a:rPr lang="pl-PL" sz="1200" dirty="0" smtClean="0"/>
              <a:t>przedsiębiorcze, </a:t>
            </a:r>
            <a:r>
              <a:rPr lang="pl-PL" sz="1200" dirty="0"/>
              <a:t>projekt uświadomił </a:t>
            </a:r>
            <a:r>
              <a:rPr lang="pl-PL" sz="1200" dirty="0" smtClean="0"/>
              <a:t>mi, </a:t>
            </a:r>
            <a:r>
              <a:rPr lang="pl-PL" sz="1200" dirty="0"/>
              <a:t>że przedsiębiorczość to nie tylko </a:t>
            </a:r>
            <a:r>
              <a:rPr lang="pl-PL" sz="1200" dirty="0" smtClean="0"/>
              <a:t>prowadzenie wielkiej firmy, </a:t>
            </a:r>
            <a:r>
              <a:rPr lang="pl-PL" sz="1200" dirty="0"/>
              <a:t>ale również wiele innych aspektów w naszym </a:t>
            </a:r>
            <a:r>
              <a:rPr lang="pl-PL" sz="1200" dirty="0" smtClean="0"/>
              <a:t>życiu.</a:t>
            </a:r>
          </a:p>
          <a:p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Byłam pod wrażeniem jak doskonale układała nam się praca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w </a:t>
            </a:r>
            <a:r>
              <a:rPr lang="pl-PL" sz="1200" dirty="0"/>
              <a:t>międzynarodowych zespołach, miałam poważne </a:t>
            </a:r>
            <a:r>
              <a:rPr lang="pl-PL" sz="1200" dirty="0" smtClean="0"/>
              <a:t>obawy językowe </a:t>
            </a:r>
            <a:r>
              <a:rPr lang="pl-PL" sz="1200" dirty="0"/>
              <a:t>przed </a:t>
            </a:r>
            <a:r>
              <a:rPr lang="pl-PL" sz="1200" dirty="0" smtClean="0"/>
              <a:t>projektem, </a:t>
            </a:r>
            <a:r>
              <a:rPr lang="pl-PL" sz="1200" dirty="0"/>
              <a:t>okazały się łatwe do </a:t>
            </a:r>
            <a:r>
              <a:rPr lang="pl-PL" sz="1200" dirty="0" smtClean="0"/>
              <a:t>pokonania.</a:t>
            </a:r>
          </a:p>
          <a:p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Projekt pokazał </a:t>
            </a:r>
            <a:r>
              <a:rPr lang="pl-PL" sz="1200" dirty="0" smtClean="0"/>
              <a:t>mi, </a:t>
            </a:r>
            <a:r>
              <a:rPr lang="pl-PL" sz="1200" dirty="0"/>
              <a:t>że na wiele spraw można spoglądać z różnej perspektywy, uświadomił </a:t>
            </a:r>
            <a:r>
              <a:rPr lang="pl-PL" sz="1200" dirty="0" smtClean="0"/>
              <a:t>mi, </a:t>
            </a:r>
            <a:r>
              <a:rPr lang="pl-PL" sz="1200" dirty="0"/>
              <a:t>że można </a:t>
            </a:r>
            <a:r>
              <a:rPr lang="pl-PL" sz="1200" dirty="0" smtClean="0"/>
              <a:t>pokonać wiele </a:t>
            </a:r>
            <a:r>
              <a:rPr lang="pl-PL" sz="1200" dirty="0"/>
              <a:t>barier i </a:t>
            </a:r>
            <a:r>
              <a:rPr lang="pl-PL" sz="1200" dirty="0" smtClean="0"/>
              <a:t>przeszkód jeśli </a:t>
            </a:r>
            <a:r>
              <a:rPr lang="pl-PL" sz="1200" dirty="0"/>
              <a:t>jest </a:t>
            </a:r>
            <a:r>
              <a:rPr lang="pl-PL" sz="1200" dirty="0" smtClean="0"/>
              <a:t>się </a:t>
            </a:r>
            <a:r>
              <a:rPr lang="pl-PL" sz="1200" dirty="0"/>
              <a:t>zmotywowanym do działania i systematycznym w swojej </a:t>
            </a:r>
            <a:r>
              <a:rPr lang="pl-PL" sz="1200" dirty="0" smtClean="0"/>
              <a:t>pracy.</a:t>
            </a:r>
          </a:p>
          <a:p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Praca w wielokulturowym zespole dodała mi skrzydeł, energii do </a:t>
            </a:r>
            <a:r>
              <a:rPr lang="pl-PL" sz="1200" dirty="0" smtClean="0"/>
              <a:t>działania, pokazała, </a:t>
            </a:r>
            <a:r>
              <a:rPr lang="pl-PL" sz="1200" dirty="0"/>
              <a:t>że różnice to </a:t>
            </a:r>
            <a:r>
              <a:rPr lang="pl-PL" sz="1200" dirty="0" smtClean="0"/>
              <a:t>skarb, </a:t>
            </a:r>
            <a:r>
              <a:rPr lang="pl-PL" sz="1200" dirty="0"/>
              <a:t>który </a:t>
            </a:r>
            <a:r>
              <a:rPr lang="pl-PL" sz="1200" dirty="0" smtClean="0"/>
              <a:t>trzeba umiejętnie wykorzystać.</a:t>
            </a:r>
            <a:endParaRPr lang="pl-PL" sz="1200" dirty="0">
              <a:solidFill>
                <a:srgbClr val="00506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704831" y="69954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Wybrane opinie uczestników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ankiet ewaluacyjnych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2" name="Prostokąt 11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" y="232733"/>
              <a:ext cx="1215867" cy="405289"/>
            </a:xfrm>
            <a:prstGeom prst="rect">
              <a:avLst/>
            </a:prstGeom>
          </p:spPr>
        </p:pic>
      </p:grpSp>
      <p:pic>
        <p:nvPicPr>
          <p:cNvPr id="9" name="Obraz 8" descr="www_mlodzi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4431" r="50039" b="12675"/>
          <a:stretch/>
        </p:blipFill>
        <p:spPr bwMode="auto">
          <a:xfrm>
            <a:off x="271612" y="2283718"/>
            <a:ext cx="1451937" cy="204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469715"/>
            <a:ext cx="4042792" cy="589867"/>
          </a:xfrm>
        </p:spPr>
        <p:txBody>
          <a:bodyPr>
            <a:normAutofit/>
          </a:bodyPr>
          <a:lstStyle/>
          <a:p>
            <a:r>
              <a:rPr lang="pl-PL" dirty="0" smtClean="0"/>
              <a:t>Akcja 1. wymiany młodzieży</a:t>
            </a:r>
            <a:endParaRPr lang="pl-PL" dirty="0"/>
          </a:p>
        </p:txBody>
      </p:sp>
      <p:pic>
        <p:nvPicPr>
          <p:cNvPr id="9" name="Obraz 8" descr="www_mlodzi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23928" y="1707654"/>
            <a:ext cx="4824536" cy="161839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pl-PL" sz="1400" dirty="0" smtClean="0">
              <a:solidFill>
                <a:srgbClr val="005061"/>
              </a:solidFill>
            </a:endParaRPr>
          </a:p>
          <a:p>
            <a:pPr>
              <a:lnSpc>
                <a:spcPts val="1700"/>
              </a:lnSpc>
            </a:pPr>
            <a:r>
              <a:rPr lang="pl-PL" sz="1400" dirty="0">
                <a:solidFill>
                  <a:srgbClr val="005061"/>
                </a:solidFill>
              </a:rPr>
              <a:t>Młodzież wspólnie przygotowała </a:t>
            </a:r>
            <a:r>
              <a:rPr lang="pl-PL" sz="1400" dirty="0" smtClean="0">
                <a:solidFill>
                  <a:srgbClr val="005061"/>
                </a:solidFill>
              </a:rPr>
              <a:t>broszurę będącą zbiorem gier, jakie stworzyli uczestnicy projektu:</a:t>
            </a:r>
          </a:p>
          <a:p>
            <a:pPr>
              <a:lnSpc>
                <a:spcPts val="1700"/>
              </a:lnSpc>
            </a:pPr>
            <a:r>
              <a:rPr lang="pl-PL" sz="1400" dirty="0">
                <a:solidFill>
                  <a:srgbClr val="005061"/>
                </a:solidFill>
                <a:hlinkClick r:id="rId3"/>
              </a:rPr>
              <a:t>http://</a:t>
            </a:r>
            <a:r>
              <a:rPr lang="pl-PL" sz="1400" dirty="0" smtClean="0">
                <a:solidFill>
                  <a:srgbClr val="005061"/>
                </a:solidFill>
                <a:hlinkClick r:id="rId3"/>
              </a:rPr>
              <a:t>bit.ly/gamesfromexchange</a:t>
            </a:r>
            <a:r>
              <a:rPr lang="pl-PL" sz="1400" dirty="0" smtClean="0">
                <a:solidFill>
                  <a:srgbClr val="005061"/>
                </a:solidFill>
              </a:rPr>
              <a:t> </a:t>
            </a:r>
          </a:p>
          <a:p>
            <a:pPr>
              <a:lnSpc>
                <a:spcPts val="1700"/>
              </a:lnSpc>
            </a:pPr>
            <a:r>
              <a:rPr lang="pl-PL" sz="1200" dirty="0" smtClean="0">
                <a:solidFill>
                  <a:srgbClr val="005061"/>
                </a:solidFill>
              </a:rPr>
              <a:t>Broszura zawiera instrukcje gier, które są dostępne dla innych potencjalnych użytkowników.</a:t>
            </a:r>
          </a:p>
          <a:p>
            <a:pPr>
              <a:lnSpc>
                <a:spcPts val="1700"/>
              </a:lnSpc>
            </a:pPr>
            <a:endParaRPr lang="pl-PL" sz="1400" dirty="0">
              <a:solidFill>
                <a:srgbClr val="005061"/>
              </a:solidFill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2" name="Prostokąt 11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" y="232733"/>
              <a:ext cx="1215867" cy="40528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9" t="4524" r="33785" b="12749"/>
          <a:stretch/>
        </p:blipFill>
        <p:spPr bwMode="auto">
          <a:xfrm>
            <a:off x="712168" y="921825"/>
            <a:ext cx="2376264" cy="34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469715"/>
            <a:ext cx="4536504" cy="589867"/>
          </a:xfrm>
        </p:spPr>
        <p:txBody>
          <a:bodyPr>
            <a:normAutofit/>
          </a:bodyPr>
          <a:lstStyle/>
          <a:p>
            <a:r>
              <a:rPr lang="pl-PL" dirty="0" smtClean="0"/>
              <a:t>Filmowo o wymianach MŁODZIEŻY</a:t>
            </a:r>
            <a:endParaRPr lang="pl-PL" dirty="0"/>
          </a:p>
        </p:txBody>
      </p:sp>
      <p:pic>
        <p:nvPicPr>
          <p:cNvPr id="9" name="Obraz 8" descr="www_mlodzi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2" name="Prostokąt 11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" y="232733"/>
              <a:ext cx="1215867" cy="405289"/>
            </a:xfrm>
            <a:prstGeom prst="rect">
              <a:avLst/>
            </a:prstGeom>
          </p:spPr>
        </p:pic>
      </p:grp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4166" r="29076" b="24512"/>
          <a:stretch/>
        </p:blipFill>
        <p:spPr bwMode="auto">
          <a:xfrm>
            <a:off x="1723549" y="1203597"/>
            <a:ext cx="5611390" cy="295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2211710"/>
            <a:ext cx="7126560" cy="1102519"/>
          </a:xfrm>
        </p:spPr>
        <p:txBody>
          <a:bodyPr anchor="b">
            <a:normAutofit fontScale="90000"/>
          </a:bodyPr>
          <a:lstStyle/>
          <a:p>
            <a:r>
              <a:rPr lang="pl-PL" dirty="0"/>
              <a:t>Oferta programu Erasmus+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dla </a:t>
            </a:r>
            <a:r>
              <a:rPr lang="pl-PL" sz="3100" dirty="0"/>
              <a:t>sektora </a:t>
            </a:r>
            <a:r>
              <a:rPr lang="pl-PL" sz="3100" dirty="0" smtClean="0"/>
              <a:t>edukacji pozaformalnej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1779662"/>
            <a:ext cx="7088832" cy="737220"/>
          </a:xfrm>
        </p:spPr>
        <p:txBody>
          <a:bodyPr/>
          <a:lstStyle/>
          <a:p>
            <a:r>
              <a:rPr lang="pl-PL" dirty="0" smtClean="0"/>
              <a:t>Erasmus+ Młodzież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10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Akcja 1.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427734"/>
            <a:ext cx="7088832" cy="737220"/>
          </a:xfrm>
        </p:spPr>
        <p:txBody>
          <a:bodyPr/>
          <a:lstStyle/>
          <a:p>
            <a:r>
              <a:rPr lang="pl-PL" dirty="0" smtClean="0"/>
              <a:t>Mobilność osób pracujących z młodzieżą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851920" y="4371950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Ogólnopolski Dzień Informacyjny Programu Erasmus+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987574"/>
            <a:ext cx="7128792" cy="16921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CELE:</a:t>
            </a:r>
            <a:endParaRPr lang="pl-PL" sz="1500" dirty="0" smtClean="0">
              <a:solidFill>
                <a:schemeClr val="accent1"/>
              </a:solidFill>
            </a:endParaRPr>
          </a:p>
          <a:p>
            <a:pPr marL="0" indent="0">
              <a:buClr>
                <a:srgbClr val="0070C0"/>
              </a:buClr>
              <a:buSzPct val="130000"/>
            </a:pPr>
            <a:r>
              <a:rPr lang="pl-PL" sz="15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pl-PL" sz="1500" dirty="0" smtClean="0">
                <a:solidFill>
                  <a:schemeClr val="tx2"/>
                </a:solidFill>
              </a:rPr>
              <a:t>R</a:t>
            </a:r>
            <a:r>
              <a:rPr lang="pl-PL" sz="1500" dirty="0" smtClean="0">
                <a:solidFill>
                  <a:schemeClr val="tx2"/>
                </a:solidFill>
                <a:latin typeface="+mj-lt"/>
              </a:rPr>
              <a:t>ozwój</a:t>
            </a:r>
            <a:r>
              <a:rPr lang="pl-PL" sz="1500" dirty="0" smtClean="0">
                <a:latin typeface="+mj-lt"/>
              </a:rPr>
              <a:t> </a:t>
            </a:r>
            <a:r>
              <a:rPr lang="pl-PL" sz="1500" dirty="0">
                <a:latin typeface="+mj-lt"/>
              </a:rPr>
              <a:t>zawodowy osób pracujących  z </a:t>
            </a:r>
            <a:r>
              <a:rPr lang="pl-PL" sz="1500" dirty="0" smtClean="0">
                <a:latin typeface="+mj-lt"/>
              </a:rPr>
              <a:t>młodzieżą.</a:t>
            </a:r>
            <a:endParaRPr lang="pl-PL" sz="1500" dirty="0">
              <a:latin typeface="+mj-lt"/>
            </a:endParaRPr>
          </a:p>
          <a:p>
            <a:pPr marL="180975" indent="-180975">
              <a:buClr>
                <a:srgbClr val="0070C0"/>
              </a:buClr>
              <a:buSzPct val="130000"/>
            </a:pPr>
            <a:r>
              <a:rPr lang="pl-PL" sz="1500" dirty="0">
                <a:latin typeface="+mj-lt"/>
              </a:rPr>
              <a:t>W</a:t>
            </a:r>
            <a:r>
              <a:rPr lang="pl-PL" sz="1500" dirty="0" smtClean="0">
                <a:latin typeface="+mj-lt"/>
              </a:rPr>
              <a:t>ymiana </a:t>
            </a:r>
            <a:r>
              <a:rPr lang="pl-PL" sz="1500" dirty="0">
                <a:latin typeface="+mj-lt"/>
              </a:rPr>
              <a:t>doświadczeń </a:t>
            </a:r>
            <a:r>
              <a:rPr lang="pl-PL" sz="1500" dirty="0" smtClean="0">
                <a:latin typeface="+mj-lt"/>
              </a:rPr>
              <a:t>między </a:t>
            </a:r>
            <a:r>
              <a:rPr lang="pl-PL" sz="1500" dirty="0">
                <a:latin typeface="+mj-lt"/>
              </a:rPr>
              <a:t>osobami pracującymi z młodzieżą oraz </a:t>
            </a:r>
            <a:r>
              <a:rPr lang="pl-PL" sz="1500" dirty="0" smtClean="0">
                <a:latin typeface="+mj-lt"/>
              </a:rPr>
              <a:t>między instytucjami</a:t>
            </a:r>
            <a:r>
              <a:rPr lang="pl-PL" sz="1500" dirty="0">
                <a:latin typeface="+mj-lt"/>
              </a:rPr>
              <a:t>.</a:t>
            </a:r>
          </a:p>
          <a:p>
            <a:pPr marL="0" indent="0">
              <a:buClr>
                <a:srgbClr val="0070C0"/>
              </a:buClr>
              <a:buSzPct val="130000"/>
            </a:pPr>
            <a:r>
              <a:rPr lang="pl-PL" sz="1500" dirty="0" smtClean="0">
                <a:latin typeface="+mj-lt"/>
              </a:rPr>
              <a:t> Nawiązywanie nowych partnerstw pomiędzy instytucjami.</a:t>
            </a:r>
            <a:endParaRPr lang="pl-PL" sz="1500" dirty="0">
              <a:latin typeface="+mj-lt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1019268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2000" b="1" dirty="0" smtClean="0"/>
              <a:t>Akcja 1. </a:t>
            </a:r>
            <a:r>
              <a:rPr lang="pl-PL" dirty="0"/>
              <a:t>Mobilność osób pracujących z młodzieżą </a:t>
            </a: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dirty="0"/>
          </a:p>
        </p:txBody>
      </p:sp>
      <p:pic>
        <p:nvPicPr>
          <p:cNvPr id="7" name="Obraz 6" descr="miedzy innymi 4.jpg"/>
          <p:cNvPicPr>
            <a:picLocks noChangeAspect="1"/>
          </p:cNvPicPr>
          <p:nvPr/>
        </p:nvPicPr>
        <p:blipFill>
          <a:blip r:embed="rId2" cstate="print"/>
          <a:srcRect t="14115" b="31773"/>
          <a:stretch>
            <a:fillRect/>
          </a:stretch>
        </p:blipFill>
        <p:spPr>
          <a:xfrm>
            <a:off x="1043608" y="2715766"/>
            <a:ext cx="681494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056784" cy="589867"/>
          </a:xfrm>
        </p:spPr>
        <p:txBody>
          <a:bodyPr>
            <a:normAutofit/>
          </a:bodyPr>
          <a:lstStyle/>
          <a:p>
            <a:r>
              <a:rPr lang="pl-PL" dirty="0" smtClean="0"/>
              <a:t>Akcja 1. Mobilność osób pracujących z młodzieżą</a:t>
            </a:r>
            <a:endParaRPr lang="pl-PL" dirty="0"/>
          </a:p>
        </p:txBody>
      </p:sp>
      <p:pic>
        <p:nvPicPr>
          <p:cNvPr id="9" name="Obraz 8" descr="www_mlodzi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07683" y="1131590"/>
            <a:ext cx="8168772" cy="293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30000"/>
            </a:pPr>
            <a:r>
              <a:rPr lang="pl-PL" sz="1400" b="1" dirty="0" smtClean="0">
                <a:solidFill>
                  <a:srgbClr val="005061"/>
                </a:solidFill>
              </a:rPr>
              <a:t>Możliwe działania</a:t>
            </a:r>
            <a:endParaRPr lang="pl-PL" sz="1400" b="1" dirty="0">
              <a:solidFill>
                <a:srgbClr val="005061"/>
              </a:solidFill>
            </a:endParaRPr>
          </a:p>
          <a:p>
            <a:pPr marL="358775" lvl="0" indent="-358775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b="1" dirty="0" smtClean="0">
                <a:solidFill>
                  <a:srgbClr val="005061"/>
                </a:solidFill>
              </a:rPr>
              <a:t>Seminaria </a:t>
            </a:r>
            <a:r>
              <a:rPr lang="pl-PL" sz="1200" dirty="0" smtClean="0">
                <a:solidFill>
                  <a:srgbClr val="005061"/>
                </a:solidFill>
              </a:rPr>
              <a:t>– stwarzają </a:t>
            </a:r>
            <a:r>
              <a:rPr lang="pl-PL" sz="1200" dirty="0">
                <a:solidFill>
                  <a:srgbClr val="005061"/>
                </a:solidFill>
              </a:rPr>
              <a:t>możliwość dyskusji i wymiany doświadczeń związanych </a:t>
            </a:r>
            <a:r>
              <a:rPr lang="pl-PL" sz="1200" dirty="0" smtClean="0">
                <a:solidFill>
                  <a:srgbClr val="005061"/>
                </a:solidFill>
              </a:rPr>
              <a:t>z </a:t>
            </a:r>
            <a:r>
              <a:rPr lang="pl-PL" sz="1200" dirty="0">
                <a:solidFill>
                  <a:srgbClr val="005061"/>
                </a:solidFill>
              </a:rPr>
              <a:t>pracą z </a:t>
            </a:r>
            <a:r>
              <a:rPr lang="pl-PL" sz="1200" dirty="0" smtClean="0">
                <a:solidFill>
                  <a:srgbClr val="005061"/>
                </a:solidFill>
              </a:rPr>
              <a:t>młodzieżą</a:t>
            </a:r>
            <a:br>
              <a:rPr lang="pl-PL" sz="1200" dirty="0" smtClean="0">
                <a:solidFill>
                  <a:srgbClr val="005061"/>
                </a:solidFill>
              </a:rPr>
            </a:br>
            <a:r>
              <a:rPr lang="pl-PL" sz="1200" dirty="0" smtClean="0">
                <a:solidFill>
                  <a:srgbClr val="005061"/>
                </a:solidFill>
              </a:rPr>
              <a:t>w </a:t>
            </a:r>
            <a:r>
              <a:rPr lang="pl-PL" sz="1200" dirty="0">
                <a:solidFill>
                  <a:srgbClr val="005061"/>
                </a:solidFill>
              </a:rPr>
              <a:t>międzynarodowym gronie.</a:t>
            </a:r>
          </a:p>
          <a:p>
            <a:pPr marL="358775" lvl="0" indent="-358775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b="1" dirty="0" smtClean="0">
                <a:solidFill>
                  <a:srgbClr val="005061"/>
                </a:solidFill>
              </a:rPr>
              <a:t>Kursy szkoleniowe</a:t>
            </a:r>
            <a:r>
              <a:rPr lang="pl-PL" sz="1200" dirty="0" smtClean="0">
                <a:solidFill>
                  <a:srgbClr val="005061"/>
                </a:solidFill>
              </a:rPr>
              <a:t> – dotyczą </a:t>
            </a:r>
            <a:r>
              <a:rPr lang="pl-PL" sz="1200" dirty="0">
                <a:solidFill>
                  <a:srgbClr val="005061"/>
                </a:solidFill>
              </a:rPr>
              <a:t>określonej tematyki, ich celem jest podniesienie poziomu kompetencji, </a:t>
            </a:r>
            <a:r>
              <a:rPr lang="pl-PL" sz="1200" dirty="0" smtClean="0">
                <a:solidFill>
                  <a:srgbClr val="005061"/>
                </a:solidFill>
              </a:rPr>
              <a:t/>
            </a:r>
            <a:br>
              <a:rPr lang="pl-PL" sz="1200" dirty="0" smtClean="0">
                <a:solidFill>
                  <a:srgbClr val="005061"/>
                </a:solidFill>
              </a:rPr>
            </a:br>
            <a:r>
              <a:rPr lang="pl-PL" sz="1200" dirty="0" smtClean="0">
                <a:solidFill>
                  <a:srgbClr val="005061"/>
                </a:solidFill>
              </a:rPr>
              <a:t>wiedzy </a:t>
            </a:r>
            <a:r>
              <a:rPr lang="pl-PL" sz="1200" dirty="0">
                <a:solidFill>
                  <a:srgbClr val="005061"/>
                </a:solidFill>
              </a:rPr>
              <a:t>i umiejętności oraz wykształcenie odpowiednich postaw uczestników.</a:t>
            </a:r>
          </a:p>
          <a:p>
            <a:pPr marL="358775" lvl="0" indent="-358775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b="1" dirty="0" smtClean="0">
                <a:solidFill>
                  <a:srgbClr val="005061"/>
                </a:solidFill>
              </a:rPr>
              <a:t>Wydarzenia </a:t>
            </a:r>
            <a:r>
              <a:rPr lang="pl-PL" sz="1200" b="1" dirty="0">
                <a:solidFill>
                  <a:srgbClr val="005061"/>
                </a:solidFill>
              </a:rPr>
              <a:t>służące nawiązywaniu </a:t>
            </a:r>
            <a:r>
              <a:rPr lang="pl-PL" sz="1200" b="1" dirty="0" smtClean="0">
                <a:solidFill>
                  <a:srgbClr val="005061"/>
                </a:solidFill>
              </a:rPr>
              <a:t>kontaktów </a:t>
            </a:r>
            <a:r>
              <a:rPr lang="pl-PL" sz="1200" dirty="0" smtClean="0">
                <a:solidFill>
                  <a:srgbClr val="005061"/>
                </a:solidFill>
              </a:rPr>
              <a:t>– to </a:t>
            </a:r>
            <a:r>
              <a:rPr lang="pl-PL" sz="1200" dirty="0">
                <a:solidFill>
                  <a:srgbClr val="005061"/>
                </a:solidFill>
              </a:rPr>
              <a:t>projekty, dzięki którym można pozyskać partnerów </a:t>
            </a:r>
            <a:r>
              <a:rPr lang="pl-PL" sz="1200" dirty="0" smtClean="0">
                <a:solidFill>
                  <a:srgbClr val="005061"/>
                </a:solidFill>
              </a:rPr>
              <a:t/>
            </a:r>
            <a:br>
              <a:rPr lang="pl-PL" sz="1200" dirty="0" smtClean="0">
                <a:solidFill>
                  <a:srgbClr val="005061"/>
                </a:solidFill>
              </a:rPr>
            </a:br>
            <a:r>
              <a:rPr lang="pl-PL" sz="1200" dirty="0" smtClean="0">
                <a:solidFill>
                  <a:srgbClr val="005061"/>
                </a:solidFill>
              </a:rPr>
              <a:t>do </a:t>
            </a:r>
            <a:r>
              <a:rPr lang="pl-PL" sz="1200" dirty="0">
                <a:solidFill>
                  <a:srgbClr val="005061"/>
                </a:solidFill>
              </a:rPr>
              <a:t>nowych działań, stworzyć struktury stałej współpracy między organizacjami, pogłębić współpracę partnerską, opracować nowe projekty.</a:t>
            </a:r>
          </a:p>
          <a:p>
            <a:pPr marL="358775" lvl="0" indent="-358775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b="1" dirty="0" smtClean="0">
                <a:solidFill>
                  <a:srgbClr val="005061"/>
                </a:solidFill>
              </a:rPr>
              <a:t>Wizyty </a:t>
            </a:r>
            <a:r>
              <a:rPr lang="pl-PL" sz="1200" b="1" dirty="0">
                <a:solidFill>
                  <a:srgbClr val="005061"/>
                </a:solidFill>
              </a:rPr>
              <a:t>studyjne </a:t>
            </a:r>
            <a:r>
              <a:rPr lang="pl-PL" sz="1200" dirty="0">
                <a:solidFill>
                  <a:srgbClr val="005061"/>
                </a:solidFill>
              </a:rPr>
              <a:t>to </a:t>
            </a:r>
            <a:r>
              <a:rPr lang="pl-PL" sz="1200" dirty="0" smtClean="0">
                <a:solidFill>
                  <a:srgbClr val="005061"/>
                </a:solidFill>
              </a:rPr>
              <a:t>spotkania </a:t>
            </a:r>
            <a:r>
              <a:rPr lang="pl-PL" sz="1200" dirty="0">
                <a:solidFill>
                  <a:srgbClr val="005061"/>
                </a:solidFill>
              </a:rPr>
              <a:t>pracowników młodzieżowych, które </a:t>
            </a:r>
            <a:r>
              <a:rPr lang="pl-PL" sz="1200" dirty="0" smtClean="0">
                <a:solidFill>
                  <a:srgbClr val="005061"/>
                </a:solidFill>
              </a:rPr>
              <a:t>pozwalają </a:t>
            </a:r>
            <a:r>
              <a:rPr lang="pl-PL" sz="1200" dirty="0">
                <a:solidFill>
                  <a:srgbClr val="005061"/>
                </a:solidFill>
              </a:rPr>
              <a:t>zapoznać się z charakterystyką pracy z młodzieżą w odwiedzanym kraju. </a:t>
            </a:r>
          </a:p>
          <a:p>
            <a:pPr marL="358775" lvl="0" indent="-358775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200" b="1" dirty="0" smtClean="0">
                <a:solidFill>
                  <a:srgbClr val="005061"/>
                </a:solidFill>
              </a:rPr>
              <a:t>Staże </a:t>
            </a:r>
            <a:r>
              <a:rPr lang="pl-PL" sz="1200" b="1" dirty="0">
                <a:solidFill>
                  <a:srgbClr val="005061"/>
                </a:solidFill>
              </a:rPr>
              <a:t>typu podpatrywanie pracy/job </a:t>
            </a:r>
            <a:r>
              <a:rPr lang="pl-PL" sz="1200" b="1" dirty="0" smtClean="0">
                <a:solidFill>
                  <a:srgbClr val="005061"/>
                </a:solidFill>
              </a:rPr>
              <a:t>shadowing </a:t>
            </a:r>
            <a:r>
              <a:rPr lang="pl-PL" sz="1200" dirty="0" smtClean="0">
                <a:solidFill>
                  <a:srgbClr val="005061"/>
                </a:solidFill>
              </a:rPr>
              <a:t>– to pobyty </a:t>
            </a:r>
            <a:r>
              <a:rPr lang="pl-PL" sz="1200" dirty="0">
                <a:solidFill>
                  <a:srgbClr val="005061"/>
                </a:solidFill>
              </a:rPr>
              <a:t>w organizacji partnerskiej w innym kraju, </a:t>
            </a:r>
            <a:r>
              <a:rPr lang="pl-PL" sz="1200" dirty="0" smtClean="0">
                <a:solidFill>
                  <a:srgbClr val="005061"/>
                </a:solidFill>
              </a:rPr>
              <a:t/>
            </a:r>
            <a:br>
              <a:rPr lang="pl-PL" sz="1200" dirty="0" smtClean="0">
                <a:solidFill>
                  <a:srgbClr val="005061"/>
                </a:solidFill>
              </a:rPr>
            </a:br>
            <a:r>
              <a:rPr lang="pl-PL" sz="1200" dirty="0" smtClean="0">
                <a:solidFill>
                  <a:srgbClr val="005061"/>
                </a:solidFill>
              </a:rPr>
              <a:t>których celami są wymiana </a:t>
            </a:r>
            <a:r>
              <a:rPr lang="pl-PL" sz="1200" dirty="0">
                <a:solidFill>
                  <a:srgbClr val="005061"/>
                </a:solidFill>
              </a:rPr>
              <a:t>doświadczeń, zdobycie umiejętności i wiedzy, poznanie nowych metod pracy</a:t>
            </a:r>
            <a:r>
              <a:rPr lang="pl-PL" sz="1200" dirty="0" smtClean="0">
                <a:solidFill>
                  <a:srgbClr val="005061"/>
                </a:solidFill>
              </a:rPr>
              <a:t>.</a:t>
            </a:r>
            <a:endParaRPr lang="pl-PL" sz="1200" dirty="0">
              <a:solidFill>
                <a:srgbClr val="005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3"/>
          </p:nvPr>
        </p:nvSpPr>
        <p:spPr>
          <a:xfrm>
            <a:off x="179512" y="888810"/>
            <a:ext cx="3274322" cy="3402378"/>
          </a:xfrm>
        </p:spPr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Akcja 1. </a:t>
            </a:r>
            <a:r>
              <a:rPr lang="pl-PL" dirty="0"/>
              <a:t>Mobilność osób pracujących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młodzieżą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Przykład: </a:t>
            </a:r>
            <a:r>
              <a:rPr lang="pl-PL" dirty="0" smtClean="0"/>
              <a:t>„</a:t>
            </a:r>
            <a:r>
              <a:rPr lang="en-US" dirty="0" smtClean="0"/>
              <a:t>Go </a:t>
            </a:r>
            <a:r>
              <a:rPr lang="en-US" dirty="0"/>
              <a:t>visual! – Creative education about migration”</a:t>
            </a:r>
            <a:endParaRPr lang="pl-PL" dirty="0"/>
          </a:p>
          <a:p>
            <a:endParaRPr lang="pl-PL" dirty="0" smtClean="0">
              <a:latin typeface="Ubuntu" panose="020B0504030602030204" pitchFamily="34" charset="0"/>
            </a:endParaRPr>
          </a:p>
          <a:p>
            <a:r>
              <a:rPr lang="pl-PL" dirty="0" smtClean="0">
                <a:latin typeface="Ubuntu" panose="020B0504030602030204" pitchFamily="34" charset="0"/>
              </a:rPr>
              <a:t>Wnioskodawca: </a:t>
            </a:r>
            <a:r>
              <a:rPr lang="pl-PL" b="1" dirty="0"/>
              <a:t>Stowarzyszenie Jeden </a:t>
            </a:r>
            <a:r>
              <a:rPr lang="pl-PL" b="1" dirty="0" smtClean="0"/>
              <a:t>Świat</a:t>
            </a:r>
            <a:endParaRPr lang="pl-PL" b="1" dirty="0">
              <a:latin typeface="Ubuntu" panose="020B0504030602030204" pitchFamily="34" charset="0"/>
            </a:endParaRPr>
          </a:p>
          <a:p>
            <a:r>
              <a:rPr lang="pl-PL" dirty="0" smtClean="0">
                <a:latin typeface="Ubuntu" panose="020B0504030602030204" pitchFamily="34" charset="0"/>
              </a:rPr>
              <a:t>Czas </a:t>
            </a:r>
            <a:r>
              <a:rPr lang="pl-PL" dirty="0">
                <a:latin typeface="Ubuntu" panose="020B0504030602030204" pitchFamily="34" charset="0"/>
              </a:rPr>
              <a:t>realizacji działania: </a:t>
            </a:r>
            <a:r>
              <a:rPr lang="pl-PL" b="1" dirty="0" smtClean="0">
                <a:latin typeface="Ubuntu" panose="020B0504030602030204" pitchFamily="34" charset="0"/>
              </a:rPr>
              <a:t>5 dni</a:t>
            </a:r>
          </a:p>
          <a:p>
            <a:r>
              <a:rPr lang="pl-PL" dirty="0" smtClean="0">
                <a:latin typeface="Ubuntu" panose="020B0504030602030204" pitchFamily="34" charset="0"/>
              </a:rPr>
              <a:t>Partnerzy: </a:t>
            </a:r>
            <a:r>
              <a:rPr lang="pl-PL" b="1" dirty="0"/>
              <a:t>10 organizacji z Belgii, Bułgarii, Hiszpanii, Estonii, Niemiec, Grecja, Węgier, Irlandii i Włoch.</a:t>
            </a:r>
          </a:p>
          <a:p>
            <a:endParaRPr lang="pl-PL" dirty="0" smtClean="0">
              <a:latin typeface="Ubuntu" panose="020B050403060203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b="1" dirty="0" smtClean="0">
                <a:latin typeface="Ubuntu" panose="020B0504030602030204" pitchFamily="34" charset="0"/>
              </a:rPr>
              <a:t>Cel </a:t>
            </a:r>
            <a:r>
              <a:rPr lang="pl-PL" b="1" dirty="0">
                <a:latin typeface="Ubuntu" panose="020B0504030602030204" pitchFamily="34" charset="0"/>
              </a:rPr>
              <a:t>projektu:</a:t>
            </a:r>
            <a:endParaRPr lang="pl-PL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Poprawa </a:t>
            </a:r>
            <a:r>
              <a:rPr lang="pl-PL" sz="1400" dirty="0"/>
              <a:t>jakości międzynarodowych działań wolontariuszy i pracowników młodzieżowych poprzez zwiększenie ich wiedzy i umiejętności w zakresie zasadniczych elementów projektowania i prowadzenia twórczych działań edukacyjnych w zakresie migracji,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ze </a:t>
            </a:r>
            <a:r>
              <a:rPr lang="pl-PL" sz="1400" dirty="0"/>
              <a:t>szczególnym naciskiem na </a:t>
            </a:r>
            <a:r>
              <a:rPr lang="pl-PL" sz="1400" b="1" dirty="0"/>
              <a:t>facylitację graficzną</a:t>
            </a:r>
            <a:r>
              <a:rPr lang="pl-PL" sz="1400" dirty="0"/>
              <a:t> w tym procesie edukacyjnym.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Projekt </a:t>
            </a:r>
            <a:r>
              <a:rPr lang="pl-PL" sz="1400" dirty="0"/>
              <a:t>był odpowiedzią na potrzebę zwiększenia potencjału organizacji młodzieżowych odnoszącego się do innowacji i szkoleń w zakresie edukacji na temat migracji.</a:t>
            </a:r>
          </a:p>
          <a:p>
            <a:r>
              <a:rPr lang="pl-PL" sz="1800" dirty="0">
                <a:latin typeface="Ubuntu" panose="020B0504030602030204" pitchFamily="34" charset="0"/>
              </a:rPr>
              <a:t/>
            </a:r>
            <a:br>
              <a:rPr lang="pl-PL" sz="1800" dirty="0">
                <a:latin typeface="Ubuntu" panose="020B0504030602030204" pitchFamily="34" charset="0"/>
              </a:rPr>
            </a:br>
            <a:r>
              <a:rPr lang="pl-PL" sz="1800" dirty="0">
                <a:latin typeface="Ubuntu" panose="020B0504030602030204" pitchFamily="34" charset="0"/>
              </a:rPr>
              <a:t>	</a:t>
            </a:r>
          </a:p>
          <a:p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108"/>
            <a:ext cx="3458016" cy="40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7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4" r="20594"/>
          <a:stretch>
            <a:fillRect/>
          </a:stretch>
        </p:blipFill>
        <p:spPr>
          <a:xfrm>
            <a:off x="4644008" y="843558"/>
            <a:ext cx="4270375" cy="34036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699542"/>
            <a:ext cx="4042792" cy="624049"/>
          </a:xfrm>
        </p:spPr>
        <p:txBody>
          <a:bodyPr>
            <a:normAutofit fontScale="90000"/>
          </a:bodyPr>
          <a:lstStyle/>
          <a:p>
            <a:r>
              <a:rPr lang="pl-PL" dirty="0"/>
              <a:t>Akcja 1. Mobilność osób pracujących z młodzieżą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323528" y="1419622"/>
            <a:ext cx="4176464" cy="2796622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W trakcie szkolenia uczestnicy uczyli się, jak edukować na temat </a:t>
            </a:r>
            <a:r>
              <a:rPr lang="pl-PL" dirty="0" smtClean="0"/>
              <a:t>migracji, w </a:t>
            </a:r>
            <a:r>
              <a:rPr lang="pl-PL" dirty="0"/>
              <a:t>tym uchodźców, z wykorzystaniem facylitacji graficznej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innych </a:t>
            </a:r>
            <a:r>
              <a:rPr lang="pl-PL" dirty="0" smtClean="0"/>
              <a:t>twórczych metodologii</a:t>
            </a:r>
            <a:r>
              <a:rPr lang="pl-PL" dirty="0"/>
              <a:t>. Szkolenie umożliwiło uczestnikom stać się multiplikatorami w zakresie migracji </a:t>
            </a:r>
            <a:r>
              <a:rPr lang="pl-PL" dirty="0" smtClean="0"/>
              <a:t>i </a:t>
            </a:r>
            <a:r>
              <a:rPr lang="pl-PL" dirty="0"/>
              <a:t>uchodźstwa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zwiększyło potencjał </a:t>
            </a:r>
            <a:r>
              <a:rPr lang="pl-PL" dirty="0"/>
              <a:t>organizacji uczestniczących </a:t>
            </a:r>
            <a:r>
              <a:rPr lang="pl-PL" dirty="0" smtClean="0"/>
              <a:t>w </a:t>
            </a:r>
            <a:r>
              <a:rPr lang="pl-PL" dirty="0"/>
              <a:t>projekcie.</a:t>
            </a:r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Rezultaty projektu:</a:t>
            </a:r>
            <a:endParaRPr lang="pl-PL" dirty="0"/>
          </a:p>
          <a:p>
            <a:r>
              <a:rPr lang="pl-PL" dirty="0"/>
              <a:t>Powstał słownik obrazkowy „Go Visual!” - elektroniczna publikacja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wersji do wydruku </a:t>
            </a:r>
            <a:r>
              <a:rPr lang="pl-PL" dirty="0" smtClean="0"/>
              <a:t>z </a:t>
            </a:r>
            <a:r>
              <a:rPr lang="pl-PL" dirty="0"/>
              <a:t>ikonami (schematycznymi, łatwymi do przerysowania symbolami) związanymi z migracją i uchodźstwem. Słownik pozwala edukatorom prowadzić ciekawe, angażujące warsztaty, które dzięki korzystaniu z rezultatów badań nad </a:t>
            </a:r>
            <a:r>
              <a:rPr lang="pl-PL" dirty="0" smtClean="0"/>
              <a:t>umysłem ludzkim, mają </a:t>
            </a:r>
            <a:r>
              <a:rPr lang="pl-PL" dirty="0"/>
              <a:t>na uczestników większy wpływ niż w przypadku tradycyjnych lekcji. Słownik zawiera także przykładowy scenariusz warsztatów na temat uchodźców. </a:t>
            </a:r>
          </a:p>
          <a:p>
            <a:r>
              <a:rPr lang="pl-PL" dirty="0"/>
              <a:t>Nawiązano nowe partnerstwa projektowe, co </a:t>
            </a:r>
            <a:r>
              <a:rPr lang="pl-PL" dirty="0" smtClean="0"/>
              <a:t>zaowocuje </a:t>
            </a:r>
            <a:r>
              <a:rPr lang="pl-PL" dirty="0"/>
              <a:t>kolejnymi inicjatywami </a:t>
            </a:r>
            <a:r>
              <a:rPr lang="pl-PL" dirty="0" smtClean="0"/>
              <a:t>dotyczącymi </a:t>
            </a:r>
            <a:r>
              <a:rPr lang="pl-PL" dirty="0"/>
              <a:t>m.in. </a:t>
            </a:r>
            <a:r>
              <a:rPr lang="pl-PL" dirty="0" smtClean="0"/>
              <a:t>tematu migracji.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73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Akcja 1. Mobilność osób pracujących z młodzieżą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Słownik dostępny </a:t>
            </a:r>
            <a:r>
              <a:rPr lang="pl-PL" dirty="0" smtClean="0"/>
              <a:t>jest pod adresem: </a:t>
            </a:r>
            <a:r>
              <a:rPr lang="pl-PL" u="sng" dirty="0">
                <a:hlinkClick r:id="rId2"/>
              </a:rPr>
              <a:t>https://www.salto-youth.net/downloads/toy_trainer_download-file-2900/Malgorzata%20Tur%20-%20Go%20Visual%20Icon%20Dictionary%20en.pdf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899592" y="897564"/>
            <a:ext cx="1944216" cy="3402378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542"/>
            <a:ext cx="2952328" cy="368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15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 i Refleksje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7694"/>
            <a:ext cx="8208912" cy="1458161"/>
          </a:xfrm>
        </p:spPr>
        <p:txBody>
          <a:bodyPr/>
          <a:lstStyle/>
          <a:p>
            <a:endParaRPr lang="pl-PL" dirty="0" smtClean="0"/>
          </a:p>
          <a:p>
            <a:pPr algn="ctr"/>
            <a:r>
              <a:rPr lang="pl-PL" sz="3200" dirty="0" smtClean="0"/>
              <a:t>padlet.com/</a:t>
            </a:r>
            <a:r>
              <a:rPr lang="pl-PL" sz="3200" dirty="0" err="1" smtClean="0"/>
              <a:t>aucinska</a:t>
            </a:r>
            <a:r>
              <a:rPr lang="pl-PL" sz="3200" dirty="0" smtClean="0"/>
              <a:t>/</a:t>
            </a:r>
            <a:r>
              <a:rPr lang="pl-PL" sz="3200" dirty="0" err="1" smtClean="0"/>
              <a:t>pytaniairefleksje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05883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Dziękujemy </a:t>
            </a:r>
            <a:r>
              <a:rPr lang="pl-PL" dirty="0" smtClean="0"/>
              <a:t>za </a:t>
            </a:r>
            <a:r>
              <a:rPr lang="pl-PL" dirty="0"/>
              <a:t>uwagę</a:t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Zapraszamy </a:t>
            </a:r>
            <a:r>
              <a:rPr lang="pl-PL" sz="2200" dirty="0"/>
              <a:t>do odwiedzenia stoisk informacyjnych </a:t>
            </a:r>
            <a:br>
              <a:rPr lang="pl-PL" sz="2200" dirty="0"/>
            </a:br>
            <a:r>
              <a:rPr lang="pl-PL" sz="2200" dirty="0" smtClean="0"/>
              <a:t>i </a:t>
            </a:r>
            <a:r>
              <a:rPr lang="pl-PL" sz="2200" dirty="0"/>
              <a:t>punktów eksperckich!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851920" y="4371950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Ogólnopolski Dzień Informacyjny Programu Erasmus+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t="-451" r="23318" b="11167"/>
          <a:stretch/>
        </p:blipFill>
        <p:spPr>
          <a:xfrm flipH="1">
            <a:off x="0" y="516451"/>
            <a:ext cx="3242030" cy="4053521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Edukacja </a:t>
            </a:r>
            <a:r>
              <a:rPr lang="pl-PL" dirty="0" err="1" smtClean="0"/>
              <a:t>pozaformalna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Uczenie się poprzez doświadczenie.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Zaplanowane i zorganizowane działanie.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Towarzyszy i uzupełnia naukę </a:t>
            </a:r>
            <a:br>
              <a:rPr lang="pl-PL" dirty="0"/>
            </a:br>
            <a:r>
              <a:rPr lang="pl-PL" dirty="0"/>
              <a:t>w szkole.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Opiera się na dobrowolnym udziale.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Odbywa się poza szkołą, uczelnią.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Dzieje się w czasie wolnym od nauki.</a:t>
            </a:r>
          </a:p>
          <a:p>
            <a:endParaRPr lang="pl-PL" dirty="0"/>
          </a:p>
          <a:p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9" name="Prostokąt 18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" y="232733"/>
              <a:ext cx="1215867" cy="405289"/>
            </a:xfrm>
            <a:prstGeom prst="rect">
              <a:avLst/>
            </a:prstGeom>
          </p:spPr>
        </p:pic>
      </p:grpSp>
      <p:pic>
        <p:nvPicPr>
          <p:cNvPr id="11" name="Obraz 10" descr="www_mlodzi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82" y="4481206"/>
            <a:ext cx="2016223" cy="42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Edukacja </a:t>
            </a:r>
            <a:r>
              <a:rPr lang="pl-PL" dirty="0" err="1"/>
              <a:t>pozaformalna</a:t>
            </a:r>
            <a:r>
              <a:rPr lang="pl-PL" dirty="0"/>
              <a:t> w programie </a:t>
            </a:r>
            <a:r>
              <a:rPr lang="pl-PL" dirty="0" err="1"/>
              <a:t>erasmus</a:t>
            </a:r>
            <a:r>
              <a:rPr lang="pl-PL" dirty="0"/>
              <a:t>+ młodzież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400" dirty="0"/>
              <a:t>Uczestnik i prowadzący zajęcia pozostają w relacji partnerskiej.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400" dirty="0"/>
              <a:t>Uczestnik jest odpowiedzialny za swój proces uczenia się.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400" dirty="0"/>
              <a:t>Prowadzący wspomaga i wpływa na procesy edukacyjne w trakcie działań, </a:t>
            </a:r>
            <a:br>
              <a:rPr lang="pl-PL" sz="1400" dirty="0"/>
            </a:br>
            <a:r>
              <a:rPr lang="pl-PL" sz="1400" dirty="0"/>
              <a:t>ale nie narzuca uczestnikom prawd i wiadomości.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400" dirty="0"/>
              <a:t>Liczy się kreatywność i </a:t>
            </a:r>
            <a:r>
              <a:rPr lang="pl-PL" sz="1400" dirty="0" err="1"/>
              <a:t>samoekspresja</a:t>
            </a:r>
            <a:r>
              <a:rPr lang="pl-PL" sz="1400" dirty="0"/>
              <a:t> uczestników oraz ich zaangażowanie </a:t>
            </a:r>
            <a:br>
              <a:rPr lang="pl-PL" sz="1400" dirty="0"/>
            </a:br>
            <a:r>
              <a:rPr lang="pl-PL" sz="1400" dirty="0"/>
              <a:t>w proces edukacyjny.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400" dirty="0"/>
              <a:t>Prowadzący stwarza sprzyjające warunki dla samospełnienia i samorozwoju uczestników.</a:t>
            </a:r>
          </a:p>
          <a:p>
            <a:pPr marL="355600" indent="-35560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63938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programu Erasmus+ Młodzież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 smtClean="0"/>
              <a:t>Podniesienie </a:t>
            </a:r>
            <a:r>
              <a:rPr lang="pl-PL" b="1" dirty="0">
                <a:solidFill>
                  <a:srgbClr val="26ADC2"/>
                </a:solidFill>
              </a:rPr>
              <a:t>poziomu kompetencji kluczowych </a:t>
            </a:r>
            <a:r>
              <a:rPr lang="pl-PL" dirty="0"/>
              <a:t>oraz umiejętności młodzieży, </a:t>
            </a:r>
            <a:br>
              <a:rPr lang="pl-PL" dirty="0"/>
            </a:br>
            <a:r>
              <a:rPr lang="pl-PL" dirty="0"/>
              <a:t>w tym również </a:t>
            </a:r>
            <a:r>
              <a:rPr lang="pl-PL" b="1" dirty="0">
                <a:solidFill>
                  <a:srgbClr val="26ADC2"/>
                </a:solidFill>
              </a:rPr>
              <a:t>osób z mniejszymi </a:t>
            </a:r>
            <a:r>
              <a:rPr lang="pl-PL" b="1" dirty="0" smtClean="0">
                <a:solidFill>
                  <a:srgbClr val="26ADC2"/>
                </a:solidFill>
              </a:rPr>
              <a:t>szansami</a:t>
            </a:r>
            <a:r>
              <a:rPr lang="pl-PL" dirty="0"/>
              <a:t>.</a:t>
            </a:r>
          </a:p>
          <a:p>
            <a:pPr marL="285750" indent="-285750"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endParaRPr lang="pl-PL" dirty="0"/>
          </a:p>
          <a:p>
            <a:pPr marL="285750" indent="-285750"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P</a:t>
            </a:r>
            <a:r>
              <a:rPr lang="pl-PL" dirty="0" smtClean="0"/>
              <a:t>romowanie </a:t>
            </a:r>
            <a:r>
              <a:rPr lang="pl-PL" dirty="0"/>
              <a:t>uczestnictwa w życiu demokratycznym Europy, </a:t>
            </a:r>
            <a:r>
              <a:rPr lang="pl-PL" b="1" dirty="0">
                <a:solidFill>
                  <a:srgbClr val="26ADC2"/>
                </a:solidFill>
              </a:rPr>
              <a:t>aktywności obywatelskiej </a:t>
            </a:r>
            <a:r>
              <a:rPr lang="pl-PL" dirty="0" smtClean="0"/>
              <a:t>i </a:t>
            </a:r>
            <a:r>
              <a:rPr lang="pl-PL" b="1" dirty="0">
                <a:solidFill>
                  <a:srgbClr val="26ADC2"/>
                </a:solidFill>
              </a:rPr>
              <a:t>dialogu </a:t>
            </a:r>
            <a:r>
              <a:rPr lang="pl-PL" b="1" dirty="0" smtClean="0">
                <a:solidFill>
                  <a:srgbClr val="26ADC2"/>
                </a:solidFill>
              </a:rPr>
              <a:t>międzykulturowego</a:t>
            </a:r>
            <a:r>
              <a:rPr lang="pl-PL" dirty="0"/>
              <a:t>.</a:t>
            </a:r>
          </a:p>
          <a:p>
            <a:pPr marL="285750" indent="-285750"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endParaRPr lang="pl-PL" dirty="0"/>
          </a:p>
          <a:p>
            <a:pPr marL="285750" indent="-285750"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P</a:t>
            </a:r>
            <a:r>
              <a:rPr lang="pl-PL" dirty="0" smtClean="0"/>
              <a:t>rzeciwdziałanie </a:t>
            </a:r>
            <a:r>
              <a:rPr lang="pl-PL" b="1" dirty="0">
                <a:solidFill>
                  <a:srgbClr val="26ADC2"/>
                </a:solidFill>
              </a:rPr>
              <a:t>wykluczeniu społecznemu </a:t>
            </a:r>
            <a:r>
              <a:rPr lang="pl-PL" dirty="0"/>
              <a:t>i promowanie solidarności </a:t>
            </a:r>
            <a:r>
              <a:rPr lang="pl-PL" dirty="0" smtClean="0"/>
              <a:t>społecznej.</a:t>
            </a:r>
            <a:endParaRPr lang="pl-PL" dirty="0"/>
          </a:p>
          <a:p>
            <a:pPr marL="285750" indent="-285750"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endParaRPr lang="pl-PL" dirty="0"/>
          </a:p>
          <a:p>
            <a:pPr marL="285750" indent="-285750"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W</a:t>
            </a:r>
            <a:r>
              <a:rPr lang="pl-PL" dirty="0" smtClean="0"/>
              <a:t>zmocnienie </a:t>
            </a:r>
            <a:r>
              <a:rPr lang="pl-PL" dirty="0"/>
              <a:t>powiązań sektora młodzieżowego </a:t>
            </a:r>
            <a:r>
              <a:rPr lang="pl-PL" b="1" dirty="0">
                <a:solidFill>
                  <a:srgbClr val="26ADC2"/>
                </a:solidFill>
              </a:rPr>
              <a:t>z rynkiem pracy</a:t>
            </a:r>
            <a:r>
              <a:rPr lang="pl-PL" b="1" dirty="0"/>
              <a:t> </a:t>
            </a:r>
            <a:r>
              <a:rPr lang="pl-PL" dirty="0"/>
              <a:t>poprzez udział </a:t>
            </a:r>
            <a:br>
              <a:rPr lang="pl-PL" dirty="0"/>
            </a:br>
            <a:r>
              <a:rPr lang="pl-PL" dirty="0"/>
              <a:t>w projektach Akcji </a:t>
            </a:r>
            <a:r>
              <a:rPr lang="pl-PL" dirty="0" smtClean="0"/>
              <a:t>1., </a:t>
            </a:r>
            <a:r>
              <a:rPr lang="pl-PL" dirty="0"/>
              <a:t>Akcji 2. i Akcji 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48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programu Erasmus+ Młodzież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W</a:t>
            </a:r>
            <a:r>
              <a:rPr lang="pl-PL" dirty="0" smtClean="0"/>
              <a:t>spieranie </a:t>
            </a:r>
            <a:r>
              <a:rPr lang="pl-PL" b="1" dirty="0">
                <a:solidFill>
                  <a:srgbClr val="26ADC2"/>
                </a:solidFill>
              </a:rPr>
              <a:t>podnoszenia jakości pracy z młodzieżą</a:t>
            </a:r>
            <a:r>
              <a:rPr lang="pl-PL" dirty="0"/>
              <a:t>, w szczególności poprzez </a:t>
            </a:r>
            <a:br>
              <a:rPr lang="pl-PL" dirty="0"/>
            </a:br>
            <a:r>
              <a:rPr lang="pl-PL" dirty="0"/>
              <a:t>wzmacnianie współpracy pomiędzy organizacjami działającymi w sektorze młodzieży </a:t>
            </a:r>
            <a:r>
              <a:rPr lang="pl-PL" dirty="0" smtClean="0"/>
              <a:t>oraz </a:t>
            </a:r>
            <a:r>
              <a:rPr lang="pl-PL" dirty="0"/>
              <a:t>innymi </a:t>
            </a:r>
            <a:r>
              <a:rPr lang="pl-PL" dirty="0" smtClean="0"/>
              <a:t>podmiotami.</a:t>
            </a:r>
            <a:endParaRPr lang="pl-PL" dirty="0"/>
          </a:p>
          <a:p>
            <a:pPr marL="285750" indent="-28575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26ADC2"/>
                </a:solidFill>
              </a:rPr>
              <a:t>W</a:t>
            </a:r>
            <a:r>
              <a:rPr lang="pl-PL" b="1" dirty="0" smtClean="0">
                <a:solidFill>
                  <a:srgbClr val="26ADC2"/>
                </a:solidFill>
              </a:rPr>
              <a:t>spieranie </a:t>
            </a:r>
            <a:r>
              <a:rPr lang="pl-PL" b="1" dirty="0">
                <a:solidFill>
                  <a:srgbClr val="26ADC2"/>
                </a:solidFill>
              </a:rPr>
              <a:t>reform politycznych </a:t>
            </a:r>
            <a:r>
              <a:rPr lang="pl-PL" dirty="0"/>
              <a:t>na poziomie lokalnym, regionalnym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krajowym.</a:t>
            </a:r>
            <a:endParaRPr lang="pl-PL" dirty="0"/>
          </a:p>
          <a:p>
            <a:pPr marL="285750" indent="-28575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W</a:t>
            </a:r>
            <a:r>
              <a:rPr lang="pl-PL" dirty="0" smtClean="0"/>
              <a:t>spieranie </a:t>
            </a:r>
            <a:r>
              <a:rPr lang="pl-PL" dirty="0"/>
              <a:t>rozwoju wiedzy o </a:t>
            </a:r>
            <a:r>
              <a:rPr lang="pl-PL" b="1" dirty="0">
                <a:solidFill>
                  <a:srgbClr val="26ADC2"/>
                </a:solidFill>
              </a:rPr>
              <a:t>polityce </a:t>
            </a:r>
            <a:r>
              <a:rPr lang="pl-PL" b="1" dirty="0" smtClean="0">
                <a:solidFill>
                  <a:srgbClr val="26ADC2"/>
                </a:solidFill>
              </a:rPr>
              <a:t>młodzieżowej</a:t>
            </a:r>
            <a:r>
              <a:rPr lang="pl-PL" dirty="0" smtClean="0"/>
              <a:t>.</a:t>
            </a:r>
            <a:endParaRPr lang="pl-PL" dirty="0"/>
          </a:p>
          <a:p>
            <a:pPr marL="285750" indent="-285750">
              <a:spcBef>
                <a:spcPts val="1200"/>
              </a:spcBef>
              <a:buClr>
                <a:srgbClr val="FEBF48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dirty="0"/>
              <a:t>W</a:t>
            </a:r>
            <a:r>
              <a:rPr lang="pl-PL" dirty="0" smtClean="0"/>
              <a:t>spieranie </a:t>
            </a:r>
            <a:r>
              <a:rPr lang="pl-PL" dirty="0"/>
              <a:t>rozpoznawalności </a:t>
            </a:r>
            <a:r>
              <a:rPr lang="pl-PL" b="1" dirty="0">
                <a:solidFill>
                  <a:srgbClr val="26ADC2"/>
                </a:solidFill>
              </a:rPr>
              <a:t>edukacji </a:t>
            </a:r>
            <a:r>
              <a:rPr lang="pl-PL" b="1" dirty="0" err="1">
                <a:solidFill>
                  <a:srgbClr val="26ADC2"/>
                </a:solidFill>
              </a:rPr>
              <a:t>pozaformalnej</a:t>
            </a:r>
            <a:r>
              <a:rPr lang="pl-PL" b="1" dirty="0">
                <a:solidFill>
                  <a:srgbClr val="26ADC2"/>
                </a:solidFill>
              </a:rPr>
              <a:t> i </a:t>
            </a:r>
            <a:r>
              <a:rPr lang="pl-PL" b="1" dirty="0" smtClean="0">
                <a:solidFill>
                  <a:srgbClr val="26ADC2"/>
                </a:solidFill>
              </a:rPr>
              <a:t>nieformalnej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74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7848872" cy="648072"/>
          </a:xfrm>
        </p:spPr>
        <p:txBody>
          <a:bodyPr/>
          <a:lstStyle/>
          <a:p>
            <a:r>
              <a:rPr lang="pl-PL" dirty="0" smtClean="0"/>
              <a:t>Młodzież w programie Erasmus+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3132692"/>
              </p:ext>
            </p:extLst>
          </p:nvPr>
        </p:nvGraphicFramePr>
        <p:xfrm>
          <a:off x="539552" y="987574"/>
          <a:ext cx="82089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971600" y="336383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Budżet 6 606 060 €</a:t>
            </a:r>
            <a:endParaRPr lang="pl-PL" sz="1400" dirty="0"/>
          </a:p>
        </p:txBody>
      </p:sp>
      <p:sp>
        <p:nvSpPr>
          <p:cNvPr id="5" name="Prostokąt 4"/>
          <p:cNvSpPr/>
          <p:nvPr/>
        </p:nvSpPr>
        <p:spPr>
          <a:xfrm>
            <a:off x="3964273" y="3294588"/>
            <a:ext cx="18950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Budżet </a:t>
            </a:r>
            <a:r>
              <a:rPr lang="pl-PL" sz="1400" dirty="0" smtClean="0"/>
              <a:t>3 546 103 € </a:t>
            </a:r>
          </a:p>
          <a:p>
            <a:r>
              <a:rPr lang="pl-PL" sz="900" dirty="0" smtClean="0"/>
              <a:t>Zawiera budżet na szkolenia TCA</a:t>
            </a:r>
            <a:endParaRPr lang="pl-PL" sz="900" dirty="0"/>
          </a:p>
        </p:txBody>
      </p:sp>
      <p:sp>
        <p:nvSpPr>
          <p:cNvPr id="6" name="Prostokąt 5"/>
          <p:cNvSpPr/>
          <p:nvPr/>
        </p:nvSpPr>
        <p:spPr>
          <a:xfrm>
            <a:off x="6876256" y="3295723"/>
            <a:ext cx="1561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Budżet </a:t>
            </a:r>
            <a:r>
              <a:rPr lang="pl-PL" sz="1400" dirty="0" smtClean="0"/>
              <a:t>442 686 €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756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15566"/>
            <a:ext cx="7848872" cy="648072"/>
          </a:xfrm>
        </p:spPr>
        <p:txBody>
          <a:bodyPr/>
          <a:lstStyle/>
          <a:p>
            <a:r>
              <a:rPr lang="pl-PL" dirty="0" smtClean="0"/>
              <a:t>Kryteria OCEN Projektów w ramach Akcji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491630"/>
            <a:ext cx="8219256" cy="2916325"/>
          </a:xfrm>
        </p:spPr>
        <p:txBody>
          <a:bodyPr>
            <a:normAutofit/>
          </a:bodyPr>
          <a:lstStyle/>
          <a:p>
            <a:r>
              <a:rPr lang="pl-PL" b="1" dirty="0"/>
              <a:t>Adekwatność projektu (maksymalnie 30 punktów</a:t>
            </a:r>
            <a:r>
              <a:rPr lang="pl-PL" b="1" dirty="0" smtClean="0"/>
              <a:t>)</a:t>
            </a:r>
          </a:p>
          <a:p>
            <a:r>
              <a:rPr lang="pl-PL" b="1" dirty="0"/>
              <a:t>Jakość planu projektu i jego realizacji (maksymalnie 40 punktów</a:t>
            </a:r>
            <a:r>
              <a:rPr lang="pl-PL" b="1" dirty="0" smtClean="0"/>
              <a:t>)</a:t>
            </a:r>
          </a:p>
          <a:p>
            <a:r>
              <a:rPr lang="pl-PL" b="1" dirty="0"/>
              <a:t>Wpływ i upowszechnianie (maksymalnie 30 punktów</a:t>
            </a:r>
            <a:r>
              <a:rPr lang="pl-PL" b="1" dirty="0" smtClean="0"/>
              <a:t>)</a:t>
            </a:r>
          </a:p>
          <a:p>
            <a:endParaRPr lang="pl-PL" b="1" dirty="0"/>
          </a:p>
          <a:p>
            <a:r>
              <a:rPr lang="pl-PL" sz="1400" dirty="0"/>
              <a:t>Aby wnioski zostały rozpatrzone do finansowania, muszą uzyskać przynajmniej 60 punktów. Ponadto muszą uzyskać </a:t>
            </a:r>
            <a:r>
              <a:rPr lang="pl-PL" sz="1400" dirty="0" smtClean="0"/>
              <a:t>co najmniej </a:t>
            </a:r>
            <a:r>
              <a:rPr lang="pl-PL" sz="1400" dirty="0"/>
              <a:t>połowę maksymalnej liczby punktów w każdej kategorii wymienionych powyżej kryteriów </a:t>
            </a:r>
            <a:r>
              <a:rPr lang="pl-PL" sz="1400" dirty="0" smtClean="0"/>
              <a:t>przyznawania dofinansowania </a:t>
            </a:r>
            <a:r>
              <a:rPr lang="pl-PL" sz="1400" dirty="0"/>
              <a:t>(tj. co najmniej 15 punktów w przypadku kryterium „Adekwatność projektu” i „Wpływ i </a:t>
            </a:r>
            <a:r>
              <a:rPr lang="pl-PL" sz="1400" dirty="0" smtClean="0"/>
              <a:t>upowszechnianie” oraz </a:t>
            </a:r>
            <a:r>
              <a:rPr lang="pl-PL" sz="1400" dirty="0"/>
              <a:t>20 punktów w przypadku kryterium „Jakość planu projektu i jego realizacji”).</a:t>
            </a:r>
          </a:p>
          <a:p>
            <a:endParaRPr lang="pl-PL" b="1" dirty="0"/>
          </a:p>
          <a:p>
            <a:endParaRPr lang="pl-PL" b="1" dirty="0"/>
          </a:p>
          <a:p>
            <a:endParaRPr lang="pl-PL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1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Terminy, konkurs, 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666073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pl-PL" sz="1800" b="1" dirty="0" smtClean="0">
                <a:solidFill>
                  <a:schemeClr val="tx1"/>
                </a:solidFill>
              </a:rPr>
              <a:t>Trzy </a:t>
            </a:r>
            <a:r>
              <a:rPr lang="pl-PL" sz="1800" b="1" dirty="0">
                <a:solidFill>
                  <a:schemeClr val="tx1"/>
                </a:solidFill>
              </a:rPr>
              <a:t>terminy</a:t>
            </a:r>
            <a:r>
              <a:rPr lang="pl-PL" sz="1800" dirty="0">
                <a:solidFill>
                  <a:schemeClr val="tx1"/>
                </a:solidFill>
              </a:rPr>
              <a:t> konkursów w </a:t>
            </a:r>
            <a:r>
              <a:rPr lang="pl-PL" sz="1800" dirty="0" smtClean="0">
                <a:solidFill>
                  <a:schemeClr val="tx1"/>
                </a:solidFill>
              </a:rPr>
              <a:t>2019 </a:t>
            </a:r>
            <a:r>
              <a:rPr lang="pl-PL" sz="1800" dirty="0">
                <a:solidFill>
                  <a:schemeClr val="tx1"/>
                </a:solidFill>
              </a:rPr>
              <a:t>roku: </a:t>
            </a:r>
            <a:r>
              <a:rPr lang="pl-PL" sz="1800" dirty="0" smtClean="0">
                <a:solidFill>
                  <a:schemeClr val="tx1"/>
                </a:solidFill>
              </a:rPr>
              <a:t/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>5 </a:t>
            </a:r>
            <a:r>
              <a:rPr lang="pl-PL" sz="2000" b="1" dirty="0">
                <a:solidFill>
                  <a:schemeClr val="tx1"/>
                </a:solidFill>
              </a:rPr>
              <a:t>lutego, </a:t>
            </a:r>
            <a:r>
              <a:rPr lang="pl-PL" sz="2000" dirty="0" smtClean="0">
                <a:solidFill>
                  <a:schemeClr val="tx1"/>
                </a:solidFill>
              </a:rPr>
              <a:t>30 </a:t>
            </a:r>
            <a:r>
              <a:rPr lang="pl-PL" sz="2000" dirty="0">
                <a:solidFill>
                  <a:schemeClr val="tx1"/>
                </a:solidFill>
              </a:rPr>
              <a:t>kwietnia, </a:t>
            </a:r>
            <a:r>
              <a:rPr lang="pl-PL" sz="2000" dirty="0" smtClean="0">
                <a:solidFill>
                  <a:schemeClr val="tx1"/>
                </a:solidFill>
              </a:rPr>
              <a:t>1 października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2787774"/>
            <a:ext cx="72008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400" b="1" dirty="0"/>
              <a:t>Wniosek </a:t>
            </a:r>
            <a:r>
              <a:rPr lang="pl-PL" sz="1400" dirty="0"/>
              <a:t>składamy </a:t>
            </a:r>
            <a:r>
              <a:rPr lang="pl-PL" sz="1400" dirty="0" smtClean="0"/>
              <a:t>elektronicznie: KA105 – </a:t>
            </a:r>
            <a:r>
              <a:rPr lang="pl-PL" sz="1400" dirty="0" err="1" smtClean="0"/>
              <a:t>eforms</a:t>
            </a:r>
            <a:r>
              <a:rPr lang="pl-PL" sz="1400" dirty="0" smtClean="0"/>
              <a:t>. </a:t>
            </a: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400" b="1" dirty="0" smtClean="0"/>
              <a:t>Rejestrujemy</a:t>
            </a:r>
            <a:r>
              <a:rPr lang="pl-PL" sz="1400" dirty="0" smtClean="0"/>
              <a:t> </a:t>
            </a:r>
            <a:r>
              <a:rPr lang="pl-PL" sz="1400" dirty="0"/>
              <a:t>się w bazie URF (my i partnerzy</a:t>
            </a:r>
            <a:r>
              <a:rPr lang="pl-PL" sz="1400" dirty="0" smtClean="0"/>
              <a:t>).</a:t>
            </a:r>
            <a:endParaRPr lang="pl-PL" sz="1400" dirty="0"/>
          </a:p>
          <a:p>
            <a:pPr marL="285750" indent="-285750" algn="just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400" b="1" dirty="0" smtClean="0"/>
              <a:t>Więcej</a:t>
            </a:r>
            <a:r>
              <a:rPr lang="pl-PL" sz="1400" dirty="0" smtClean="0"/>
              <a:t> </a:t>
            </a:r>
            <a:r>
              <a:rPr lang="pl-PL" sz="1400" dirty="0"/>
              <a:t>na </a:t>
            </a:r>
            <a:r>
              <a:rPr lang="pl-PL" sz="1400" dirty="0" smtClean="0">
                <a:hlinkClick r:id="rId2"/>
              </a:rPr>
              <a:t>www.erasmusplus.org.pl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4664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">
  <a:themeElements>
    <a:clrScheme name="Niestandardowy 4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FD25F"/>
      </a:accent1>
      <a:accent2>
        <a:srgbClr val="FFD25F"/>
      </a:accent2>
      <a:accent3>
        <a:srgbClr val="FFD25F"/>
      </a:accent3>
      <a:accent4>
        <a:srgbClr val="FFD25F"/>
      </a:accent4>
      <a:accent5>
        <a:srgbClr val="FFD25F"/>
      </a:accent5>
      <a:accent6>
        <a:srgbClr val="FFD25F"/>
      </a:accent6>
      <a:hlink>
        <a:srgbClr val="FFD25F"/>
      </a:hlink>
      <a:folHlink>
        <a:srgbClr val="FFD25F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787</Words>
  <Application>Microsoft Office PowerPoint</Application>
  <PresentationFormat>Pokaz na ekranie (16:9)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Erasmus+</vt:lpstr>
      <vt:lpstr>Prezentacja programu PowerPoint</vt:lpstr>
      <vt:lpstr>Oferta programu Erasmus+  dla sektora edukacji pozaformalnej</vt:lpstr>
      <vt:lpstr>Edukacja pozaformalna</vt:lpstr>
      <vt:lpstr>Edukacja pozaformalna w programie erasmus+ młodzież</vt:lpstr>
      <vt:lpstr>Cele programu Erasmus+ Młodzież</vt:lpstr>
      <vt:lpstr>Cele programu Erasmus+ Młodzież</vt:lpstr>
      <vt:lpstr>Młodzież w programie Erasmus+</vt:lpstr>
      <vt:lpstr>Kryteria OCEN Projektów w ramach Akcji 1</vt:lpstr>
      <vt:lpstr>Terminy, konkurs, wnioski</vt:lpstr>
      <vt:lpstr>Akcja 1.</vt:lpstr>
      <vt:lpstr>Prezentacja programu PowerPoint</vt:lpstr>
      <vt:lpstr>Prezentacja programu PowerPoint</vt:lpstr>
      <vt:lpstr>Prezentacja programu PowerPoint</vt:lpstr>
      <vt:lpstr>Prezentacja programu PowerPoint</vt:lpstr>
      <vt:lpstr>Akcja 1. wymiany młodzieży</vt:lpstr>
      <vt:lpstr>Akcja 1. wymiany młodzieży</vt:lpstr>
      <vt:lpstr>Akcja 1. wymiany młodzieży</vt:lpstr>
      <vt:lpstr>Akcja 1. wymiany młodzieży</vt:lpstr>
      <vt:lpstr>Filmowo o wymianach MŁODZIEŻY</vt:lpstr>
      <vt:lpstr>Akcja 1.</vt:lpstr>
      <vt:lpstr>     Akcja 1. Mobilność osób pracujących z młodzieżą     </vt:lpstr>
      <vt:lpstr>Akcja 1. Mobilność osób pracujących z młodzieżą</vt:lpstr>
      <vt:lpstr>Akcja 1. Mobilność osób pracujących  z młodzieżą</vt:lpstr>
      <vt:lpstr>Akcja 1. Mobilność osób pracujących z młodzieżą</vt:lpstr>
      <vt:lpstr>Akcja 1. Mobilność osób pracujących z młodzieżą</vt:lpstr>
      <vt:lpstr>Pytania i Refleksje</vt:lpstr>
      <vt:lpstr>  Dziękujemy za uwagę  Zapraszamy do odwiedzenia stoisk informacyjnych  i punktów eksperckich!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Daria Bielicka</cp:lastModifiedBy>
  <cp:revision>132</cp:revision>
  <dcterms:created xsi:type="dcterms:W3CDTF">2015-12-08T12:55:20Z</dcterms:created>
  <dcterms:modified xsi:type="dcterms:W3CDTF">2019-01-04T13:56:01Z</dcterms:modified>
</cp:coreProperties>
</file>