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0"/>
  </p:notesMasterIdLst>
  <p:handoutMasterIdLst>
    <p:handoutMasterId r:id="rId31"/>
  </p:handoutMasterIdLst>
  <p:sldIdLst>
    <p:sldId id="334" r:id="rId2"/>
    <p:sldId id="335" r:id="rId3"/>
    <p:sldId id="266" r:id="rId4"/>
    <p:sldId id="411" r:id="rId5"/>
    <p:sldId id="404" r:id="rId6"/>
    <p:sldId id="405" r:id="rId7"/>
    <p:sldId id="406" r:id="rId8"/>
    <p:sldId id="337" r:id="rId9"/>
    <p:sldId id="338" r:id="rId10"/>
    <p:sldId id="356" r:id="rId11"/>
    <p:sldId id="457" r:id="rId12"/>
    <p:sldId id="458" r:id="rId13"/>
    <p:sldId id="459" r:id="rId14"/>
    <p:sldId id="402" r:id="rId15"/>
    <p:sldId id="423" r:id="rId16"/>
    <p:sldId id="390" r:id="rId17"/>
    <p:sldId id="441" r:id="rId18"/>
    <p:sldId id="428" r:id="rId19"/>
    <p:sldId id="341" r:id="rId20"/>
    <p:sldId id="425" r:id="rId21"/>
    <p:sldId id="426" r:id="rId22"/>
    <p:sldId id="455" r:id="rId23"/>
    <p:sldId id="456" r:id="rId24"/>
    <p:sldId id="437" r:id="rId25"/>
    <p:sldId id="442" r:id="rId26"/>
    <p:sldId id="359" r:id="rId27"/>
    <p:sldId id="349" r:id="rId28"/>
    <p:sldId id="460" r:id="rId29"/>
  </p:sldIdLst>
  <p:sldSz cx="9144000" cy="5143500" type="screen16x9"/>
  <p:notesSz cx="6718300" cy="98552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61"/>
    <a:srgbClr val="00849E"/>
    <a:srgbClr val="CDE5D6"/>
    <a:srgbClr val="E3F1E8"/>
    <a:srgbClr val="8AC19D"/>
    <a:srgbClr val="000000"/>
    <a:srgbClr val="A975B2"/>
    <a:srgbClr val="FEBF48"/>
    <a:srgbClr val="24C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1" autoAdjust="0"/>
    <p:restoredTop sz="94660"/>
  </p:normalViewPr>
  <p:slideViewPr>
    <p:cSldViewPr>
      <p:cViewPr>
        <p:scale>
          <a:sx n="160" d="100"/>
          <a:sy n="160" d="100"/>
        </p:scale>
        <p:origin x="-438" y="3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3" d="100"/>
          <a:sy n="93" d="100"/>
        </p:scale>
        <p:origin x="-4056" y="-102"/>
      </p:cViewPr>
      <p:guideLst>
        <p:guide orient="horz" pos="3104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3908A2-F535-4D5C-9DE0-901B71D36231}" type="doc">
      <dgm:prSet loTypeId="urn:microsoft.com/office/officeart/2005/8/layout/hProcess9" loCatId="process" qsTypeId="urn:microsoft.com/office/officeart/2005/8/quickstyle/simple5" qsCatId="simple" csTypeId="urn:microsoft.com/office/officeart/2005/8/colors/accent1_3" csCatId="accent1" phldr="1"/>
      <dgm:spPr/>
    </dgm:pt>
    <dgm:pt modelId="{537C3468-0132-4211-8FC3-6370FF2D88F3}">
      <dgm:prSet phldrT="[Tekst]" custT="1"/>
      <dgm:spPr>
        <a:solidFill>
          <a:schemeClr val="accent4"/>
        </a:solidFill>
        <a:ln>
          <a:noFill/>
        </a:ln>
        <a:effectLst/>
        <a:scene3d>
          <a:camera prst="orthographicFront"/>
          <a:lightRig rig="threePt" dir="t">
            <a:rot lat="0" lon="0" rev="1200000"/>
          </a:lightRig>
        </a:scene3d>
        <a:sp3d prstMaterial="plastic"/>
      </dgm:spPr>
      <dgm:t>
        <a:bodyPr lIns="36000" tIns="36000" rIns="36000" bIns="36000"/>
        <a:lstStyle/>
        <a:p>
          <a:r>
            <a:rPr lang="pl-PL" sz="1800" b="1" i="0" dirty="0" smtClean="0">
              <a:solidFill>
                <a:schemeClr val="bg1"/>
              </a:solidFill>
              <a:latin typeface="Tw Cen MT Condensed" pitchFamily="34" charset="-18"/>
              <a:ea typeface="+mn-ea"/>
              <a:cs typeface="+mn-cs"/>
            </a:rPr>
            <a:t>Poszukiwanie partnera</a:t>
          </a:r>
          <a:endParaRPr lang="pl-PL" sz="1800" b="1" i="0" dirty="0">
            <a:solidFill>
              <a:schemeClr val="bg1"/>
            </a:solidFill>
            <a:latin typeface="Tw Cen MT Condensed" pitchFamily="34" charset="-18"/>
            <a:ea typeface="+mn-ea"/>
            <a:cs typeface="+mn-cs"/>
          </a:endParaRPr>
        </a:p>
      </dgm:t>
    </dgm:pt>
    <dgm:pt modelId="{C645EC45-AA33-4A99-BBC2-2E658ACD4410}" type="parTrans" cxnId="{5453BF66-6B6E-4845-9D43-9454FD43EC94}">
      <dgm:prSet/>
      <dgm:spPr/>
      <dgm:t>
        <a:bodyPr/>
        <a:lstStyle/>
        <a:p>
          <a:endParaRPr lang="pl-PL"/>
        </a:p>
      </dgm:t>
    </dgm:pt>
    <dgm:pt modelId="{A493D8EB-BD31-4A88-B2E9-9C7585B621C5}" type="sibTrans" cxnId="{5453BF66-6B6E-4845-9D43-9454FD43EC94}">
      <dgm:prSet/>
      <dgm:spPr/>
      <dgm:t>
        <a:bodyPr/>
        <a:lstStyle/>
        <a:p>
          <a:endParaRPr lang="pl-PL"/>
        </a:p>
      </dgm:t>
    </dgm:pt>
    <dgm:pt modelId="{02C1783F-9C39-4C4D-A362-87DDAC2874C1}">
      <dgm:prSet phldrT="[Tekst]" custT="1"/>
      <dgm:spPr>
        <a:solidFill>
          <a:schemeClr val="accent4"/>
        </a:solidFill>
        <a:ln>
          <a:noFill/>
        </a:ln>
        <a:effectLst/>
        <a:scene3d>
          <a:camera prst="orthographicFront"/>
          <a:lightRig rig="threePt" dir="t">
            <a:rot lat="0" lon="0" rev="1200000"/>
          </a:lightRig>
        </a:scene3d>
        <a:sp3d prstMaterial="plastic"/>
      </dgm:spPr>
      <dgm:t>
        <a:bodyPr/>
        <a:lstStyle/>
        <a:p>
          <a:r>
            <a:rPr lang="pl-PL" sz="2000" b="1" i="0" dirty="0" smtClean="0">
              <a:solidFill>
                <a:schemeClr val="bg1"/>
              </a:solidFill>
              <a:latin typeface="Tw Cen MT Condensed" pitchFamily="34" charset="-18"/>
              <a:ea typeface="+mn-ea"/>
              <a:cs typeface="+mn-cs"/>
            </a:rPr>
            <a:t>Planowanie</a:t>
          </a:r>
          <a:endParaRPr lang="pl-PL" sz="2000" b="1" i="0" dirty="0">
            <a:solidFill>
              <a:schemeClr val="bg1"/>
            </a:solidFill>
            <a:latin typeface="Tw Cen MT Condensed" pitchFamily="34" charset="-18"/>
            <a:ea typeface="+mn-ea"/>
            <a:cs typeface="+mn-cs"/>
          </a:endParaRPr>
        </a:p>
      </dgm:t>
    </dgm:pt>
    <dgm:pt modelId="{8B09E7CE-6576-42CE-9F92-BA7E136FB1CE}" type="parTrans" cxnId="{013D717C-CD0B-4557-ACB0-2B6C09EC1B8E}">
      <dgm:prSet/>
      <dgm:spPr/>
      <dgm:t>
        <a:bodyPr/>
        <a:lstStyle/>
        <a:p>
          <a:endParaRPr lang="pl-PL"/>
        </a:p>
      </dgm:t>
    </dgm:pt>
    <dgm:pt modelId="{F21EA5FD-00E0-4BD6-B48D-8BE69849C05C}" type="sibTrans" cxnId="{013D717C-CD0B-4557-ACB0-2B6C09EC1B8E}">
      <dgm:prSet/>
      <dgm:spPr/>
      <dgm:t>
        <a:bodyPr/>
        <a:lstStyle/>
        <a:p>
          <a:endParaRPr lang="pl-PL"/>
        </a:p>
      </dgm:t>
    </dgm:pt>
    <dgm:pt modelId="{128A1B35-FAAC-4AAB-95AC-4681E5D073A2}">
      <dgm:prSet phldrT="[Tekst]" custT="1"/>
      <dgm:spPr>
        <a:solidFill>
          <a:schemeClr val="accent4"/>
        </a:solidFill>
        <a:ln>
          <a:noFill/>
        </a:ln>
        <a:effectLst/>
        <a:scene3d>
          <a:camera prst="orthographicFront"/>
          <a:lightRig rig="threePt" dir="t">
            <a:rot lat="0" lon="0" rev="1200000"/>
          </a:lightRig>
        </a:scene3d>
        <a:sp3d prstMaterial="plastic"/>
      </dgm:spPr>
      <dgm:t>
        <a:bodyPr/>
        <a:lstStyle/>
        <a:p>
          <a:r>
            <a:rPr lang="pl-PL" sz="2400" b="1" i="0" dirty="0" smtClean="0">
              <a:solidFill>
                <a:schemeClr val="bg1"/>
              </a:solidFill>
              <a:latin typeface="Tw Cen MT Condensed" pitchFamily="34" charset="-18"/>
              <a:ea typeface="+mn-ea"/>
              <a:cs typeface="+mn-cs"/>
            </a:rPr>
            <a:t>Realizacja</a:t>
          </a:r>
          <a:endParaRPr lang="pl-PL" sz="2400" b="1" i="0" dirty="0">
            <a:solidFill>
              <a:schemeClr val="bg1"/>
            </a:solidFill>
            <a:latin typeface="Tw Cen MT Condensed" pitchFamily="34" charset="-18"/>
            <a:ea typeface="+mn-ea"/>
            <a:cs typeface="+mn-cs"/>
          </a:endParaRPr>
        </a:p>
      </dgm:t>
    </dgm:pt>
    <dgm:pt modelId="{AF9758BC-DF99-4168-83A6-B99A04B5434B}" type="parTrans" cxnId="{FC5E947C-BE12-4438-A3C5-F335DDC1F67B}">
      <dgm:prSet/>
      <dgm:spPr/>
      <dgm:t>
        <a:bodyPr/>
        <a:lstStyle/>
        <a:p>
          <a:endParaRPr lang="pl-PL"/>
        </a:p>
      </dgm:t>
    </dgm:pt>
    <dgm:pt modelId="{569A5D4D-A919-418F-AC13-E8C3E75B870A}" type="sibTrans" cxnId="{FC5E947C-BE12-4438-A3C5-F335DDC1F67B}">
      <dgm:prSet/>
      <dgm:spPr/>
      <dgm:t>
        <a:bodyPr/>
        <a:lstStyle/>
        <a:p>
          <a:endParaRPr lang="pl-PL"/>
        </a:p>
      </dgm:t>
    </dgm:pt>
    <dgm:pt modelId="{08E65A99-6B59-4597-8F0E-CE2A488A9B58}">
      <dgm:prSet phldrT="[Tekst]" custT="1"/>
      <dgm:spPr>
        <a:solidFill>
          <a:schemeClr val="accent4"/>
        </a:solidFill>
        <a:ln>
          <a:noFill/>
        </a:ln>
        <a:effectLst/>
        <a:scene3d>
          <a:camera prst="orthographicFront"/>
          <a:lightRig rig="threePt" dir="t">
            <a:rot lat="0" lon="0" rev="1200000"/>
          </a:lightRig>
        </a:scene3d>
        <a:sp3d prstMaterial="plastic"/>
      </dgm:spPr>
      <dgm:t>
        <a:bodyPr/>
        <a:lstStyle/>
        <a:p>
          <a:r>
            <a:rPr lang="pl-PL" sz="1600" b="1" i="0" dirty="0" smtClean="0">
              <a:solidFill>
                <a:schemeClr val="bg1"/>
              </a:solidFill>
              <a:latin typeface="Tw Cen MT Condensed" pitchFamily="34" charset="-18"/>
              <a:ea typeface="+mn-ea"/>
              <a:cs typeface="+mn-cs"/>
            </a:rPr>
            <a:t>Kontynuacja współpracy po zakończeniu projektu </a:t>
          </a:r>
          <a:r>
            <a:rPr lang="pl-PL" sz="2000" b="1" i="0" dirty="0" smtClean="0">
              <a:solidFill>
                <a:schemeClr val="bg1"/>
              </a:solidFill>
              <a:latin typeface="Tw Cen MT Condensed" pitchFamily="34" charset="-18"/>
              <a:ea typeface="+mn-ea"/>
              <a:cs typeface="+mn-cs"/>
            </a:rPr>
            <a:t>Erasmus+</a:t>
          </a:r>
          <a:endParaRPr lang="pl-PL" sz="2000" b="1" i="0" dirty="0">
            <a:solidFill>
              <a:schemeClr val="bg1"/>
            </a:solidFill>
            <a:latin typeface="Tw Cen MT Condensed" pitchFamily="34" charset="-18"/>
            <a:ea typeface="+mn-ea"/>
            <a:cs typeface="+mn-cs"/>
          </a:endParaRPr>
        </a:p>
      </dgm:t>
    </dgm:pt>
    <dgm:pt modelId="{03CE6FF6-0FFB-4570-9648-C5E04F5ADE3F}" type="parTrans" cxnId="{A4175450-B576-4C9C-9135-70BDD3C25DFF}">
      <dgm:prSet/>
      <dgm:spPr/>
      <dgm:t>
        <a:bodyPr/>
        <a:lstStyle/>
        <a:p>
          <a:endParaRPr lang="pl-PL"/>
        </a:p>
      </dgm:t>
    </dgm:pt>
    <dgm:pt modelId="{6457EA19-70A0-459E-A3CA-877C08DDD416}" type="sibTrans" cxnId="{A4175450-B576-4C9C-9135-70BDD3C25DFF}">
      <dgm:prSet/>
      <dgm:spPr/>
      <dgm:t>
        <a:bodyPr/>
        <a:lstStyle/>
        <a:p>
          <a:endParaRPr lang="pl-PL"/>
        </a:p>
      </dgm:t>
    </dgm:pt>
    <dgm:pt modelId="{02C90635-B669-4FD5-8FEB-E9FB687E170B}">
      <dgm:prSet phldrT="[Tekst]" custT="1"/>
      <dgm:spPr>
        <a:solidFill>
          <a:schemeClr val="accent4"/>
        </a:solidFill>
        <a:ln>
          <a:noFill/>
        </a:ln>
        <a:effectLst/>
        <a:scene3d>
          <a:camera prst="orthographicFront"/>
          <a:lightRig rig="threePt" dir="t">
            <a:rot lat="0" lon="0" rev="1200000"/>
          </a:lightRig>
        </a:scene3d>
        <a:sp3d prstMaterial="plastic"/>
      </dgm:spPr>
      <dgm:t>
        <a:bodyPr/>
        <a:lstStyle/>
        <a:p>
          <a:r>
            <a:rPr lang="pl-PL" sz="2000" b="1" i="0" dirty="0" smtClean="0">
              <a:solidFill>
                <a:schemeClr val="bg1"/>
              </a:solidFill>
              <a:latin typeface="Tw Cen MT Condensed" pitchFamily="34" charset="-18"/>
              <a:ea typeface="+mn-ea"/>
              <a:cs typeface="+mn-cs"/>
            </a:rPr>
            <a:t>Baza pomysłów</a:t>
          </a:r>
          <a:endParaRPr lang="pl-PL" sz="2000" b="1" i="0" dirty="0">
            <a:solidFill>
              <a:schemeClr val="bg1"/>
            </a:solidFill>
            <a:latin typeface="Tw Cen MT Condensed" pitchFamily="34" charset="-18"/>
            <a:ea typeface="+mn-ea"/>
            <a:cs typeface="+mn-cs"/>
          </a:endParaRPr>
        </a:p>
      </dgm:t>
    </dgm:pt>
    <dgm:pt modelId="{4157AA62-39D2-481F-9EF0-DE42042773AD}" type="parTrans" cxnId="{88F0F8CF-84BC-41A8-BC88-6D55A0124FE1}">
      <dgm:prSet/>
      <dgm:spPr/>
      <dgm:t>
        <a:bodyPr/>
        <a:lstStyle/>
        <a:p>
          <a:endParaRPr lang="pl-PL"/>
        </a:p>
      </dgm:t>
    </dgm:pt>
    <dgm:pt modelId="{11922FA8-1D29-4742-8086-926B743B4C2A}" type="sibTrans" cxnId="{88F0F8CF-84BC-41A8-BC88-6D55A0124FE1}">
      <dgm:prSet/>
      <dgm:spPr/>
      <dgm:t>
        <a:bodyPr/>
        <a:lstStyle/>
        <a:p>
          <a:endParaRPr lang="pl-PL"/>
        </a:p>
      </dgm:t>
    </dgm:pt>
    <dgm:pt modelId="{25D26200-6644-43CB-B7CA-83B64EA2217E}" type="pres">
      <dgm:prSet presAssocID="{7F3908A2-F535-4D5C-9DE0-901B71D36231}" presName="CompostProcess" presStyleCnt="0">
        <dgm:presLayoutVars>
          <dgm:dir/>
          <dgm:resizeHandles val="exact"/>
        </dgm:presLayoutVars>
      </dgm:prSet>
      <dgm:spPr/>
    </dgm:pt>
    <dgm:pt modelId="{444FD6B5-0B0C-4DC2-A8C6-6652E3B3A57C}" type="pres">
      <dgm:prSet presAssocID="{7F3908A2-F535-4D5C-9DE0-901B71D36231}" presName="arrow" presStyleLbl="bgShp" presStyleIdx="0" presStyleCnt="1" custLinFactNeighborX="2751" custLinFactNeighborY="12791"/>
      <dgm:spPr>
        <a:xfrm>
          <a:off x="765115" y="0"/>
          <a:ext cx="6610334" cy="4176464"/>
        </a:xfrm>
        <a:prstGeom prst="rightArrow">
          <a:avLst/>
        </a:prstGeom>
        <a:solidFill>
          <a:srgbClr val="005061"/>
        </a:solidFill>
        <a:ln>
          <a:solidFill>
            <a:srgbClr val="00506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8F996B16-4DE6-4964-B7BF-881F7BF1DC54}" type="pres">
      <dgm:prSet presAssocID="{7F3908A2-F535-4D5C-9DE0-901B71D36231}" presName="linearProcess" presStyleCnt="0"/>
      <dgm:spPr/>
    </dgm:pt>
    <dgm:pt modelId="{245B2746-10E3-4CB3-B3FF-FB7106AC9B27}" type="pres">
      <dgm:prSet presAssocID="{02C90635-B669-4FD5-8FEB-E9FB687E170B}" presName="textNode" presStyleLbl="node1" presStyleIdx="0" presStyleCnt="5" custLinFactNeighborX="-15996" custLinFactNeighborY="-193">
        <dgm:presLayoutVars>
          <dgm:bulletEnabled val="1"/>
        </dgm:presLayoutVars>
      </dgm:prSet>
      <dgm:spPr>
        <a:xfrm>
          <a:off x="0" y="1278515"/>
          <a:ext cx="1371583" cy="1670585"/>
        </a:xfrm>
        <a:prstGeom prst="roundRect">
          <a:avLst/>
        </a:prstGeom>
      </dgm:spPr>
      <dgm:t>
        <a:bodyPr/>
        <a:lstStyle/>
        <a:p>
          <a:endParaRPr lang="pl-PL"/>
        </a:p>
      </dgm:t>
    </dgm:pt>
    <dgm:pt modelId="{B967975A-59B8-4676-ABFA-25AEF17ABAF7}" type="pres">
      <dgm:prSet presAssocID="{11922FA8-1D29-4742-8086-926B743B4C2A}" presName="sibTrans" presStyleCnt="0"/>
      <dgm:spPr/>
    </dgm:pt>
    <dgm:pt modelId="{B2F53495-C44E-4B10-AD95-7DE0BB2FFB67}" type="pres">
      <dgm:prSet presAssocID="{537C3468-0132-4211-8FC3-6370FF2D88F3}" presName="textNode" presStyleLbl="node1" presStyleIdx="1" presStyleCnt="5" custScaleX="110303" custLinFactNeighborX="-14999" custLinFactNeighborY="-1724">
        <dgm:presLayoutVars>
          <dgm:bulletEnabled val="1"/>
        </dgm:presLayoutVars>
      </dgm:prSet>
      <dgm:spPr>
        <a:xfrm>
          <a:off x="1602459" y="1252939"/>
          <a:ext cx="1371583" cy="1670585"/>
        </a:xfrm>
        <a:prstGeom prst="roundRect">
          <a:avLst/>
        </a:prstGeom>
      </dgm:spPr>
      <dgm:t>
        <a:bodyPr/>
        <a:lstStyle/>
        <a:p>
          <a:endParaRPr lang="pl-PL"/>
        </a:p>
      </dgm:t>
    </dgm:pt>
    <dgm:pt modelId="{A9CE81D9-DE74-40B3-990D-4286A4A6091A}" type="pres">
      <dgm:prSet presAssocID="{A493D8EB-BD31-4A88-B2E9-9C7585B621C5}" presName="sibTrans" presStyleCnt="0"/>
      <dgm:spPr/>
    </dgm:pt>
    <dgm:pt modelId="{66BE7B01-E2CA-40D3-984A-6C275275BCAA}" type="pres">
      <dgm:prSet presAssocID="{02C1783F-9C39-4C4D-A362-87DDAC2874C1}" presName="textNode" presStyleLbl="node1" presStyleIdx="2" presStyleCnt="5" custScaleX="109750" custLinFactNeighborX="-14999" custLinFactNeighborY="-1724">
        <dgm:presLayoutVars>
          <dgm:bulletEnabled val="1"/>
        </dgm:presLayoutVars>
      </dgm:prSet>
      <dgm:spPr>
        <a:xfrm>
          <a:off x="3202640" y="1252939"/>
          <a:ext cx="1371583" cy="1670585"/>
        </a:xfrm>
        <a:prstGeom prst="roundRect">
          <a:avLst/>
        </a:prstGeom>
      </dgm:spPr>
      <dgm:t>
        <a:bodyPr/>
        <a:lstStyle/>
        <a:p>
          <a:endParaRPr lang="pl-PL"/>
        </a:p>
      </dgm:t>
    </dgm:pt>
    <dgm:pt modelId="{8E277906-DB5E-45D2-8384-81E023728B52}" type="pres">
      <dgm:prSet presAssocID="{F21EA5FD-00E0-4BD6-B48D-8BE69849C05C}" presName="sibTrans" presStyleCnt="0"/>
      <dgm:spPr/>
    </dgm:pt>
    <dgm:pt modelId="{F9D9F5A1-26A2-4F07-B740-1E3D8E4114BD}" type="pres">
      <dgm:prSet presAssocID="{128A1B35-FAAC-4AAB-95AC-4681E5D073A2}" presName="textNode" presStyleLbl="node1" presStyleIdx="3" presStyleCnt="5" custScaleX="115180">
        <dgm:presLayoutVars>
          <dgm:bulletEnabled val="1"/>
        </dgm:presLayoutVars>
      </dgm:prSet>
      <dgm:spPr>
        <a:xfrm>
          <a:off x="4802821" y="1252939"/>
          <a:ext cx="1371583" cy="1670585"/>
        </a:xfrm>
        <a:prstGeom prst="roundRect">
          <a:avLst/>
        </a:prstGeom>
      </dgm:spPr>
      <dgm:t>
        <a:bodyPr/>
        <a:lstStyle/>
        <a:p>
          <a:endParaRPr lang="pl-PL"/>
        </a:p>
      </dgm:t>
    </dgm:pt>
    <dgm:pt modelId="{D5BA1E5E-1F02-48AC-A12E-439B9AB0340B}" type="pres">
      <dgm:prSet presAssocID="{569A5D4D-A919-418F-AC13-E8C3E75B870A}" presName="sibTrans" presStyleCnt="0"/>
      <dgm:spPr/>
    </dgm:pt>
    <dgm:pt modelId="{D47ACA17-A107-4B35-BB66-EC77059F92A9}" type="pres">
      <dgm:prSet presAssocID="{08E65A99-6B59-4597-8F0E-CE2A488A9B58}" presName="textNode" presStyleLbl="node1" presStyleIdx="4" presStyleCnt="5">
        <dgm:presLayoutVars>
          <dgm:bulletEnabled val="1"/>
        </dgm:presLayoutVars>
      </dgm:prSet>
      <dgm:spPr>
        <a:xfrm>
          <a:off x="6403001" y="1252939"/>
          <a:ext cx="1371583" cy="1670585"/>
        </a:xfrm>
        <a:prstGeom prst="roundRect">
          <a:avLst/>
        </a:prstGeom>
      </dgm:spPr>
      <dgm:t>
        <a:bodyPr/>
        <a:lstStyle/>
        <a:p>
          <a:endParaRPr lang="pl-PL"/>
        </a:p>
      </dgm:t>
    </dgm:pt>
  </dgm:ptLst>
  <dgm:cxnLst>
    <dgm:cxn modelId="{2F8313ED-7E9C-4EED-82B4-FE2AC521B260}" type="presOf" srcId="{02C1783F-9C39-4C4D-A362-87DDAC2874C1}" destId="{66BE7B01-E2CA-40D3-984A-6C275275BCAA}" srcOrd="0" destOrd="0" presId="urn:microsoft.com/office/officeart/2005/8/layout/hProcess9"/>
    <dgm:cxn modelId="{013D717C-CD0B-4557-ACB0-2B6C09EC1B8E}" srcId="{7F3908A2-F535-4D5C-9DE0-901B71D36231}" destId="{02C1783F-9C39-4C4D-A362-87DDAC2874C1}" srcOrd="2" destOrd="0" parTransId="{8B09E7CE-6576-42CE-9F92-BA7E136FB1CE}" sibTransId="{F21EA5FD-00E0-4BD6-B48D-8BE69849C05C}"/>
    <dgm:cxn modelId="{88F0F8CF-84BC-41A8-BC88-6D55A0124FE1}" srcId="{7F3908A2-F535-4D5C-9DE0-901B71D36231}" destId="{02C90635-B669-4FD5-8FEB-E9FB687E170B}" srcOrd="0" destOrd="0" parTransId="{4157AA62-39D2-481F-9EF0-DE42042773AD}" sibTransId="{11922FA8-1D29-4742-8086-926B743B4C2A}"/>
    <dgm:cxn modelId="{F9357839-51E1-40E1-A8B9-58D374570E54}" type="presOf" srcId="{537C3468-0132-4211-8FC3-6370FF2D88F3}" destId="{B2F53495-C44E-4B10-AD95-7DE0BB2FFB67}" srcOrd="0" destOrd="0" presId="urn:microsoft.com/office/officeart/2005/8/layout/hProcess9"/>
    <dgm:cxn modelId="{706DE44C-10C2-40FD-86DE-6B9578FB3DFD}" type="presOf" srcId="{02C90635-B669-4FD5-8FEB-E9FB687E170B}" destId="{245B2746-10E3-4CB3-B3FF-FB7106AC9B27}" srcOrd="0" destOrd="0" presId="urn:microsoft.com/office/officeart/2005/8/layout/hProcess9"/>
    <dgm:cxn modelId="{F058DA07-9F8F-4606-BAE9-2F5C9D540D69}" type="presOf" srcId="{128A1B35-FAAC-4AAB-95AC-4681E5D073A2}" destId="{F9D9F5A1-26A2-4F07-B740-1E3D8E4114BD}" srcOrd="0" destOrd="0" presId="urn:microsoft.com/office/officeart/2005/8/layout/hProcess9"/>
    <dgm:cxn modelId="{5453BF66-6B6E-4845-9D43-9454FD43EC94}" srcId="{7F3908A2-F535-4D5C-9DE0-901B71D36231}" destId="{537C3468-0132-4211-8FC3-6370FF2D88F3}" srcOrd="1" destOrd="0" parTransId="{C645EC45-AA33-4A99-BBC2-2E658ACD4410}" sibTransId="{A493D8EB-BD31-4A88-B2E9-9C7585B621C5}"/>
    <dgm:cxn modelId="{A4175450-B576-4C9C-9135-70BDD3C25DFF}" srcId="{7F3908A2-F535-4D5C-9DE0-901B71D36231}" destId="{08E65A99-6B59-4597-8F0E-CE2A488A9B58}" srcOrd="4" destOrd="0" parTransId="{03CE6FF6-0FFB-4570-9648-C5E04F5ADE3F}" sibTransId="{6457EA19-70A0-459E-A3CA-877C08DDD416}"/>
    <dgm:cxn modelId="{2275AC04-6776-4A3D-9B87-714B7DFEA81F}" type="presOf" srcId="{7F3908A2-F535-4D5C-9DE0-901B71D36231}" destId="{25D26200-6644-43CB-B7CA-83B64EA2217E}" srcOrd="0" destOrd="0" presId="urn:microsoft.com/office/officeart/2005/8/layout/hProcess9"/>
    <dgm:cxn modelId="{7486E2EA-4F12-4BE9-A25A-3BCA916B7848}" type="presOf" srcId="{08E65A99-6B59-4597-8F0E-CE2A488A9B58}" destId="{D47ACA17-A107-4B35-BB66-EC77059F92A9}" srcOrd="0" destOrd="0" presId="urn:microsoft.com/office/officeart/2005/8/layout/hProcess9"/>
    <dgm:cxn modelId="{FC5E947C-BE12-4438-A3C5-F335DDC1F67B}" srcId="{7F3908A2-F535-4D5C-9DE0-901B71D36231}" destId="{128A1B35-FAAC-4AAB-95AC-4681E5D073A2}" srcOrd="3" destOrd="0" parTransId="{AF9758BC-DF99-4168-83A6-B99A04B5434B}" sibTransId="{569A5D4D-A919-418F-AC13-E8C3E75B870A}"/>
    <dgm:cxn modelId="{6AFCA68C-CBC1-4976-98E8-0C937568A29E}" type="presParOf" srcId="{25D26200-6644-43CB-B7CA-83B64EA2217E}" destId="{444FD6B5-0B0C-4DC2-A8C6-6652E3B3A57C}" srcOrd="0" destOrd="0" presId="urn:microsoft.com/office/officeart/2005/8/layout/hProcess9"/>
    <dgm:cxn modelId="{AAB73797-D299-4B2B-B8DB-BBF9F626E3AB}" type="presParOf" srcId="{25D26200-6644-43CB-B7CA-83B64EA2217E}" destId="{8F996B16-4DE6-4964-B7BF-881F7BF1DC54}" srcOrd="1" destOrd="0" presId="urn:microsoft.com/office/officeart/2005/8/layout/hProcess9"/>
    <dgm:cxn modelId="{BEDFCBFE-0BC2-464B-AC3C-F9B48D30B390}" type="presParOf" srcId="{8F996B16-4DE6-4964-B7BF-881F7BF1DC54}" destId="{245B2746-10E3-4CB3-B3FF-FB7106AC9B27}" srcOrd="0" destOrd="0" presId="urn:microsoft.com/office/officeart/2005/8/layout/hProcess9"/>
    <dgm:cxn modelId="{D8F5217D-34A4-46F0-8F1D-48C969D153A7}" type="presParOf" srcId="{8F996B16-4DE6-4964-B7BF-881F7BF1DC54}" destId="{B967975A-59B8-4676-ABFA-25AEF17ABAF7}" srcOrd="1" destOrd="0" presId="urn:microsoft.com/office/officeart/2005/8/layout/hProcess9"/>
    <dgm:cxn modelId="{2739C3A9-1E3E-4B00-9BA4-38D0D60BCFD2}" type="presParOf" srcId="{8F996B16-4DE6-4964-B7BF-881F7BF1DC54}" destId="{B2F53495-C44E-4B10-AD95-7DE0BB2FFB67}" srcOrd="2" destOrd="0" presId="urn:microsoft.com/office/officeart/2005/8/layout/hProcess9"/>
    <dgm:cxn modelId="{35F10AC8-FA67-455D-903D-10BBFCF697FE}" type="presParOf" srcId="{8F996B16-4DE6-4964-B7BF-881F7BF1DC54}" destId="{A9CE81D9-DE74-40B3-990D-4286A4A6091A}" srcOrd="3" destOrd="0" presId="urn:microsoft.com/office/officeart/2005/8/layout/hProcess9"/>
    <dgm:cxn modelId="{03E64765-A5CA-4923-B6CC-94BCCCD8FCEA}" type="presParOf" srcId="{8F996B16-4DE6-4964-B7BF-881F7BF1DC54}" destId="{66BE7B01-E2CA-40D3-984A-6C275275BCAA}" srcOrd="4" destOrd="0" presId="urn:microsoft.com/office/officeart/2005/8/layout/hProcess9"/>
    <dgm:cxn modelId="{E9F650D2-C17D-4250-8E51-9607327DF965}" type="presParOf" srcId="{8F996B16-4DE6-4964-B7BF-881F7BF1DC54}" destId="{8E277906-DB5E-45D2-8384-81E023728B52}" srcOrd="5" destOrd="0" presId="urn:microsoft.com/office/officeart/2005/8/layout/hProcess9"/>
    <dgm:cxn modelId="{77F6F873-1772-42DB-824F-8780BBC5BBAC}" type="presParOf" srcId="{8F996B16-4DE6-4964-B7BF-881F7BF1DC54}" destId="{F9D9F5A1-26A2-4F07-B740-1E3D8E4114BD}" srcOrd="6" destOrd="0" presId="urn:microsoft.com/office/officeart/2005/8/layout/hProcess9"/>
    <dgm:cxn modelId="{7CD31890-7402-4FEC-9A33-7313A5ED7A51}" type="presParOf" srcId="{8F996B16-4DE6-4964-B7BF-881F7BF1DC54}" destId="{D5BA1E5E-1F02-48AC-A12E-439B9AB0340B}" srcOrd="7" destOrd="0" presId="urn:microsoft.com/office/officeart/2005/8/layout/hProcess9"/>
    <dgm:cxn modelId="{6C3F1F84-873D-44AF-B43A-5ACA6EC58130}" type="presParOf" srcId="{8F996B16-4DE6-4964-B7BF-881F7BF1DC54}" destId="{D47ACA17-A107-4B35-BB66-EC77059F92A9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250442-58F0-49B9-BC9F-310B161280E6}" type="doc">
      <dgm:prSet loTypeId="urn:microsoft.com/office/officeart/2005/8/layout/matrix1" loCatId="matrix" qsTypeId="urn:microsoft.com/office/officeart/2005/8/quickstyle/simple1#9" qsCatId="simple" csTypeId="urn:microsoft.com/office/officeart/2005/8/colors/accent1_2#10" csCatId="accent1" phldr="1"/>
      <dgm:spPr/>
      <dgm:t>
        <a:bodyPr/>
        <a:lstStyle/>
        <a:p>
          <a:endParaRPr lang="pl-PL"/>
        </a:p>
      </dgm:t>
    </dgm:pt>
    <dgm:pt modelId="{47AAF82F-29ED-42B5-89FE-74A6303C101D}">
      <dgm:prSet phldrT="[Tekst]" custT="1"/>
      <dgm:spPr>
        <a:xfrm>
          <a:off x="1728192" y="1224131"/>
          <a:ext cx="2952326" cy="1939173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l-PL" sz="2200" b="1" dirty="0" smtClean="0">
              <a:solidFill>
                <a:srgbClr val="005061"/>
              </a:solidFill>
              <a:latin typeface="Trebuchet MS"/>
              <a:ea typeface="+mn-ea"/>
              <a:cs typeface="+mn-cs"/>
            </a:rPr>
            <a:t>Elastyczność</a:t>
          </a:r>
        </a:p>
        <a:p>
          <a:r>
            <a:rPr lang="pl-PL" sz="2200" b="1" dirty="0" smtClean="0">
              <a:solidFill>
                <a:srgbClr val="005061"/>
              </a:solidFill>
              <a:latin typeface="Trebuchet MS"/>
              <a:ea typeface="+mn-ea"/>
              <a:cs typeface="+mn-cs"/>
            </a:rPr>
            <a:t>projektów </a:t>
          </a:r>
        </a:p>
        <a:p>
          <a:r>
            <a:rPr lang="pl-PL" sz="2200" b="1" dirty="0" smtClean="0">
              <a:solidFill>
                <a:srgbClr val="005061"/>
              </a:solidFill>
              <a:latin typeface="Trebuchet MS"/>
              <a:ea typeface="+mn-ea"/>
              <a:cs typeface="+mn-cs"/>
            </a:rPr>
            <a:t>eTwinning</a:t>
          </a:r>
          <a:endParaRPr lang="pl-PL" sz="2200" b="1" dirty="0">
            <a:solidFill>
              <a:srgbClr val="005061"/>
            </a:solidFill>
            <a:latin typeface="Trebuchet MS"/>
            <a:ea typeface="+mn-ea"/>
            <a:cs typeface="+mn-cs"/>
          </a:endParaRPr>
        </a:p>
      </dgm:t>
    </dgm:pt>
    <dgm:pt modelId="{30ADEB1C-DA8F-407A-BC33-D9A1D57410DB}" type="parTrans" cxnId="{3298DD7E-F689-40EF-9FF7-70775D7E4B37}">
      <dgm:prSet/>
      <dgm:spPr/>
      <dgm:t>
        <a:bodyPr/>
        <a:lstStyle/>
        <a:p>
          <a:endParaRPr lang="pl-PL"/>
        </a:p>
      </dgm:t>
    </dgm:pt>
    <dgm:pt modelId="{C6E38DEF-FA17-4963-8438-D463DEB61A97}" type="sibTrans" cxnId="{3298DD7E-F689-40EF-9FF7-70775D7E4B37}">
      <dgm:prSet/>
      <dgm:spPr/>
      <dgm:t>
        <a:bodyPr/>
        <a:lstStyle/>
        <a:p>
          <a:endParaRPr lang="pl-PL"/>
        </a:p>
      </dgm:t>
    </dgm:pt>
    <dgm:pt modelId="{B3D7749E-4671-43FE-AFDD-1B3B80FF31FE}">
      <dgm:prSet phldrT="[Tekst]" custT="1"/>
      <dgm:spPr>
        <a:xfrm rot="16200000">
          <a:off x="506397" y="-429698"/>
          <a:ext cx="2052236" cy="3055641"/>
        </a:xfrm>
        <a:prstGeom prst="round1Rect">
          <a:avLst/>
        </a:prstGeom>
        <a:solidFill>
          <a:srgbClr val="005061">
            <a:alpha val="69804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rtl="0"/>
          <a:r>
            <a:rPr lang="pl-PL" sz="2000" b="1" noProof="0" dirty="0" smtClean="0">
              <a:solidFill>
                <a:schemeClr val="bg1"/>
              </a:solidFill>
              <a:latin typeface="Trebuchet MS"/>
              <a:ea typeface="+mn-ea"/>
              <a:cs typeface="+mn-cs"/>
            </a:rPr>
            <a:t>Czas trwania</a:t>
          </a:r>
          <a:endParaRPr lang="pl-PL" sz="2000" b="1" dirty="0">
            <a:solidFill>
              <a:schemeClr val="bg1"/>
            </a:solidFill>
            <a:latin typeface="Trebuchet MS"/>
            <a:ea typeface="+mn-ea"/>
            <a:cs typeface="+mn-cs"/>
          </a:endParaRPr>
        </a:p>
      </dgm:t>
    </dgm:pt>
    <dgm:pt modelId="{BCFDF11C-5D1A-43CE-B91B-ABCE757CF703}" type="parTrans" cxnId="{5AE5A035-AA37-43C6-862D-8BD31F3B1F3B}">
      <dgm:prSet/>
      <dgm:spPr/>
      <dgm:t>
        <a:bodyPr/>
        <a:lstStyle/>
        <a:p>
          <a:endParaRPr lang="pl-PL"/>
        </a:p>
      </dgm:t>
    </dgm:pt>
    <dgm:pt modelId="{0CDE82FA-AFA7-4AA1-BB78-306737F7E9A9}" type="sibTrans" cxnId="{5AE5A035-AA37-43C6-862D-8BD31F3B1F3B}">
      <dgm:prSet/>
      <dgm:spPr/>
      <dgm:t>
        <a:bodyPr/>
        <a:lstStyle/>
        <a:p>
          <a:endParaRPr lang="pl-PL"/>
        </a:p>
      </dgm:t>
    </dgm:pt>
    <dgm:pt modelId="{51294634-8BB1-41A7-B19E-A81C35A43357}">
      <dgm:prSet phldrT="[Tekst]" custT="1"/>
      <dgm:spPr>
        <a:xfrm>
          <a:off x="3209050" y="72003"/>
          <a:ext cx="3055641" cy="2052236"/>
        </a:xfrm>
        <a:prstGeom prst="round1Rect">
          <a:avLst/>
        </a:prstGeom>
        <a:solidFill>
          <a:srgbClr val="005061">
            <a:alpha val="69804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rtl="0"/>
          <a:r>
            <a:rPr lang="pl-PL" sz="2000" b="1" noProof="0" dirty="0" smtClean="0">
              <a:solidFill>
                <a:schemeClr val="bg1"/>
              </a:solidFill>
              <a:latin typeface="Trebuchet MS"/>
              <a:ea typeface="+mn-ea"/>
              <a:cs typeface="+mn-cs"/>
            </a:rPr>
            <a:t>Tematyka</a:t>
          </a:r>
          <a:endParaRPr lang="pl-PL" sz="2000" b="1" noProof="0" dirty="0">
            <a:solidFill>
              <a:schemeClr val="bg1"/>
            </a:solidFill>
            <a:latin typeface="Trebuchet MS"/>
            <a:ea typeface="+mn-ea"/>
            <a:cs typeface="+mn-cs"/>
          </a:endParaRPr>
        </a:p>
      </dgm:t>
    </dgm:pt>
    <dgm:pt modelId="{5DE78053-42AE-4208-8C67-7669791B6B94}" type="parTrans" cxnId="{31031379-7A49-4108-80A7-DAE5FA0CF215}">
      <dgm:prSet/>
      <dgm:spPr/>
      <dgm:t>
        <a:bodyPr/>
        <a:lstStyle/>
        <a:p>
          <a:endParaRPr lang="pl-PL"/>
        </a:p>
      </dgm:t>
    </dgm:pt>
    <dgm:pt modelId="{31CA7DBD-4B3D-4ACA-92D5-0C35F4060A52}" type="sibTrans" cxnId="{31031379-7A49-4108-80A7-DAE5FA0CF215}">
      <dgm:prSet/>
      <dgm:spPr/>
      <dgm:t>
        <a:bodyPr/>
        <a:lstStyle/>
        <a:p>
          <a:endParaRPr lang="pl-PL"/>
        </a:p>
      </dgm:t>
    </dgm:pt>
    <dgm:pt modelId="{48F9B5C1-0054-40CE-B30C-299DD781B8E6}">
      <dgm:prSet phldrT="[Tekst]" custT="1"/>
      <dgm:spPr>
        <a:xfrm rot="10800000">
          <a:off x="4694" y="2268247"/>
          <a:ext cx="3055641" cy="2052236"/>
        </a:xfrm>
        <a:prstGeom prst="round1Rect">
          <a:avLst/>
        </a:prstGeom>
        <a:solidFill>
          <a:srgbClr val="005061">
            <a:alpha val="69804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rtl="0"/>
          <a:r>
            <a:rPr lang="pl-PL" sz="2000" b="1" noProof="0" dirty="0" smtClean="0">
              <a:solidFill>
                <a:schemeClr val="bg1"/>
              </a:solidFill>
              <a:latin typeface="Trebuchet MS"/>
              <a:ea typeface="+mn-ea"/>
              <a:cs typeface="+mn-cs"/>
            </a:rPr>
            <a:t>Liczba partnerów</a:t>
          </a:r>
          <a:endParaRPr lang="pl-PL" sz="2000" b="1" noProof="0" dirty="0">
            <a:solidFill>
              <a:schemeClr val="bg1"/>
            </a:solidFill>
            <a:latin typeface="Trebuchet MS"/>
            <a:ea typeface="+mn-ea"/>
            <a:cs typeface="+mn-cs"/>
          </a:endParaRPr>
        </a:p>
      </dgm:t>
    </dgm:pt>
    <dgm:pt modelId="{24073232-916C-4218-AA68-B38104DF3966}" type="parTrans" cxnId="{0014350A-18A8-4382-8471-532113D8A57A}">
      <dgm:prSet/>
      <dgm:spPr/>
      <dgm:t>
        <a:bodyPr/>
        <a:lstStyle/>
        <a:p>
          <a:endParaRPr lang="pl-PL"/>
        </a:p>
      </dgm:t>
    </dgm:pt>
    <dgm:pt modelId="{76A97E59-77A6-48C8-9E65-6C249CE13AE4}" type="sibTrans" cxnId="{0014350A-18A8-4382-8471-532113D8A57A}">
      <dgm:prSet/>
      <dgm:spPr/>
      <dgm:t>
        <a:bodyPr/>
        <a:lstStyle/>
        <a:p>
          <a:endParaRPr lang="pl-PL"/>
        </a:p>
      </dgm:t>
    </dgm:pt>
    <dgm:pt modelId="{8972F722-B352-458F-BE10-D5E63A1A6C49}">
      <dgm:prSet phldrT="[Tekst]" custT="1"/>
      <dgm:spPr>
        <a:xfrm rot="5400000">
          <a:off x="3710753" y="1766545"/>
          <a:ext cx="2052236" cy="3055641"/>
        </a:xfrm>
        <a:prstGeom prst="round1Rect">
          <a:avLst/>
        </a:prstGeom>
        <a:solidFill>
          <a:srgbClr val="005061">
            <a:alpha val="69804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rtl="0"/>
          <a:r>
            <a:rPr lang="pl-PL" sz="2000" b="1" noProof="0" dirty="0" smtClean="0">
              <a:solidFill>
                <a:schemeClr val="bg1"/>
              </a:solidFill>
              <a:latin typeface="Trebuchet MS"/>
              <a:ea typeface="+mn-ea"/>
              <a:cs typeface="+mn-cs"/>
            </a:rPr>
            <a:t>Działania</a:t>
          </a:r>
          <a:endParaRPr lang="pl-PL" sz="2000" b="1" noProof="0" dirty="0">
            <a:solidFill>
              <a:schemeClr val="bg1"/>
            </a:solidFill>
            <a:latin typeface="Trebuchet MS"/>
            <a:ea typeface="+mn-ea"/>
            <a:cs typeface="+mn-cs"/>
          </a:endParaRPr>
        </a:p>
      </dgm:t>
    </dgm:pt>
    <dgm:pt modelId="{30758804-FD15-4939-ABF3-992343A6C785}" type="parTrans" cxnId="{0FB9F335-CEE9-4D23-BAA9-5E636B429F75}">
      <dgm:prSet/>
      <dgm:spPr/>
      <dgm:t>
        <a:bodyPr/>
        <a:lstStyle/>
        <a:p>
          <a:endParaRPr lang="pl-PL"/>
        </a:p>
      </dgm:t>
    </dgm:pt>
    <dgm:pt modelId="{41D2C3E5-3A51-4184-9154-288DA61F1B61}" type="sibTrans" cxnId="{0FB9F335-CEE9-4D23-BAA9-5E636B429F75}">
      <dgm:prSet/>
      <dgm:spPr/>
      <dgm:t>
        <a:bodyPr/>
        <a:lstStyle/>
        <a:p>
          <a:endParaRPr lang="pl-PL"/>
        </a:p>
      </dgm:t>
    </dgm:pt>
    <dgm:pt modelId="{DF49EBE1-67DC-49A6-8A97-9F96C3B050D3}" type="pres">
      <dgm:prSet presAssocID="{55250442-58F0-49B9-BC9F-310B161280E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8F732B4-75CC-43D5-8BC2-1F928CF48678}" type="pres">
      <dgm:prSet presAssocID="{55250442-58F0-49B9-BC9F-310B161280E6}" presName="matrix" presStyleCnt="0"/>
      <dgm:spPr/>
    </dgm:pt>
    <dgm:pt modelId="{9405A974-56B8-41AC-AFDC-A3287A5C52B9}" type="pres">
      <dgm:prSet presAssocID="{55250442-58F0-49B9-BC9F-310B161280E6}" presName="tile1" presStyleLbl="node1" presStyleIdx="0" presStyleCnt="4" custScaleX="95359" custScaleY="93443" custLinFactNeighborX="-2174" custLinFactNeighborY="0"/>
      <dgm:spPr/>
      <dgm:t>
        <a:bodyPr/>
        <a:lstStyle/>
        <a:p>
          <a:endParaRPr lang="pl-PL"/>
        </a:p>
      </dgm:t>
    </dgm:pt>
    <dgm:pt modelId="{416B1B28-1E6C-4CE2-993E-9B432243EE4A}" type="pres">
      <dgm:prSet presAssocID="{55250442-58F0-49B9-BC9F-310B161280E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29B0046-945B-41C4-92E6-81944C9DC49C}" type="pres">
      <dgm:prSet presAssocID="{55250442-58F0-49B9-BC9F-310B161280E6}" presName="tile2" presStyleLbl="node1" presStyleIdx="1" presStyleCnt="4" custAng="0" custScaleX="95359" custScaleY="93443" custLinFactNeighborX="-2174" custLinFactNeighborY="0"/>
      <dgm:spPr/>
      <dgm:t>
        <a:bodyPr/>
        <a:lstStyle/>
        <a:p>
          <a:endParaRPr lang="pl-PL"/>
        </a:p>
      </dgm:t>
    </dgm:pt>
    <dgm:pt modelId="{3844C6AC-0BE5-406B-816A-F6A86BF76C74}" type="pres">
      <dgm:prSet presAssocID="{55250442-58F0-49B9-BC9F-310B161280E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3DEC86E-F2F2-4DD8-9028-6773B9F7AE6B}" type="pres">
      <dgm:prSet presAssocID="{55250442-58F0-49B9-BC9F-310B161280E6}" presName="tile3" presStyleLbl="node1" presStyleIdx="2" presStyleCnt="4" custScaleX="95359" custScaleY="93443" custLinFactNeighborX="-2174" custLinFactNeighborY="0"/>
      <dgm:spPr/>
      <dgm:t>
        <a:bodyPr/>
        <a:lstStyle/>
        <a:p>
          <a:endParaRPr lang="pl-PL"/>
        </a:p>
      </dgm:t>
    </dgm:pt>
    <dgm:pt modelId="{6F4729CC-1E78-4989-A636-9283C56C6DC2}" type="pres">
      <dgm:prSet presAssocID="{55250442-58F0-49B9-BC9F-310B161280E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8B8483A-5CC9-4AB1-B09C-0C7C64BDABA4}" type="pres">
      <dgm:prSet presAssocID="{55250442-58F0-49B9-BC9F-310B161280E6}" presName="tile4" presStyleLbl="node1" presStyleIdx="3" presStyleCnt="4" custScaleX="95359" custScaleY="93443" custLinFactNeighborX="-2174" custLinFactNeighborY="0"/>
      <dgm:spPr/>
      <dgm:t>
        <a:bodyPr/>
        <a:lstStyle/>
        <a:p>
          <a:endParaRPr lang="pl-PL"/>
        </a:p>
      </dgm:t>
    </dgm:pt>
    <dgm:pt modelId="{193AA31B-E037-49A0-B7F9-53C2D6C23D48}" type="pres">
      <dgm:prSet presAssocID="{55250442-58F0-49B9-BC9F-310B161280E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347149C-64AA-4F29-918F-10E131045B3B}" type="pres">
      <dgm:prSet presAssocID="{55250442-58F0-49B9-BC9F-310B161280E6}" presName="centerTile" presStyleLbl="fgShp" presStyleIdx="0" presStyleCnt="1" custScaleX="153558" custScaleY="176590" custLinFactNeighborY="-230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D747D06F-31E8-46DA-83AA-6BA68886F511}" type="presOf" srcId="{B3D7749E-4671-43FE-AFDD-1B3B80FF31FE}" destId="{9405A974-56B8-41AC-AFDC-A3287A5C52B9}" srcOrd="0" destOrd="0" presId="urn:microsoft.com/office/officeart/2005/8/layout/matrix1"/>
    <dgm:cxn modelId="{22C6CDD1-49BF-4485-BC1E-A320B181AD75}" type="presOf" srcId="{47AAF82F-29ED-42B5-89FE-74A6303C101D}" destId="{C347149C-64AA-4F29-918F-10E131045B3B}" srcOrd="0" destOrd="0" presId="urn:microsoft.com/office/officeart/2005/8/layout/matrix1"/>
    <dgm:cxn modelId="{2F2D6D44-635A-45CE-92B8-52DAC53AB063}" type="presOf" srcId="{B3D7749E-4671-43FE-AFDD-1B3B80FF31FE}" destId="{416B1B28-1E6C-4CE2-993E-9B432243EE4A}" srcOrd="1" destOrd="0" presId="urn:microsoft.com/office/officeart/2005/8/layout/matrix1"/>
    <dgm:cxn modelId="{0FB9F335-CEE9-4D23-BAA9-5E636B429F75}" srcId="{47AAF82F-29ED-42B5-89FE-74A6303C101D}" destId="{8972F722-B352-458F-BE10-D5E63A1A6C49}" srcOrd="3" destOrd="0" parTransId="{30758804-FD15-4939-ABF3-992343A6C785}" sibTransId="{41D2C3E5-3A51-4184-9154-288DA61F1B61}"/>
    <dgm:cxn modelId="{3298DD7E-F689-40EF-9FF7-70775D7E4B37}" srcId="{55250442-58F0-49B9-BC9F-310B161280E6}" destId="{47AAF82F-29ED-42B5-89FE-74A6303C101D}" srcOrd="0" destOrd="0" parTransId="{30ADEB1C-DA8F-407A-BC33-D9A1D57410DB}" sibTransId="{C6E38DEF-FA17-4963-8438-D463DEB61A97}"/>
    <dgm:cxn modelId="{E5A1700F-8D5D-44B9-A8A0-ECAB50235F50}" type="presOf" srcId="{51294634-8BB1-41A7-B19E-A81C35A43357}" destId="{329B0046-945B-41C4-92E6-81944C9DC49C}" srcOrd="0" destOrd="0" presId="urn:microsoft.com/office/officeart/2005/8/layout/matrix1"/>
    <dgm:cxn modelId="{C5D614F3-4D97-4046-A80C-B21CD8B611F9}" type="presOf" srcId="{8972F722-B352-458F-BE10-D5E63A1A6C49}" destId="{B8B8483A-5CC9-4AB1-B09C-0C7C64BDABA4}" srcOrd="0" destOrd="0" presId="urn:microsoft.com/office/officeart/2005/8/layout/matrix1"/>
    <dgm:cxn modelId="{E6953C58-C559-43A3-B692-E0DC12FC56F9}" type="presOf" srcId="{48F9B5C1-0054-40CE-B30C-299DD781B8E6}" destId="{6F4729CC-1E78-4989-A636-9283C56C6DC2}" srcOrd="1" destOrd="0" presId="urn:microsoft.com/office/officeart/2005/8/layout/matrix1"/>
    <dgm:cxn modelId="{31031379-7A49-4108-80A7-DAE5FA0CF215}" srcId="{47AAF82F-29ED-42B5-89FE-74A6303C101D}" destId="{51294634-8BB1-41A7-B19E-A81C35A43357}" srcOrd="1" destOrd="0" parTransId="{5DE78053-42AE-4208-8C67-7669791B6B94}" sibTransId="{31CA7DBD-4B3D-4ACA-92D5-0C35F4060A52}"/>
    <dgm:cxn modelId="{EA136B4C-53CE-4583-B9E4-106AEF344A92}" type="presOf" srcId="{8972F722-B352-458F-BE10-D5E63A1A6C49}" destId="{193AA31B-E037-49A0-B7F9-53C2D6C23D48}" srcOrd="1" destOrd="0" presId="urn:microsoft.com/office/officeart/2005/8/layout/matrix1"/>
    <dgm:cxn modelId="{BB95C9E2-7B37-4AF8-8B55-1871BC91E67D}" type="presOf" srcId="{51294634-8BB1-41A7-B19E-A81C35A43357}" destId="{3844C6AC-0BE5-406B-816A-F6A86BF76C74}" srcOrd="1" destOrd="0" presId="urn:microsoft.com/office/officeart/2005/8/layout/matrix1"/>
    <dgm:cxn modelId="{0014350A-18A8-4382-8471-532113D8A57A}" srcId="{47AAF82F-29ED-42B5-89FE-74A6303C101D}" destId="{48F9B5C1-0054-40CE-B30C-299DD781B8E6}" srcOrd="2" destOrd="0" parTransId="{24073232-916C-4218-AA68-B38104DF3966}" sibTransId="{76A97E59-77A6-48C8-9E65-6C249CE13AE4}"/>
    <dgm:cxn modelId="{8BAA9827-BAF6-47ED-8E5D-5005FBA456E1}" type="presOf" srcId="{48F9B5C1-0054-40CE-B30C-299DD781B8E6}" destId="{53DEC86E-F2F2-4DD8-9028-6773B9F7AE6B}" srcOrd="0" destOrd="0" presId="urn:microsoft.com/office/officeart/2005/8/layout/matrix1"/>
    <dgm:cxn modelId="{5AE5A035-AA37-43C6-862D-8BD31F3B1F3B}" srcId="{47AAF82F-29ED-42B5-89FE-74A6303C101D}" destId="{B3D7749E-4671-43FE-AFDD-1B3B80FF31FE}" srcOrd="0" destOrd="0" parTransId="{BCFDF11C-5D1A-43CE-B91B-ABCE757CF703}" sibTransId="{0CDE82FA-AFA7-4AA1-BB78-306737F7E9A9}"/>
    <dgm:cxn modelId="{1481FB19-72BF-4599-9657-EA4D07D5CC0C}" type="presOf" srcId="{55250442-58F0-49B9-BC9F-310B161280E6}" destId="{DF49EBE1-67DC-49A6-8A97-9F96C3B050D3}" srcOrd="0" destOrd="0" presId="urn:microsoft.com/office/officeart/2005/8/layout/matrix1"/>
    <dgm:cxn modelId="{4D5F4D70-DAB6-4FBD-98A8-ED2D1343E279}" type="presParOf" srcId="{DF49EBE1-67DC-49A6-8A97-9F96C3B050D3}" destId="{38F732B4-75CC-43D5-8BC2-1F928CF48678}" srcOrd="0" destOrd="0" presId="urn:microsoft.com/office/officeart/2005/8/layout/matrix1"/>
    <dgm:cxn modelId="{DD7F530A-EDD9-4EE3-9570-258C15C2822F}" type="presParOf" srcId="{38F732B4-75CC-43D5-8BC2-1F928CF48678}" destId="{9405A974-56B8-41AC-AFDC-A3287A5C52B9}" srcOrd="0" destOrd="0" presId="urn:microsoft.com/office/officeart/2005/8/layout/matrix1"/>
    <dgm:cxn modelId="{70490B96-A355-4EE2-A493-A24C2825FF51}" type="presParOf" srcId="{38F732B4-75CC-43D5-8BC2-1F928CF48678}" destId="{416B1B28-1E6C-4CE2-993E-9B432243EE4A}" srcOrd="1" destOrd="0" presId="urn:microsoft.com/office/officeart/2005/8/layout/matrix1"/>
    <dgm:cxn modelId="{77AD3232-D4B9-4845-9385-787493304183}" type="presParOf" srcId="{38F732B4-75CC-43D5-8BC2-1F928CF48678}" destId="{329B0046-945B-41C4-92E6-81944C9DC49C}" srcOrd="2" destOrd="0" presId="urn:microsoft.com/office/officeart/2005/8/layout/matrix1"/>
    <dgm:cxn modelId="{3E4513D0-6D3B-4B6D-8531-3F9BB27CC082}" type="presParOf" srcId="{38F732B4-75CC-43D5-8BC2-1F928CF48678}" destId="{3844C6AC-0BE5-406B-816A-F6A86BF76C74}" srcOrd="3" destOrd="0" presId="urn:microsoft.com/office/officeart/2005/8/layout/matrix1"/>
    <dgm:cxn modelId="{47004E54-8FBB-4C86-9519-E6476E559749}" type="presParOf" srcId="{38F732B4-75CC-43D5-8BC2-1F928CF48678}" destId="{53DEC86E-F2F2-4DD8-9028-6773B9F7AE6B}" srcOrd="4" destOrd="0" presId="urn:microsoft.com/office/officeart/2005/8/layout/matrix1"/>
    <dgm:cxn modelId="{E7227701-A179-4CB4-A9CB-B9A3C57D2D80}" type="presParOf" srcId="{38F732B4-75CC-43D5-8BC2-1F928CF48678}" destId="{6F4729CC-1E78-4989-A636-9283C56C6DC2}" srcOrd="5" destOrd="0" presId="urn:microsoft.com/office/officeart/2005/8/layout/matrix1"/>
    <dgm:cxn modelId="{3B4AD218-5D5C-437B-892F-22A3D4617364}" type="presParOf" srcId="{38F732B4-75CC-43D5-8BC2-1F928CF48678}" destId="{B8B8483A-5CC9-4AB1-B09C-0C7C64BDABA4}" srcOrd="6" destOrd="0" presId="urn:microsoft.com/office/officeart/2005/8/layout/matrix1"/>
    <dgm:cxn modelId="{69E27945-972D-4D45-B731-256D29894E67}" type="presParOf" srcId="{38F732B4-75CC-43D5-8BC2-1F928CF48678}" destId="{193AA31B-E037-49A0-B7F9-53C2D6C23D48}" srcOrd="7" destOrd="0" presId="urn:microsoft.com/office/officeart/2005/8/layout/matrix1"/>
    <dgm:cxn modelId="{BBC8648D-6329-450B-BB53-380077CEB273}" type="presParOf" srcId="{DF49EBE1-67DC-49A6-8A97-9F96C3B050D3}" destId="{C347149C-64AA-4F29-918F-10E131045B3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FD6B5-0B0C-4DC2-A8C6-6652E3B3A57C}">
      <dsp:nvSpPr>
        <dsp:cNvPr id="0" name=""/>
        <dsp:cNvSpPr/>
      </dsp:nvSpPr>
      <dsp:spPr>
        <a:xfrm>
          <a:off x="715524" y="0"/>
          <a:ext cx="6181886" cy="3161506"/>
        </a:xfrm>
        <a:prstGeom prst="rightArrow">
          <a:avLst/>
        </a:prstGeom>
        <a:solidFill>
          <a:srgbClr val="005061"/>
        </a:solidFill>
        <a:ln>
          <a:solidFill>
            <a:srgbClr val="00506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5B2746-10E3-4CB3-B3FF-FB7106AC9B27}">
      <dsp:nvSpPr>
        <dsp:cNvPr id="0" name=""/>
        <dsp:cNvSpPr/>
      </dsp:nvSpPr>
      <dsp:spPr>
        <a:xfrm>
          <a:off x="0" y="946011"/>
          <a:ext cx="1208110" cy="1264602"/>
        </a:xfrm>
        <a:prstGeom prst="roundRect">
          <a:avLst/>
        </a:prstGeom>
        <a:solidFill>
          <a:schemeClr val="accent4"/>
        </a:solidFill>
        <a:ln>
          <a:noFill/>
        </a:ln>
        <a:effectLst/>
        <a:scene3d>
          <a:camera prst="orthographicFront"/>
          <a:lightRig rig="threePt" dir="t">
            <a:rot lat="0" lon="0" rev="12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i="0" kern="1200" dirty="0" smtClean="0">
              <a:solidFill>
                <a:schemeClr val="bg1"/>
              </a:solidFill>
              <a:latin typeface="Tw Cen MT Condensed" pitchFamily="34" charset="-18"/>
              <a:ea typeface="+mn-ea"/>
              <a:cs typeface="+mn-cs"/>
            </a:rPr>
            <a:t>Baza pomysłów</a:t>
          </a:r>
          <a:endParaRPr lang="pl-PL" sz="2000" b="1" i="0" kern="1200" dirty="0">
            <a:solidFill>
              <a:schemeClr val="bg1"/>
            </a:solidFill>
            <a:latin typeface="Tw Cen MT Condensed" pitchFamily="34" charset="-18"/>
            <a:ea typeface="+mn-ea"/>
            <a:cs typeface="+mn-cs"/>
          </a:endParaRPr>
        </a:p>
      </dsp:txBody>
      <dsp:txXfrm>
        <a:off x="58975" y="1004986"/>
        <a:ext cx="1090160" cy="1146652"/>
      </dsp:txXfrm>
    </dsp:sp>
    <dsp:sp modelId="{B2F53495-C44E-4B10-AD95-7DE0BB2FFB67}">
      <dsp:nvSpPr>
        <dsp:cNvPr id="0" name=""/>
        <dsp:cNvSpPr/>
      </dsp:nvSpPr>
      <dsp:spPr>
        <a:xfrm>
          <a:off x="1379859" y="926650"/>
          <a:ext cx="1332581" cy="1264602"/>
        </a:xfrm>
        <a:prstGeom prst="roundRect">
          <a:avLst/>
        </a:prstGeom>
        <a:solidFill>
          <a:schemeClr val="accent4"/>
        </a:solidFill>
        <a:ln>
          <a:noFill/>
        </a:ln>
        <a:effectLst/>
        <a:scene3d>
          <a:camera prst="orthographicFront"/>
          <a:lightRig rig="threePt" dir="t">
            <a:rot lat="0" lon="0" rev="12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i="0" kern="1200" dirty="0" smtClean="0">
              <a:solidFill>
                <a:schemeClr val="bg1"/>
              </a:solidFill>
              <a:latin typeface="Tw Cen MT Condensed" pitchFamily="34" charset="-18"/>
              <a:ea typeface="+mn-ea"/>
              <a:cs typeface="+mn-cs"/>
            </a:rPr>
            <a:t>Poszukiwanie partnera</a:t>
          </a:r>
          <a:endParaRPr lang="pl-PL" sz="1800" b="1" i="0" kern="1200" dirty="0">
            <a:solidFill>
              <a:schemeClr val="bg1"/>
            </a:solidFill>
            <a:latin typeface="Tw Cen MT Condensed" pitchFamily="34" charset="-18"/>
            <a:ea typeface="+mn-ea"/>
            <a:cs typeface="+mn-cs"/>
          </a:endParaRPr>
        </a:p>
      </dsp:txBody>
      <dsp:txXfrm>
        <a:off x="1441592" y="988383"/>
        <a:ext cx="1209115" cy="1141136"/>
      </dsp:txXfrm>
    </dsp:sp>
    <dsp:sp modelId="{66BE7B01-E2CA-40D3-984A-6C275275BCAA}">
      <dsp:nvSpPr>
        <dsp:cNvPr id="0" name=""/>
        <dsp:cNvSpPr/>
      </dsp:nvSpPr>
      <dsp:spPr>
        <a:xfrm>
          <a:off x="2913793" y="926650"/>
          <a:ext cx="1325900" cy="1264602"/>
        </a:xfrm>
        <a:prstGeom prst="roundRect">
          <a:avLst/>
        </a:prstGeom>
        <a:solidFill>
          <a:schemeClr val="accent4"/>
        </a:solidFill>
        <a:ln>
          <a:noFill/>
        </a:ln>
        <a:effectLst/>
        <a:scene3d>
          <a:camera prst="orthographicFront"/>
          <a:lightRig rig="threePt" dir="t">
            <a:rot lat="0" lon="0" rev="12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i="0" kern="1200" dirty="0" smtClean="0">
              <a:solidFill>
                <a:schemeClr val="bg1"/>
              </a:solidFill>
              <a:latin typeface="Tw Cen MT Condensed" pitchFamily="34" charset="-18"/>
              <a:ea typeface="+mn-ea"/>
              <a:cs typeface="+mn-cs"/>
            </a:rPr>
            <a:t>Planowanie</a:t>
          </a:r>
          <a:endParaRPr lang="pl-PL" sz="2000" b="1" i="0" kern="1200" dirty="0">
            <a:solidFill>
              <a:schemeClr val="bg1"/>
            </a:solidFill>
            <a:latin typeface="Tw Cen MT Condensed" pitchFamily="34" charset="-18"/>
            <a:ea typeface="+mn-ea"/>
            <a:cs typeface="+mn-cs"/>
          </a:endParaRPr>
        </a:p>
      </dsp:txBody>
      <dsp:txXfrm>
        <a:off x="2975526" y="988383"/>
        <a:ext cx="1202434" cy="1141136"/>
      </dsp:txXfrm>
    </dsp:sp>
    <dsp:sp modelId="{F9D9F5A1-26A2-4F07-B740-1E3D8E4114BD}">
      <dsp:nvSpPr>
        <dsp:cNvPr id="0" name=""/>
        <dsp:cNvSpPr/>
      </dsp:nvSpPr>
      <dsp:spPr>
        <a:xfrm>
          <a:off x="4471246" y="948451"/>
          <a:ext cx="1391501" cy="1264602"/>
        </a:xfrm>
        <a:prstGeom prst="roundRect">
          <a:avLst/>
        </a:prstGeom>
        <a:solidFill>
          <a:schemeClr val="accent4"/>
        </a:solidFill>
        <a:ln>
          <a:noFill/>
        </a:ln>
        <a:effectLst/>
        <a:scene3d>
          <a:camera prst="orthographicFront"/>
          <a:lightRig rig="threePt" dir="t">
            <a:rot lat="0" lon="0" rev="12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i="0" kern="1200" dirty="0" smtClean="0">
              <a:solidFill>
                <a:schemeClr val="bg1"/>
              </a:solidFill>
              <a:latin typeface="Tw Cen MT Condensed" pitchFamily="34" charset="-18"/>
              <a:ea typeface="+mn-ea"/>
              <a:cs typeface="+mn-cs"/>
            </a:rPr>
            <a:t>Realizacja</a:t>
          </a:r>
          <a:endParaRPr lang="pl-PL" sz="2400" b="1" i="0" kern="1200" dirty="0">
            <a:solidFill>
              <a:schemeClr val="bg1"/>
            </a:solidFill>
            <a:latin typeface="Tw Cen MT Condensed" pitchFamily="34" charset="-18"/>
            <a:ea typeface="+mn-ea"/>
            <a:cs typeface="+mn-cs"/>
          </a:endParaRPr>
        </a:p>
      </dsp:txBody>
      <dsp:txXfrm>
        <a:off x="4532979" y="1010184"/>
        <a:ext cx="1268035" cy="1141136"/>
      </dsp:txXfrm>
    </dsp:sp>
    <dsp:sp modelId="{D47ACA17-A107-4B35-BB66-EC77059F92A9}">
      <dsp:nvSpPr>
        <dsp:cNvPr id="0" name=""/>
        <dsp:cNvSpPr/>
      </dsp:nvSpPr>
      <dsp:spPr>
        <a:xfrm>
          <a:off x="6064099" y="948451"/>
          <a:ext cx="1208110" cy="1264602"/>
        </a:xfrm>
        <a:prstGeom prst="roundRect">
          <a:avLst/>
        </a:prstGeom>
        <a:solidFill>
          <a:schemeClr val="accent4"/>
        </a:solidFill>
        <a:ln>
          <a:noFill/>
        </a:ln>
        <a:effectLst/>
        <a:scene3d>
          <a:camera prst="orthographicFront"/>
          <a:lightRig rig="threePt" dir="t">
            <a:rot lat="0" lon="0" rev="12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i="0" kern="1200" dirty="0" smtClean="0">
              <a:solidFill>
                <a:schemeClr val="bg1"/>
              </a:solidFill>
              <a:latin typeface="Tw Cen MT Condensed" pitchFamily="34" charset="-18"/>
              <a:ea typeface="+mn-ea"/>
              <a:cs typeface="+mn-cs"/>
            </a:rPr>
            <a:t>Kontynuacja współpracy po zakończeniu projektu </a:t>
          </a:r>
          <a:r>
            <a:rPr lang="pl-PL" sz="2000" b="1" i="0" kern="1200" dirty="0" smtClean="0">
              <a:solidFill>
                <a:schemeClr val="bg1"/>
              </a:solidFill>
              <a:latin typeface="Tw Cen MT Condensed" pitchFamily="34" charset="-18"/>
              <a:ea typeface="+mn-ea"/>
              <a:cs typeface="+mn-cs"/>
            </a:rPr>
            <a:t>Erasmus+</a:t>
          </a:r>
          <a:endParaRPr lang="pl-PL" sz="2000" b="1" i="0" kern="1200" dirty="0">
            <a:solidFill>
              <a:schemeClr val="bg1"/>
            </a:solidFill>
            <a:latin typeface="Tw Cen MT Condensed" pitchFamily="34" charset="-18"/>
            <a:ea typeface="+mn-ea"/>
            <a:cs typeface="+mn-cs"/>
          </a:endParaRPr>
        </a:p>
      </dsp:txBody>
      <dsp:txXfrm>
        <a:off x="6123074" y="1007426"/>
        <a:ext cx="1090160" cy="1146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5A974-56B8-41AC-AFDC-A3287A5C52B9}">
      <dsp:nvSpPr>
        <dsp:cNvPr id="0" name=""/>
        <dsp:cNvSpPr/>
      </dsp:nvSpPr>
      <dsp:spPr>
        <a:xfrm rot="16200000">
          <a:off x="585741" y="-534787"/>
          <a:ext cx="1342530" cy="2506312"/>
        </a:xfrm>
        <a:prstGeom prst="round1Rect">
          <a:avLst/>
        </a:prstGeom>
        <a:solidFill>
          <a:srgbClr val="005061">
            <a:alpha val="6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noProof="0" dirty="0" smtClean="0">
              <a:solidFill>
                <a:schemeClr val="bg1"/>
              </a:solidFill>
              <a:latin typeface="Trebuchet MS"/>
              <a:ea typeface="+mn-ea"/>
              <a:cs typeface="+mn-cs"/>
            </a:rPr>
            <a:t>Czas trwania</a:t>
          </a:r>
          <a:endParaRPr lang="pl-PL" sz="2000" b="1" kern="1200" dirty="0">
            <a:solidFill>
              <a:schemeClr val="bg1"/>
            </a:solidFill>
            <a:latin typeface="Trebuchet MS"/>
            <a:ea typeface="+mn-ea"/>
            <a:cs typeface="+mn-cs"/>
          </a:endParaRPr>
        </a:p>
      </dsp:txBody>
      <dsp:txXfrm rot="5400000">
        <a:off x="3851" y="96256"/>
        <a:ext cx="2506312" cy="957744"/>
      </dsp:txXfrm>
    </dsp:sp>
    <dsp:sp modelId="{329B0046-945B-41C4-92E6-81944C9DC49C}">
      <dsp:nvSpPr>
        <dsp:cNvPr id="0" name=""/>
        <dsp:cNvSpPr/>
      </dsp:nvSpPr>
      <dsp:spPr>
        <a:xfrm>
          <a:off x="2632142" y="47103"/>
          <a:ext cx="2506312" cy="1342530"/>
        </a:xfrm>
        <a:prstGeom prst="round1Rect">
          <a:avLst/>
        </a:prstGeom>
        <a:solidFill>
          <a:srgbClr val="005061">
            <a:alpha val="6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noProof="0" dirty="0" smtClean="0">
              <a:solidFill>
                <a:schemeClr val="bg1"/>
              </a:solidFill>
              <a:latin typeface="Trebuchet MS"/>
              <a:ea typeface="+mn-ea"/>
              <a:cs typeface="+mn-cs"/>
            </a:rPr>
            <a:t>Tematyka</a:t>
          </a:r>
          <a:endParaRPr lang="pl-PL" sz="2000" b="1" kern="1200" noProof="0" dirty="0">
            <a:solidFill>
              <a:schemeClr val="bg1"/>
            </a:solidFill>
            <a:latin typeface="Trebuchet MS"/>
            <a:ea typeface="+mn-ea"/>
            <a:cs typeface="+mn-cs"/>
          </a:endParaRPr>
        </a:p>
      </dsp:txBody>
      <dsp:txXfrm>
        <a:off x="2632142" y="47103"/>
        <a:ext cx="2457159" cy="1006897"/>
      </dsp:txXfrm>
    </dsp:sp>
    <dsp:sp modelId="{53DEC86E-F2F2-4DD8-9028-6773B9F7AE6B}">
      <dsp:nvSpPr>
        <dsp:cNvPr id="0" name=""/>
        <dsp:cNvSpPr/>
      </dsp:nvSpPr>
      <dsp:spPr>
        <a:xfrm rot="10800000">
          <a:off x="3850" y="1483840"/>
          <a:ext cx="2506312" cy="1342530"/>
        </a:xfrm>
        <a:prstGeom prst="round1Rect">
          <a:avLst/>
        </a:prstGeom>
        <a:solidFill>
          <a:srgbClr val="005061">
            <a:alpha val="6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noProof="0" dirty="0" smtClean="0">
              <a:solidFill>
                <a:schemeClr val="bg1"/>
              </a:solidFill>
              <a:latin typeface="Trebuchet MS"/>
              <a:ea typeface="+mn-ea"/>
              <a:cs typeface="+mn-cs"/>
            </a:rPr>
            <a:t>Liczba partnerów</a:t>
          </a:r>
          <a:endParaRPr lang="pl-PL" sz="2000" b="1" kern="1200" noProof="0" dirty="0">
            <a:solidFill>
              <a:schemeClr val="bg1"/>
            </a:solidFill>
            <a:latin typeface="Trebuchet MS"/>
            <a:ea typeface="+mn-ea"/>
            <a:cs typeface="+mn-cs"/>
          </a:endParaRPr>
        </a:p>
      </dsp:txBody>
      <dsp:txXfrm rot="10800000">
        <a:off x="53003" y="1819472"/>
        <a:ext cx="2457159" cy="1006897"/>
      </dsp:txXfrm>
    </dsp:sp>
    <dsp:sp modelId="{B8B8483A-5CC9-4AB1-B09C-0C7C64BDABA4}">
      <dsp:nvSpPr>
        <dsp:cNvPr id="0" name=""/>
        <dsp:cNvSpPr/>
      </dsp:nvSpPr>
      <dsp:spPr>
        <a:xfrm rot="5400000">
          <a:off x="3214033" y="901949"/>
          <a:ext cx="1342530" cy="2506312"/>
        </a:xfrm>
        <a:prstGeom prst="round1Rect">
          <a:avLst/>
        </a:prstGeom>
        <a:solidFill>
          <a:srgbClr val="005061">
            <a:alpha val="6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noProof="0" dirty="0" smtClean="0">
              <a:solidFill>
                <a:schemeClr val="bg1"/>
              </a:solidFill>
              <a:latin typeface="Trebuchet MS"/>
              <a:ea typeface="+mn-ea"/>
              <a:cs typeface="+mn-cs"/>
            </a:rPr>
            <a:t>Działania</a:t>
          </a:r>
          <a:endParaRPr lang="pl-PL" sz="2000" b="1" kern="1200" noProof="0" dirty="0">
            <a:solidFill>
              <a:schemeClr val="bg1"/>
            </a:solidFill>
            <a:latin typeface="Trebuchet MS"/>
            <a:ea typeface="+mn-ea"/>
            <a:cs typeface="+mn-cs"/>
          </a:endParaRPr>
        </a:p>
      </dsp:txBody>
      <dsp:txXfrm rot="-5400000">
        <a:off x="2632143" y="1819473"/>
        <a:ext cx="2506312" cy="957744"/>
      </dsp:txXfrm>
    </dsp:sp>
    <dsp:sp modelId="{C347149C-64AA-4F29-918F-10E131045B3B}">
      <dsp:nvSpPr>
        <dsp:cNvPr id="0" name=""/>
        <dsp:cNvSpPr/>
      </dsp:nvSpPr>
      <dsp:spPr>
        <a:xfrm>
          <a:off x="1417506" y="800801"/>
          <a:ext cx="2421571" cy="1268566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>
              <a:solidFill>
                <a:srgbClr val="005061"/>
              </a:solidFill>
              <a:latin typeface="Trebuchet MS"/>
              <a:ea typeface="+mn-ea"/>
              <a:cs typeface="+mn-cs"/>
            </a:rPr>
            <a:t>Elastyczność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>
              <a:solidFill>
                <a:srgbClr val="005061"/>
              </a:solidFill>
              <a:latin typeface="Trebuchet MS"/>
              <a:ea typeface="+mn-ea"/>
              <a:cs typeface="+mn-cs"/>
            </a:rPr>
            <a:t>projektów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>
              <a:solidFill>
                <a:srgbClr val="005061"/>
              </a:solidFill>
              <a:latin typeface="Trebuchet MS"/>
              <a:ea typeface="+mn-ea"/>
              <a:cs typeface="+mn-cs"/>
            </a:rPr>
            <a:t>eTwinning</a:t>
          </a:r>
          <a:endParaRPr lang="pl-PL" sz="2200" b="1" kern="1200" dirty="0">
            <a:solidFill>
              <a:srgbClr val="005061"/>
            </a:solidFill>
            <a:latin typeface="Trebuchet MS"/>
            <a:ea typeface="+mn-ea"/>
            <a:cs typeface="+mn-cs"/>
          </a:endParaRPr>
        </a:p>
      </dsp:txBody>
      <dsp:txXfrm>
        <a:off x="1479432" y="862727"/>
        <a:ext cx="2297719" cy="1144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75A5E-7315-4966-897E-2161F0BF4DEC}" type="datetimeFigureOut">
              <a:rPr lang="pl-PL" smtClean="0"/>
              <a:pPr/>
              <a:t>2019-01-04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E19FE-243D-440D-A32F-A126DA055E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7980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8A69C-5A2E-4F42-BF5B-6D1E0F7FA2A6}" type="datetimeFigureOut">
              <a:rPr lang="pl-PL" smtClean="0"/>
              <a:pPr/>
              <a:t>2019-01-04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74613" y="739775"/>
            <a:ext cx="6569075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1830" y="4681220"/>
            <a:ext cx="5374640" cy="44348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B693C-AB16-4BC3-878E-C67601838C2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9212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B693C-AB16-4BC3-878E-C67601838C26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4407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B693C-AB16-4BC3-878E-C67601838C26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6918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B693C-AB16-4BC3-878E-C67601838C26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6918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B693C-AB16-4BC3-878E-C67601838C26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6918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B693C-AB16-4BC3-878E-C67601838C26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6918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B693C-AB16-4BC3-878E-C67601838C26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4150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B693C-AB16-4BC3-878E-C67601838C26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6030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erwszy slajd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"/>
            <a:ext cx="9144000" cy="5141421"/>
          </a:xfrm>
          <a:prstGeom prst="rect">
            <a:avLst/>
          </a:prstGeom>
        </p:spPr>
      </p:pic>
      <p:sp>
        <p:nvSpPr>
          <p:cNvPr id="3" name="Prostokąt 2"/>
          <p:cNvSpPr/>
          <p:nvPr userDrawn="1"/>
        </p:nvSpPr>
        <p:spPr>
          <a:xfrm>
            <a:off x="5436096" y="4299942"/>
            <a:ext cx="360040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 descr="logosy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796136" y="4515967"/>
            <a:ext cx="2991554" cy="29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64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i zawartość 1/2 (nie używa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/>
          <p:cNvSpPr>
            <a:spLocks noGrp="1"/>
          </p:cNvSpPr>
          <p:nvPr>
            <p:ph type="pic" sz="quarter" idx="13" hasCustomPrompt="1"/>
          </p:nvPr>
        </p:nvSpPr>
        <p:spPr>
          <a:xfrm>
            <a:off x="-36512" y="555128"/>
            <a:ext cx="4271008" cy="410445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 smtClean="0"/>
              <a:t>Kliknij ikonę aby dodać obraz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897564"/>
            <a:ext cx="4042792" cy="589867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6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85062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9" name="Prostokąt 18"/>
          <p:cNvSpPr/>
          <p:nvPr userDrawn="1"/>
        </p:nvSpPr>
        <p:spPr>
          <a:xfrm>
            <a:off x="0" y="0"/>
            <a:ext cx="2987824" cy="95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235909"/>
            <a:ext cx="1224136" cy="398937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4500453"/>
            <a:ext cx="2031168" cy="432274"/>
          </a:xfrm>
          <a:prstGeom prst="rect">
            <a:avLst/>
          </a:prstGeom>
        </p:spPr>
      </p:pic>
      <p:pic>
        <p:nvPicPr>
          <p:cNvPr id="10" name="Obraz 9" descr="logos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035091" y="4625221"/>
            <a:ext cx="2569357" cy="250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erwszy slajd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8"/>
            <a:ext cx="9143998" cy="5141421"/>
          </a:xfrm>
          <a:prstGeom prst="rect">
            <a:avLst/>
          </a:prstGeom>
        </p:spPr>
      </p:pic>
      <p:sp>
        <p:nvSpPr>
          <p:cNvPr id="3" name="Prostokąt 2"/>
          <p:cNvSpPr/>
          <p:nvPr userDrawn="1"/>
        </p:nvSpPr>
        <p:spPr>
          <a:xfrm>
            <a:off x="5436096" y="4299942"/>
            <a:ext cx="360040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 descr="logosy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796136" y="4515967"/>
            <a:ext cx="2991554" cy="29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67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/>
          <p:nvPr userDrawn="1"/>
        </p:nvSpPr>
        <p:spPr>
          <a:xfrm>
            <a:off x="539552" y="545257"/>
            <a:ext cx="8604448" cy="4140460"/>
          </a:xfrm>
          <a:prstGeom prst="rect">
            <a:avLst/>
          </a:prstGeom>
          <a:solidFill>
            <a:srgbClr val="005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59632" y="1597819"/>
            <a:ext cx="7126560" cy="1102519"/>
          </a:xfrm>
        </p:spPr>
        <p:txBody>
          <a:bodyPr>
            <a:normAutofit/>
          </a:bodyPr>
          <a:lstStyle>
            <a:lvl1pPr algn="l">
              <a:defRPr lang="pl-PL" sz="3700" b="1" kern="1200" cap="all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99592" y="2914650"/>
            <a:ext cx="7088832" cy="737220"/>
          </a:xfrm>
        </p:spPr>
        <p:txBody>
          <a:bodyPr>
            <a:normAutofit/>
          </a:bodyPr>
          <a:lstStyle>
            <a:lvl1pPr marL="0" indent="0" algn="l">
              <a:buNone/>
              <a:defRPr lang="pl-PL" sz="2200" b="1" kern="12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23" name="Prostokąt 22"/>
          <p:cNvSpPr/>
          <p:nvPr userDrawn="1"/>
        </p:nvSpPr>
        <p:spPr>
          <a:xfrm>
            <a:off x="0" y="241759"/>
            <a:ext cx="2195736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/>
          </a:p>
        </p:txBody>
      </p:sp>
      <p:pic>
        <p:nvPicPr>
          <p:cNvPr id="24" name="Obraz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440631"/>
            <a:ext cx="1304959" cy="425276"/>
          </a:xfrm>
          <a:prstGeom prst="rect">
            <a:avLst/>
          </a:prstGeom>
        </p:spPr>
      </p:pic>
      <p:sp>
        <p:nvSpPr>
          <p:cNvPr id="22" name="Prostokąt 21"/>
          <p:cNvSpPr/>
          <p:nvPr userDrawn="1"/>
        </p:nvSpPr>
        <p:spPr>
          <a:xfrm>
            <a:off x="3743400" y="4181661"/>
            <a:ext cx="5400600" cy="72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 smtClean="0">
                <a:solidFill>
                  <a:srgbClr val="24585D"/>
                </a:solidFill>
              </a:rPr>
              <a:t> </a:t>
            </a:r>
            <a:endParaRPr lang="pl-PL" dirty="0">
              <a:solidFill>
                <a:srgbClr val="24585D"/>
              </a:solidFill>
            </a:endParaRP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4298813"/>
            <a:ext cx="5113338" cy="485775"/>
          </a:xfrm>
        </p:spPr>
        <p:txBody>
          <a:bodyPr anchor="ctr">
            <a:noAutofit/>
          </a:bodyPr>
          <a:lstStyle>
            <a:lvl1pPr marL="0" indent="0" algn="ctr">
              <a:lnSpc>
                <a:spcPct val="250000"/>
              </a:lnSpc>
              <a:buNone/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3600" b="1" kern="1200" baseline="300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Kliknij, aby edytować autora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897564"/>
            <a:ext cx="7848872" cy="648072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6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3224" y="1761661"/>
            <a:ext cx="7848872" cy="2646294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4500453"/>
            <a:ext cx="2031168" cy="432274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235909"/>
            <a:ext cx="1224136" cy="398937"/>
          </a:xfrm>
          <a:prstGeom prst="rect">
            <a:avLst/>
          </a:prstGeom>
        </p:spPr>
      </p:pic>
      <p:pic>
        <p:nvPicPr>
          <p:cNvPr id="9" name="Obraz 8" descr="logos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035091" y="4625221"/>
            <a:ext cx="2569357" cy="250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djęcie i zawartość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-32292" y="897565"/>
            <a:ext cx="3274322" cy="340237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 smtClean="0"/>
              <a:t>Kliknij ikonę, aby dodać obraz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45960" y="897564"/>
            <a:ext cx="5030497" cy="685524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6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643838" y="1653649"/>
            <a:ext cx="5032618" cy="2646293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235909"/>
            <a:ext cx="1224136" cy="398937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4500453"/>
            <a:ext cx="2031168" cy="432274"/>
          </a:xfrm>
          <a:prstGeom prst="rect">
            <a:avLst/>
          </a:prstGeom>
        </p:spPr>
      </p:pic>
      <p:pic>
        <p:nvPicPr>
          <p:cNvPr id="14" name="Obraz 13" descr="logos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035091" y="4625221"/>
            <a:ext cx="2569357" cy="25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djęcie i zawartość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/>
          <p:cNvSpPr>
            <a:spLocks noGrp="1"/>
          </p:cNvSpPr>
          <p:nvPr>
            <p:ph type="pic" sz="quarter" idx="13" hasCustomPrompt="1"/>
          </p:nvPr>
        </p:nvSpPr>
        <p:spPr>
          <a:xfrm>
            <a:off x="-36512" y="897564"/>
            <a:ext cx="4271008" cy="340237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 smtClean="0"/>
              <a:t>Kliknij ikonę aby dodać obraz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789552"/>
            <a:ext cx="4042792" cy="624049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6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557327"/>
            <a:ext cx="4041775" cy="2796622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235909"/>
            <a:ext cx="1224136" cy="398937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4500453"/>
            <a:ext cx="2031168" cy="432274"/>
          </a:xfrm>
          <a:prstGeom prst="rect">
            <a:avLst/>
          </a:prstGeom>
        </p:spPr>
      </p:pic>
      <p:pic>
        <p:nvPicPr>
          <p:cNvPr id="9" name="Obraz 8" descr="logos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035091" y="4625221"/>
            <a:ext cx="2569357" cy="25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73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897564"/>
            <a:ext cx="4042792" cy="589867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6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77679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0" name="Symbol zastępczy zawartości 5"/>
          <p:cNvSpPr>
            <a:spLocks noGrp="1"/>
          </p:cNvSpPr>
          <p:nvPr>
            <p:ph sz="quarter" idx="10"/>
          </p:nvPr>
        </p:nvSpPr>
        <p:spPr>
          <a:xfrm>
            <a:off x="396554" y="1638345"/>
            <a:ext cx="4041775" cy="277679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1"/>
          </p:nvPr>
        </p:nvSpPr>
        <p:spPr>
          <a:xfrm>
            <a:off x="395537" y="897732"/>
            <a:ext cx="4032002" cy="594122"/>
          </a:xfrm>
        </p:spPr>
        <p:txBody>
          <a:bodyPr anchor="ctr">
            <a:noAutofit/>
          </a:bodyPr>
          <a:lstStyle>
            <a:lvl1pPr marL="0" indent="0">
              <a:buNone/>
              <a:defRPr lang="pl-PL" sz="2000" b="1" kern="1200" cap="all" baseline="0" dirty="0" smtClean="0">
                <a:solidFill>
                  <a:schemeClr val="accent6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2000" b="1" kern="1200" cap="all" dirty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235909"/>
            <a:ext cx="1224136" cy="398937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4500453"/>
            <a:ext cx="2031168" cy="432274"/>
          </a:xfrm>
          <a:prstGeom prst="rect">
            <a:avLst/>
          </a:prstGeom>
        </p:spPr>
      </p:pic>
      <p:pic>
        <p:nvPicPr>
          <p:cNvPr id="12" name="Obraz 11" descr="logos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035091" y="4625221"/>
            <a:ext cx="2569357" cy="25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9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235909"/>
            <a:ext cx="1224136" cy="39893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4500453"/>
            <a:ext cx="2031168" cy="432274"/>
          </a:xfrm>
          <a:prstGeom prst="rect">
            <a:avLst/>
          </a:prstGeom>
        </p:spPr>
      </p:pic>
      <p:pic>
        <p:nvPicPr>
          <p:cNvPr id="6" name="Obraz 5" descr="logos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035091" y="4625221"/>
            <a:ext cx="2569357" cy="250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djęcie i zawartość 1/3 (nie używa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-32292" y="516451"/>
            <a:ext cx="3274322" cy="405352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 smtClean="0"/>
              <a:t>Kliknij ikonę, aby dodać obraz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45960" y="897564"/>
            <a:ext cx="5030497" cy="685524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6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643838" y="1653649"/>
            <a:ext cx="5032618" cy="2828135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0" y="0"/>
            <a:ext cx="2987824" cy="95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/>
          </a:p>
        </p:txBody>
      </p:sp>
      <p:pic>
        <p:nvPicPr>
          <p:cNvPr id="17" name="Obraz 16" descr="logo_spo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03498"/>
            <a:ext cx="1368152" cy="339728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>
            <a:off x="0" y="0"/>
            <a:ext cx="2987824" cy="95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/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235909"/>
            <a:ext cx="1224136" cy="398937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4500453"/>
            <a:ext cx="2031168" cy="432274"/>
          </a:xfrm>
          <a:prstGeom prst="rect">
            <a:avLst/>
          </a:prstGeom>
        </p:spPr>
      </p:pic>
      <p:pic>
        <p:nvPicPr>
          <p:cNvPr id="18" name="Obraz 17" descr="logosy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35091" y="4625221"/>
            <a:ext cx="2569357" cy="250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A5CC2-E3E7-413F-B0B6-13B9E6D1DB68}" type="datetimeFigureOut">
              <a:rPr lang="pl-PL" smtClean="0"/>
              <a:pPr/>
              <a:t>2019-01-04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D2A60-5688-4C03-9C6D-4B63185E7A2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1" r:id="rId2"/>
    <p:sldLayoutId id="2147483661" r:id="rId3"/>
    <p:sldLayoutId id="2147483662" r:id="rId4"/>
    <p:sldLayoutId id="2147483669" r:id="rId5"/>
    <p:sldLayoutId id="2147483670" r:id="rId6"/>
    <p:sldLayoutId id="2147483668" r:id="rId7"/>
    <p:sldLayoutId id="2147483667" r:id="rId8"/>
    <p:sldLayoutId id="2147483664" r:id="rId9"/>
    <p:sldLayoutId id="2147483665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twinning.pl/kategoria/przedstawiciele/trenerzy-wk/" TargetMode="External"/><Relationship Id="rId2" Type="http://schemas.openxmlformats.org/officeDocument/2006/relationships/hyperlink" Target="http://www.etwinning.net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etwinning.pl/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etwinning.pl/zapros-trenera-do-swojej-szkoly/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etwinning@frse.org.pl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jolanta.gradowska@frse.org.pl" TargetMode="External"/><Relationship Id="rId4" Type="http://schemas.openxmlformats.org/officeDocument/2006/relationships/hyperlink" Target="http://www.facebook.com/eTwinningPolska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28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627534"/>
            <a:ext cx="7848872" cy="648072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Synergia </a:t>
            </a:r>
            <a:r>
              <a:rPr lang="pl-PL" sz="2400" dirty="0" err="1"/>
              <a:t>eTwinning</a:t>
            </a:r>
            <a:r>
              <a:rPr lang="pl-PL" sz="2400" dirty="0"/>
              <a:t> </a:t>
            </a:r>
            <a:r>
              <a:rPr sz="2400" smtClean="0">
                <a:latin typeface="Calibri" pitchFamily="34" charset="0"/>
              </a:rPr>
              <a:t>–</a:t>
            </a:r>
            <a:r>
              <a:rPr lang="pl-PL" sz="2400" dirty="0" smtClean="0"/>
              <a:t> </a:t>
            </a:r>
            <a:r>
              <a:rPr lang="pl-PL" sz="2400" dirty="0"/>
              <a:t>Erasmus+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1612148"/>
              </p:ext>
            </p:extLst>
          </p:nvPr>
        </p:nvGraphicFramePr>
        <p:xfrm>
          <a:off x="971600" y="1203598"/>
          <a:ext cx="7272808" cy="3161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746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627534"/>
            <a:ext cx="7848872" cy="648072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/>
              <a:t>PRZED NAPISANIEM WNIOSKU Erasmus+ </a:t>
            </a:r>
            <a:endParaRPr lang="pl-PL" sz="2400" dirty="0"/>
          </a:p>
        </p:txBody>
      </p:sp>
      <p:sp>
        <p:nvSpPr>
          <p:cNvPr id="3" name="Prostokąt 2"/>
          <p:cNvSpPr/>
          <p:nvPr/>
        </p:nvSpPr>
        <p:spPr>
          <a:xfrm>
            <a:off x="1259632" y="1347614"/>
            <a:ext cx="6768752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 smtClean="0"/>
              <a:t>portal </a:t>
            </a:r>
            <a:r>
              <a:rPr lang="pl-PL" sz="1500" dirty="0" err="1"/>
              <a:t>eTwinning</a:t>
            </a:r>
            <a:r>
              <a:rPr lang="pl-PL" sz="1500" dirty="0"/>
              <a:t> </a:t>
            </a:r>
            <a:r>
              <a:rPr lang="pl-PL" sz="1600" dirty="0" smtClean="0">
                <a:latin typeface="Calibri" pitchFamily="34" charset="0"/>
              </a:rPr>
              <a:t>–</a:t>
            </a:r>
            <a:r>
              <a:rPr lang="pl-PL" sz="1500" dirty="0" smtClean="0"/>
              <a:t> </a:t>
            </a:r>
            <a:r>
              <a:rPr lang="pl-PL" sz="1500" dirty="0"/>
              <a:t>skarbnica pomysłów i </a:t>
            </a:r>
            <a:r>
              <a:rPr lang="pl-PL" sz="1500" dirty="0" smtClean="0"/>
              <a:t>inspiracji dotyczących projektów programu Erasmus+</a:t>
            </a:r>
            <a:endParaRPr lang="pl-PL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/>
              <a:t>eTwinning Live </a:t>
            </a:r>
            <a:r>
              <a:rPr lang="pl-PL" sz="1500" dirty="0" smtClean="0"/>
              <a:t>szansą </a:t>
            </a:r>
            <a:r>
              <a:rPr lang="pl-PL" sz="1500" dirty="0"/>
              <a:t>na znalezienie wiarygodnego partnera </a:t>
            </a:r>
            <a:r>
              <a:rPr lang="pl-PL" sz="1500" dirty="0" smtClean="0"/>
              <a:t>do realizacji projektu finansowanego z Erasmusa+</a:t>
            </a:r>
            <a:endParaRPr lang="pl-PL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 err="1"/>
              <a:t>TwinSpace</a:t>
            </a:r>
            <a:r>
              <a:rPr lang="pl-PL" sz="1500" dirty="0"/>
              <a:t> jako miejsce do spotkań i dyskusji o planach i </a:t>
            </a:r>
            <a:r>
              <a:rPr lang="pl-PL" sz="1500" dirty="0" smtClean="0"/>
              <a:t>oczekiwaniach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 smtClean="0"/>
              <a:t>materiały </a:t>
            </a:r>
            <a:r>
              <a:rPr lang="pl-PL" sz="1500" dirty="0" err="1"/>
              <a:t>TwinSpace</a:t>
            </a:r>
            <a:r>
              <a:rPr lang="pl-PL" sz="1500" dirty="0"/>
              <a:t> </a:t>
            </a:r>
            <a:r>
              <a:rPr lang="pl-PL" sz="1600" dirty="0" smtClean="0">
                <a:latin typeface="Calibri" pitchFamily="34" charset="0"/>
              </a:rPr>
              <a:t>–</a:t>
            </a:r>
            <a:r>
              <a:rPr lang="pl-PL" sz="1500" dirty="0" smtClean="0"/>
              <a:t> </a:t>
            </a:r>
            <a:r>
              <a:rPr lang="pl-PL" sz="1500" dirty="0"/>
              <a:t>wspólny bank niezbędnych </a:t>
            </a:r>
            <a:r>
              <a:rPr lang="pl-PL" sz="1500" dirty="0" smtClean="0"/>
              <a:t>informacji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 smtClean="0"/>
              <a:t>Forum </a:t>
            </a:r>
            <a:r>
              <a:rPr lang="pl-PL" sz="1500" dirty="0" err="1"/>
              <a:t>TwinSpace</a:t>
            </a:r>
            <a:r>
              <a:rPr lang="pl-PL" sz="1500" dirty="0"/>
              <a:t> </a:t>
            </a:r>
            <a:r>
              <a:rPr lang="pl-PL" sz="1600" dirty="0" smtClean="0">
                <a:latin typeface="Calibri" pitchFamily="34" charset="0"/>
              </a:rPr>
              <a:t>–</a:t>
            </a:r>
            <a:r>
              <a:rPr lang="pl-PL" sz="1500" dirty="0" smtClean="0"/>
              <a:t> </a:t>
            </a:r>
            <a:r>
              <a:rPr lang="pl-PL" sz="1500" dirty="0"/>
              <a:t>bezpieczna przestrzeń do wspólnej dyskusji </a:t>
            </a:r>
            <a:r>
              <a:rPr lang="pl-PL" sz="1500" dirty="0" smtClean="0"/>
              <a:t>na temat projektu programu Erasmus+</a:t>
            </a:r>
            <a:endParaRPr lang="pl-PL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 smtClean="0"/>
              <a:t>wydarzenie </a:t>
            </a:r>
            <a:r>
              <a:rPr lang="pl-PL" sz="1500" dirty="0"/>
              <a:t>na żywo (</a:t>
            </a:r>
            <a:r>
              <a:rPr lang="pl-PL" sz="1500" dirty="0" err="1"/>
              <a:t>TwinSpace</a:t>
            </a:r>
            <a:r>
              <a:rPr lang="pl-PL" sz="1500" dirty="0"/>
              <a:t>) </a:t>
            </a:r>
            <a:r>
              <a:rPr lang="pl-PL" sz="1600" dirty="0" smtClean="0">
                <a:latin typeface="Calibri" pitchFamily="34" charset="0"/>
              </a:rPr>
              <a:t>–</a:t>
            </a:r>
            <a:r>
              <a:rPr lang="pl-PL" sz="1500" dirty="0" smtClean="0"/>
              <a:t> </a:t>
            </a:r>
            <a:r>
              <a:rPr lang="pl-PL" sz="1500" dirty="0"/>
              <a:t>bezpośredni kontakt z </a:t>
            </a:r>
            <a:r>
              <a:rPr lang="pl-PL" sz="1500" dirty="0" smtClean="0"/>
              <a:t>partnerem przed rozpoczęciem projektu</a:t>
            </a:r>
            <a:endParaRPr lang="pl-PL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 err="1" smtClean="0"/>
              <a:t>TwinSpace</a:t>
            </a:r>
            <a:r>
              <a:rPr lang="pl-PL" sz="1500" dirty="0" smtClean="0"/>
              <a:t> </a:t>
            </a:r>
            <a:r>
              <a:rPr lang="pl-PL" sz="1500" dirty="0"/>
              <a:t>jako miejsce do podejmowania decyzji o finalnym kształcie projektu </a:t>
            </a:r>
            <a:r>
              <a:rPr lang="pl-PL" sz="1500" dirty="0" smtClean="0"/>
              <a:t>w programie Erasmus</a:t>
            </a:r>
            <a:r>
              <a:rPr lang="pl-PL" sz="1500" dirty="0"/>
              <a:t>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/>
              <a:t>eTwinning w projekcie = pozytywny wpływ na ocenę wniosku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832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627534"/>
            <a:ext cx="7848872" cy="648072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/>
              <a:t>W TRAKCIE REALIZACJI PROJEKTU ERASMUSA+</a:t>
            </a:r>
            <a:endParaRPr lang="pl-PL" sz="2400" dirty="0"/>
          </a:p>
        </p:txBody>
      </p:sp>
      <p:sp>
        <p:nvSpPr>
          <p:cNvPr id="3" name="Prostokąt 2"/>
          <p:cNvSpPr/>
          <p:nvPr/>
        </p:nvSpPr>
        <p:spPr>
          <a:xfrm>
            <a:off x="1259632" y="1347614"/>
            <a:ext cx="66247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jeden </a:t>
            </a:r>
            <a:r>
              <a:rPr lang="pl-PL" sz="1600" dirty="0"/>
              <a:t>projekt = dwa programy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bezpieczna </a:t>
            </a:r>
            <a:r>
              <a:rPr lang="pl-PL" sz="1600" dirty="0"/>
              <a:t>platforma </a:t>
            </a:r>
            <a:r>
              <a:rPr lang="pl-PL" sz="1600" dirty="0" err="1"/>
              <a:t>TwinSpace</a:t>
            </a:r>
            <a:r>
              <a:rPr lang="pl-PL" sz="1600" dirty="0"/>
              <a:t> </a:t>
            </a:r>
            <a:r>
              <a:rPr lang="pl-PL" sz="1600" dirty="0" smtClean="0">
                <a:latin typeface="Calibri" pitchFamily="34" charset="0"/>
              </a:rPr>
              <a:t>–</a:t>
            </a:r>
            <a:r>
              <a:rPr lang="pl-PL" sz="1600" dirty="0" smtClean="0"/>
              <a:t> </a:t>
            </a:r>
            <a:r>
              <a:rPr lang="pl-PL" sz="1600" dirty="0"/>
              <a:t>dokumentacja, monitoring, komunikacja, upowszechnianie </a:t>
            </a:r>
            <a:r>
              <a:rPr lang="pl-PL" sz="1600" dirty="0" smtClean="0"/>
              <a:t>i </a:t>
            </a:r>
            <a:r>
              <a:rPr lang="pl-PL" sz="1600" dirty="0"/>
              <a:t>promocja projektu </a:t>
            </a:r>
            <a:r>
              <a:rPr lang="pl-PL" sz="1600" dirty="0" smtClean="0"/>
              <a:t>Erasmusa+</a:t>
            </a:r>
            <a:endParaRPr lang="pl-P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bezpłatny</a:t>
            </a:r>
            <a:r>
              <a:rPr lang="pl-PL" sz="1600" dirty="0"/>
              <a:t>, wewnętrzny system wideokonferencji dla partnerów projektu </a:t>
            </a:r>
            <a:r>
              <a:rPr lang="pl-PL" sz="1600" dirty="0" smtClean="0"/>
              <a:t>programu Erasmus</a:t>
            </a:r>
            <a:r>
              <a:rPr lang="pl-PL" sz="1600" dirty="0"/>
              <a:t>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bezpłatne </a:t>
            </a:r>
            <a:r>
              <a:rPr lang="pl-PL" sz="1600" dirty="0"/>
              <a:t>szkolenia online w zasięgu ręki </a:t>
            </a:r>
            <a:r>
              <a:rPr lang="pl-PL" sz="1600" dirty="0" smtClean="0">
                <a:latin typeface="Calibri" pitchFamily="34" charset="0"/>
              </a:rPr>
              <a:t>–</a:t>
            </a:r>
            <a:r>
              <a:rPr lang="pl-PL" sz="1600" dirty="0" smtClean="0"/>
              <a:t> </a:t>
            </a:r>
            <a:r>
              <a:rPr lang="pl-PL" sz="1600" dirty="0"/>
              <a:t>dodatkowe doskonalenie zawodowe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wdrożenie </a:t>
            </a:r>
            <a:r>
              <a:rPr lang="pl-PL" sz="1600" dirty="0"/>
              <a:t>najnowszych, darmowych narzędzi TIK w realizację projektu </a:t>
            </a:r>
            <a:r>
              <a:rPr lang="pl-PL" sz="1600" dirty="0" smtClean="0"/>
              <a:t>Erasmusa+</a:t>
            </a:r>
            <a:endParaRPr lang="pl-P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aktywne </a:t>
            </a:r>
            <a:r>
              <a:rPr lang="pl-PL" sz="1600" dirty="0"/>
              <a:t>zaangażowanie uczniów w pracę w projekcie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elastyczny </a:t>
            </a:r>
            <a:r>
              <a:rPr lang="pl-PL" sz="1600" dirty="0"/>
              <a:t>harmonogram działań w ramach projektu eTwinning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err="1"/>
              <a:t>TwinMail</a:t>
            </a:r>
            <a:r>
              <a:rPr lang="pl-PL" sz="1600" dirty="0"/>
              <a:t> </a:t>
            </a:r>
            <a:r>
              <a:rPr lang="pl-PL" sz="1600" dirty="0" smtClean="0">
                <a:latin typeface="Calibri" pitchFamily="34" charset="0"/>
              </a:rPr>
              <a:t>–</a:t>
            </a:r>
            <a:r>
              <a:rPr lang="pl-PL" sz="1600" dirty="0" smtClean="0"/>
              <a:t> </a:t>
            </a:r>
            <a:r>
              <a:rPr lang="pl-PL" sz="1600" dirty="0"/>
              <a:t>bezpieczna skrzynka pocztowa dla wszystkich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706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627534"/>
            <a:ext cx="7848872" cy="648072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/>
              <a:t>PO ZAKOŃCZENIU PROJEKTU Programu ERASMUS+</a:t>
            </a:r>
            <a:endParaRPr lang="pl-PL" sz="2400" dirty="0"/>
          </a:p>
        </p:txBody>
      </p:sp>
      <p:sp>
        <p:nvSpPr>
          <p:cNvPr id="3" name="Prostokąt 2"/>
          <p:cNvSpPr/>
          <p:nvPr/>
        </p:nvSpPr>
        <p:spPr>
          <a:xfrm>
            <a:off x="1259632" y="1347614"/>
            <a:ext cx="66247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Ogólnopolski konkurs </a:t>
            </a:r>
            <a:r>
              <a:rPr lang="pl-PL" sz="1600" i="1" dirty="0" smtClean="0"/>
              <a:t>Nasz </a:t>
            </a:r>
            <a:r>
              <a:rPr lang="pl-PL" sz="1600" i="1" dirty="0"/>
              <a:t>projekt </a:t>
            </a:r>
            <a:r>
              <a:rPr lang="pl-PL" sz="1600" i="1" dirty="0" err="1" smtClean="0"/>
              <a:t>eTwinning</a:t>
            </a:r>
            <a:r>
              <a:rPr lang="pl-PL" sz="1600" dirty="0" smtClean="0"/>
              <a:t> </a:t>
            </a:r>
            <a:r>
              <a:rPr lang="pl-PL" sz="1600" dirty="0" smtClean="0">
                <a:latin typeface="Calibri" pitchFamily="34" charset="0"/>
              </a:rPr>
              <a:t>–</a:t>
            </a:r>
            <a:r>
              <a:rPr lang="pl-PL" sz="1600" dirty="0" smtClean="0"/>
              <a:t> </a:t>
            </a:r>
            <a:br>
              <a:rPr lang="pl-PL" sz="1600" dirty="0" smtClean="0"/>
            </a:br>
            <a:r>
              <a:rPr lang="pl-PL" sz="1600" dirty="0" smtClean="0"/>
              <a:t>synergia </a:t>
            </a:r>
            <a:r>
              <a:rPr lang="pl-PL" sz="1600" dirty="0" err="1" smtClean="0"/>
              <a:t>eTwinning</a:t>
            </a:r>
            <a:r>
              <a:rPr lang="pl-PL" sz="1600" dirty="0" smtClean="0"/>
              <a:t> </a:t>
            </a:r>
            <a:r>
              <a:rPr lang="pl-PL" sz="1600" dirty="0" smtClean="0">
                <a:latin typeface="Calibri" pitchFamily="34" charset="0"/>
              </a:rPr>
              <a:t>–  </a:t>
            </a:r>
            <a:r>
              <a:rPr lang="pl-PL" sz="1600" dirty="0" smtClean="0"/>
              <a:t>Erasmus</a:t>
            </a:r>
            <a:r>
              <a:rPr lang="pl-PL" sz="1600" dirty="0"/>
              <a:t>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err="1"/>
              <a:t>TwinSpace</a:t>
            </a:r>
            <a:r>
              <a:rPr lang="pl-PL" sz="1600" dirty="0"/>
              <a:t> </a:t>
            </a:r>
            <a:r>
              <a:rPr lang="pl-PL" sz="1600" dirty="0" smtClean="0">
                <a:latin typeface="Calibri" pitchFamily="34" charset="0"/>
              </a:rPr>
              <a:t>–</a:t>
            </a:r>
            <a:r>
              <a:rPr lang="pl-PL" sz="1600" dirty="0" smtClean="0"/>
              <a:t> </a:t>
            </a:r>
            <a:r>
              <a:rPr lang="pl-PL" sz="1600" dirty="0"/>
              <a:t>ułatwiona ewaluacja projektu </a:t>
            </a:r>
            <a:r>
              <a:rPr lang="pl-PL" sz="1600" dirty="0" smtClean="0"/>
              <a:t>Erasmusa+</a:t>
            </a:r>
            <a:endParaRPr lang="pl-P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strony </a:t>
            </a:r>
            <a:r>
              <a:rPr lang="pl-PL" sz="1600" dirty="0" err="1"/>
              <a:t>TwinSpace</a:t>
            </a:r>
            <a:r>
              <a:rPr lang="pl-PL" sz="1600" dirty="0"/>
              <a:t> </a:t>
            </a:r>
            <a:r>
              <a:rPr lang="pl-PL" sz="1600" dirty="0" smtClean="0">
                <a:latin typeface="Calibri" pitchFamily="34" charset="0"/>
              </a:rPr>
              <a:t>–</a:t>
            </a:r>
            <a:r>
              <a:rPr lang="pl-PL" sz="1600" dirty="0" smtClean="0"/>
              <a:t> </a:t>
            </a:r>
            <a:r>
              <a:rPr lang="pl-PL" sz="1600" dirty="0"/>
              <a:t>elastyczna przestrzeń do upowszechniania rezultatów projektu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677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627534"/>
            <a:ext cx="7848872" cy="648072"/>
          </a:xfrm>
        </p:spPr>
        <p:txBody>
          <a:bodyPr>
            <a:noAutofit/>
          </a:bodyPr>
          <a:lstStyle/>
          <a:p>
            <a:pPr algn="ctr"/>
            <a:r>
              <a:rPr lang="pl-PL" sz="2400" dirty="0"/>
              <a:t>Elastyczność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89105117"/>
              </p:ext>
            </p:extLst>
          </p:nvPr>
        </p:nvGraphicFramePr>
        <p:xfrm>
          <a:off x="2051720" y="1275606"/>
          <a:ext cx="5256584" cy="2873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21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altLang="pl-PL" sz="2400" dirty="0"/>
              <a:t>Korzyści</a:t>
            </a:r>
            <a:endParaRPr lang="pl-PL" altLang="pl-PL" sz="2400" dirty="0" smtClean="0"/>
          </a:p>
        </p:txBody>
      </p:sp>
      <p:grpSp>
        <p:nvGrpSpPr>
          <p:cNvPr id="3" name="Grupa 2"/>
          <p:cNvGrpSpPr/>
          <p:nvPr/>
        </p:nvGrpSpPr>
        <p:grpSpPr>
          <a:xfrm>
            <a:off x="1115616" y="1203598"/>
            <a:ext cx="6867400" cy="3233514"/>
            <a:chOff x="296888" y="1916832"/>
            <a:chExt cx="8687072" cy="4104456"/>
          </a:xfrm>
          <a:solidFill>
            <a:srgbClr val="005061"/>
          </a:solidFill>
        </p:grpSpPr>
        <p:sp>
          <p:nvSpPr>
            <p:cNvPr id="9" name="Objaśnienie prostokątne zaokrąglone 8"/>
            <p:cNvSpPr/>
            <p:nvPr/>
          </p:nvSpPr>
          <p:spPr bwMode="auto">
            <a:xfrm>
              <a:off x="3995935" y="1916832"/>
              <a:ext cx="4896097" cy="1944688"/>
            </a:xfrm>
            <a:prstGeom prst="wedgeRoundRectCallout">
              <a:avLst>
                <a:gd name="adj1" fmla="val -16555"/>
                <a:gd name="adj2" fmla="val 49295"/>
                <a:gd name="adj3" fmla="val 16667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Szkoła</a:t>
              </a:r>
            </a:p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pl-PL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bogata oferta edukacyjna</a:t>
              </a:r>
            </a:p>
            <a:p>
              <a:pPr marL="342900" lvl="0" indent="-342900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r>
                <a:rPr kumimoji="0" lang="pl-PL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większe zainteresowanie placówką </a:t>
              </a:r>
              <a:r>
                <a:rPr lang="pl-PL" sz="1600" dirty="0" smtClean="0">
                  <a:solidFill>
                    <a:schemeClr val="bg1"/>
                  </a:solidFill>
                  <a:latin typeface="Calibri" pitchFamily="34" charset="0"/>
                </a:rPr>
                <a:t>–</a:t>
              </a:r>
              <a:r>
                <a:rPr kumimoji="0" lang="pl-PL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łatwiejszy nabór</a:t>
              </a:r>
            </a:p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pl-PL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lepiej wykwalifikowana kadra</a:t>
              </a:r>
            </a:p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pl-PL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promocja placówki</a:t>
              </a:r>
              <a:endParaRPr kumimoji="0" lang="pl-PL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aśnienie prostokątne zaokrąglone 9"/>
            <p:cNvSpPr/>
            <p:nvPr/>
          </p:nvSpPr>
          <p:spPr bwMode="auto">
            <a:xfrm>
              <a:off x="296888" y="1916832"/>
              <a:ext cx="3563937" cy="1944688"/>
            </a:xfrm>
            <a:prstGeom prst="wedgeRoundRectCallout">
              <a:avLst>
                <a:gd name="adj1" fmla="val 16302"/>
                <a:gd name="adj2" fmla="val 49670"/>
                <a:gd name="adj3" fmla="val 16667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1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Rozwój </a:t>
              </a:r>
            </a:p>
            <a:p>
              <a:pPr marL="0" marR="0" lvl="1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kompetencji kluczowych</a:t>
              </a:r>
            </a:p>
            <a:p>
              <a:pPr marL="0" lvl="1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sz="1600" dirty="0" smtClean="0">
                  <a:solidFill>
                    <a:schemeClr val="bg1"/>
                  </a:solidFill>
                  <a:latin typeface="Calibri" pitchFamily="34" charset="0"/>
                </a:rPr>
                <a:t>–</a:t>
              </a:r>
              <a:r>
                <a:rPr kumimoji="0" lang="pl-PL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realizacja Podstawy programowej</a:t>
              </a:r>
              <a:endParaRPr kumimoji="0" lang="pl-PL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aśnienie prostokątne zaokrąglone 10"/>
            <p:cNvSpPr/>
            <p:nvPr/>
          </p:nvSpPr>
          <p:spPr bwMode="auto">
            <a:xfrm>
              <a:off x="367060" y="4005064"/>
              <a:ext cx="3700884" cy="2016224"/>
            </a:xfrm>
            <a:prstGeom prst="wedgeRoundRectCallout">
              <a:avLst>
                <a:gd name="adj1" fmla="val 18045"/>
                <a:gd name="adj2" fmla="val 50256"/>
                <a:gd name="adj3" fmla="val 16667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342900" marR="0" lvl="0" indent="-34290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Uczniowie</a:t>
              </a:r>
            </a:p>
            <a:p>
              <a:pPr marL="342900" marR="0" lvl="1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pl-PL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motywacja do nauki</a:t>
              </a:r>
            </a:p>
            <a:p>
              <a:pPr marL="342900" marR="0" lvl="1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pl-PL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zaangażowanie </a:t>
              </a:r>
              <a:br>
                <a:rPr kumimoji="0" lang="pl-PL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</a:br>
              <a:r>
                <a:rPr kumimoji="0" lang="pl-PL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i entuzjazm</a:t>
              </a:r>
            </a:p>
            <a:p>
              <a:pPr marL="342900" marR="0" lvl="1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pl-PL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praca w grupie</a:t>
              </a:r>
            </a:p>
            <a:p>
              <a:pPr marL="342900" marR="0" lvl="1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pl-PL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w</a:t>
              </a:r>
              <a:r>
                <a:rPr kumimoji="0" lang="pl-PL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szechstronny rozwój</a:t>
              </a:r>
              <a:endPara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aśnienie prostokątne zaokrąglone 11"/>
            <p:cNvSpPr/>
            <p:nvPr/>
          </p:nvSpPr>
          <p:spPr bwMode="auto">
            <a:xfrm>
              <a:off x="4211290" y="4005064"/>
              <a:ext cx="4772670" cy="2016224"/>
            </a:xfrm>
            <a:prstGeom prst="wedgeRoundRectCallout">
              <a:avLst>
                <a:gd name="adj1" fmla="val -15464"/>
                <a:gd name="adj2" fmla="val 49596"/>
                <a:gd name="adj3" fmla="val 16667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342900" marR="0" lvl="1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Nauczyciele</a:t>
              </a:r>
              <a:endPara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  <a:p>
              <a:pPr marL="342900" marR="0" lvl="1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pl-PL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wymiana doświadczeń </a:t>
              </a:r>
              <a:r>
                <a:rPr kumimoji="0" lang="pl-PL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/>
              </a:r>
              <a:br>
                <a:rPr kumimoji="0" lang="pl-PL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</a:br>
              <a:r>
                <a:rPr kumimoji="0" lang="pl-PL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i </a:t>
              </a:r>
              <a:r>
                <a:rPr kumimoji="0" lang="pl-PL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materiałów </a:t>
              </a:r>
              <a:r>
                <a:rPr kumimoji="0" lang="pl-PL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pedagogicznych</a:t>
              </a:r>
              <a:endParaRPr kumimoji="0" lang="pl-PL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  <a:p>
              <a:pPr marL="342900" marR="0" lvl="1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pl-PL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rozwój zawodowy i awans </a:t>
              </a:r>
              <a:r>
                <a:rPr kumimoji="0" lang="pl-PL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zawodowy</a:t>
              </a:r>
              <a:endParaRPr kumimoji="0" lang="pl-PL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  <a:p>
              <a:pPr marL="342900" marR="0" lvl="1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pl-PL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wzbogacenie metod </a:t>
              </a:r>
              <a:r>
                <a:rPr kumimoji="0" lang="pl-PL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pracy</a:t>
              </a:r>
              <a:endParaRPr kumimoji="0" lang="pl-PL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557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627534"/>
            <a:ext cx="7848872" cy="648072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Wsparcie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1347614"/>
            <a:ext cx="6624736" cy="2952328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300" dirty="0" smtClean="0"/>
              <a:t>polski </a:t>
            </a:r>
            <a:r>
              <a:rPr lang="pl-PL" sz="2300" dirty="0"/>
              <a:t>portal www.etwinning.pl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300" dirty="0" smtClean="0"/>
              <a:t>profile </a:t>
            </a:r>
            <a:r>
              <a:rPr lang="pl-PL" sz="2300" dirty="0"/>
              <a:t>w mediach </a:t>
            </a:r>
            <a:r>
              <a:rPr lang="pl-PL" sz="2300" dirty="0" err="1"/>
              <a:t>społecznościowych</a:t>
            </a:r>
            <a:r>
              <a:rPr lang="pl-PL" sz="2300" dirty="0"/>
              <a:t> </a:t>
            </a:r>
            <a:r>
              <a:rPr lang="pl-PL" sz="2300" dirty="0" smtClean="0"/>
              <a:t>(np</a:t>
            </a:r>
            <a:r>
              <a:rPr lang="pl-PL" sz="2300" dirty="0"/>
              <a:t>.  </a:t>
            </a:r>
            <a:r>
              <a:rPr lang="pl-PL" sz="2300" dirty="0" err="1" smtClean="0"/>
              <a:t>Facebook</a:t>
            </a:r>
            <a:r>
              <a:rPr lang="pl-PL" sz="2300" dirty="0" smtClean="0"/>
              <a:t>: </a:t>
            </a:r>
            <a:r>
              <a:rPr lang="pl-PL" sz="2300" dirty="0" err="1" smtClean="0"/>
              <a:t>eTwinning</a:t>
            </a:r>
            <a:r>
              <a:rPr lang="pl-PL" sz="2300" dirty="0" smtClean="0"/>
              <a:t> Polska) </a:t>
            </a:r>
            <a:endParaRPr lang="pl-PL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300" dirty="0" err="1" smtClean="0"/>
              <a:t>Helpdesk</a:t>
            </a:r>
            <a:r>
              <a:rPr lang="pl-PL" sz="2300" dirty="0" smtClean="0"/>
              <a:t> </a:t>
            </a:r>
            <a:endParaRPr lang="pl-PL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300" dirty="0" smtClean="0"/>
              <a:t>publikacje</a:t>
            </a:r>
            <a:endParaRPr lang="pl-PL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300" dirty="0" smtClean="0"/>
              <a:t>europejski </a:t>
            </a:r>
            <a:r>
              <a:rPr lang="pl-PL" sz="2300" dirty="0"/>
              <a:t>portal </a:t>
            </a:r>
            <a:r>
              <a:rPr lang="pl-PL" sz="2300" dirty="0">
                <a:hlinkClick r:id="rId2"/>
              </a:rPr>
              <a:t>www.etwinning.net</a:t>
            </a:r>
            <a:r>
              <a:rPr lang="pl-PL" sz="23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300" dirty="0" smtClean="0"/>
              <a:t>koordynatorzy </a:t>
            </a:r>
            <a:r>
              <a:rPr lang="pl-PL" sz="2300" dirty="0" err="1"/>
              <a:t>eTwinning</a:t>
            </a:r>
            <a:r>
              <a:rPr lang="pl-PL" sz="2300" dirty="0"/>
              <a:t> </a:t>
            </a:r>
            <a:r>
              <a:rPr>
                <a:latin typeface="Calibri" pitchFamily="34" charset="0"/>
              </a:rPr>
              <a:t>–</a:t>
            </a:r>
            <a:r>
              <a:rPr lang="pl-PL" sz="2300" dirty="0" smtClean="0"/>
              <a:t> </a:t>
            </a:r>
            <a:r>
              <a:rPr lang="pl-PL" sz="2300" dirty="0"/>
              <a:t>pracownicy kuratoriów oświaty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300" dirty="0" smtClean="0"/>
              <a:t>ambasadorzy </a:t>
            </a:r>
            <a:r>
              <a:rPr lang="pl-PL" sz="2300" dirty="0"/>
              <a:t>eTwinning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300" dirty="0" smtClean="0"/>
              <a:t>trenerzy </a:t>
            </a:r>
            <a:r>
              <a:rPr lang="pl-PL" sz="2300" dirty="0"/>
              <a:t>kursów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300" dirty="0" smtClean="0"/>
              <a:t>regionalni </a:t>
            </a:r>
            <a:r>
              <a:rPr lang="pl-PL" sz="2300" dirty="0"/>
              <a:t>trenerzy warsztatów komputerowych (stacjonarnych) </a:t>
            </a:r>
            <a:r>
              <a:rPr lang="pl-PL" sz="2300" dirty="0">
                <a:hlinkClick r:id="rId3"/>
              </a:rPr>
              <a:t>https://etwinning.pl/kategoria/przedstawiciele/trenerzy-wk/</a:t>
            </a:r>
            <a:endParaRPr lang="pl-PL" sz="23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890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683568" y="555526"/>
            <a:ext cx="7848872" cy="648072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hlinkClick r:id="rId2"/>
              </a:rPr>
              <a:t>www.etwinning.pl</a:t>
            </a:r>
            <a:endParaRPr lang="pl-PL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31590"/>
            <a:ext cx="4176464" cy="31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27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683568" y="627534"/>
            <a:ext cx="7848872" cy="648072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Przedstawiciele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7614"/>
            <a:ext cx="4915396" cy="26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76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627534"/>
            <a:ext cx="7848872" cy="648072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Bezpłatna oferta doskonalenia zawodowego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1347614"/>
            <a:ext cx="6624736" cy="288032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700" dirty="0"/>
              <a:t>warsztaty doskonalenia zawodowego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700" dirty="0" smtClean="0"/>
              <a:t>m</a:t>
            </a:r>
            <a:r>
              <a:rPr sz="1700" smtClean="0"/>
              <a:t>iędzynarodowe seminaria </a:t>
            </a:r>
            <a:r>
              <a:rPr sz="1700"/>
              <a:t>kontaktowe</a:t>
            </a:r>
            <a:endParaRPr lang="pl-PL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700" dirty="0"/>
              <a:t>webinaria/wydarzenia i warsztaty online (</a:t>
            </a:r>
            <a:r>
              <a:rPr lang="pl-PL" sz="1700" i="1" dirty="0"/>
              <a:t>Learning </a:t>
            </a:r>
            <a:r>
              <a:rPr lang="pl-PL" sz="1700" i="1" dirty="0" err="1"/>
              <a:t>Events</a:t>
            </a:r>
            <a:r>
              <a:rPr lang="pl-PL" sz="1700" dirty="0"/>
              <a:t>) </a:t>
            </a:r>
            <a:r>
              <a:rPr lang="pl-PL" sz="1700" dirty="0" smtClean="0"/>
              <a:t/>
            </a:r>
            <a:br>
              <a:rPr lang="pl-PL" sz="1700" dirty="0" smtClean="0"/>
            </a:br>
            <a:r>
              <a:rPr lang="pl-PL" sz="1700" dirty="0" smtClean="0"/>
              <a:t>na </a:t>
            </a:r>
            <a:r>
              <a:rPr lang="pl-PL" sz="1700" dirty="0"/>
              <a:t>platformie eTwinning Live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700" dirty="0"/>
              <a:t>grupy dyskusyjne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700" dirty="0"/>
              <a:t>seminaria krajowe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700" dirty="0"/>
              <a:t>konferencje warsztatowe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700" dirty="0"/>
              <a:t>warsztaty i szkolenia regionalne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700" dirty="0"/>
              <a:t>kursy internetowe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700" dirty="0"/>
              <a:t>szkolenia stacjonarne w siedzibie FRSE</a:t>
            </a:r>
          </a:p>
          <a:p>
            <a:endParaRPr lang="pl-P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29118"/>
            <a:ext cx="2376264" cy="1582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17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/>
              <a:t>Nowoczesna edukacja </a:t>
            </a:r>
            <a:br>
              <a:rPr lang="pl-PL" sz="2800" dirty="0" smtClean="0"/>
            </a:br>
            <a:r>
              <a:rPr lang="pl-PL" sz="2800" dirty="0" smtClean="0"/>
              <a:t>z wykorzystaniem technologii</a:t>
            </a:r>
            <a:endParaRPr lang="pl-PL" sz="2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smtClean="0"/>
              <a:t>eTwinning</a:t>
            </a:r>
            <a:endParaRPr lang="pl-PL" sz="40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Jolanta Gradowska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181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683568" y="632479"/>
            <a:ext cx="7848872" cy="64807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l-PL" altLang="pl-PL" sz="2400" dirty="0"/>
              <a:t>Kursy internetowe</a:t>
            </a:r>
            <a:endParaRPr lang="pl-PL" sz="2400" dirty="0"/>
          </a:p>
        </p:txBody>
      </p:sp>
      <p:sp>
        <p:nvSpPr>
          <p:cNvPr id="7" name="Prostokąt 6"/>
          <p:cNvSpPr/>
          <p:nvPr/>
        </p:nvSpPr>
        <p:spPr>
          <a:xfrm>
            <a:off x="1259632" y="134761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dopasowanie miejsca i czasu nauki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do </a:t>
            </a:r>
            <a:r>
              <a:rPr lang="pl-PL" dirty="0"/>
              <a:t>swoich potrzeb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platforma edukacyjna </a:t>
            </a:r>
            <a:r>
              <a:rPr lang="pl-PL" dirty="0" err="1"/>
              <a:t>Moodle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wsparcie doświadczonego trenera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wymiana doświadczeń z innymi nauczycielami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imienny certyfikat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1347614"/>
            <a:ext cx="3090863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78939"/>
            <a:ext cx="3600400" cy="62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5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611560" y="627534"/>
            <a:ext cx="7848872" cy="64807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l-PL" sz="2400" cap="small" dirty="0" smtClean="0"/>
              <a:t>PORTAL NAUCZYCIELI </a:t>
            </a:r>
            <a:r>
              <a:rPr sz="2400" smtClean="0">
                <a:latin typeface="Calibri" pitchFamily="34" charset="0"/>
              </a:rPr>
              <a:t>–</a:t>
            </a:r>
            <a:r>
              <a:rPr lang="pl-PL" sz="2400" cap="small" dirty="0" smtClean="0"/>
              <a:t> eTwinning </a:t>
            </a:r>
            <a:r>
              <a:rPr lang="pl-PL" sz="2400" cap="small" dirty="0"/>
              <a:t>Live</a:t>
            </a:r>
            <a:endParaRPr lang="pl-PL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81" y="1950835"/>
            <a:ext cx="3622619" cy="124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259632" y="1279089"/>
            <a:ext cx="42484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możliwość </a:t>
            </a:r>
            <a:r>
              <a:rPr lang="pl-PL" dirty="0"/>
              <a:t>znalezienia partnera </a:t>
            </a:r>
            <a:r>
              <a:rPr lang="pl-PL" dirty="0" smtClean="0">
                <a:latin typeface="Calibri" pitchFamily="34" charset="0"/>
              </a:rPr>
              <a:t>–</a:t>
            </a:r>
            <a:r>
              <a:rPr lang="pl-PL" dirty="0" smtClean="0"/>
              <a:t> </a:t>
            </a:r>
            <a:r>
              <a:rPr lang="pl-PL" dirty="0"/>
              <a:t>fora partnerskie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kontakt </a:t>
            </a:r>
            <a:r>
              <a:rPr lang="pl-PL" dirty="0"/>
              <a:t>z nauczycielami z innych krajów </a:t>
            </a:r>
            <a:r>
              <a:rPr lang="pl-PL" dirty="0" smtClean="0">
                <a:latin typeface="Calibri" pitchFamily="34" charset="0"/>
              </a:rPr>
              <a:t>–</a:t>
            </a:r>
            <a:r>
              <a:rPr lang="pl-PL" dirty="0" smtClean="0"/>
              <a:t> </a:t>
            </a:r>
            <a:r>
              <a:rPr lang="pl-PL" dirty="0"/>
              <a:t>grupy dyskusyjne, wewnętrzna skrzynka pocztowa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warsztaty </a:t>
            </a:r>
            <a:r>
              <a:rPr lang="pl-PL" dirty="0" err="1"/>
              <a:t>online</a:t>
            </a:r>
            <a:r>
              <a:rPr lang="pl-PL" dirty="0"/>
              <a:t> </a:t>
            </a:r>
            <a:r>
              <a:rPr lang="pl-PL" dirty="0" smtClean="0">
                <a:latin typeface="Calibri" pitchFamily="34" charset="0"/>
              </a:rPr>
              <a:t>–</a:t>
            </a:r>
            <a:r>
              <a:rPr lang="pl-PL" dirty="0" smtClean="0"/>
              <a:t> </a:t>
            </a:r>
            <a:r>
              <a:rPr lang="pl-PL" dirty="0"/>
              <a:t>wydarzenia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na </a:t>
            </a:r>
            <a:r>
              <a:rPr lang="pl-PL" dirty="0"/>
              <a:t>żywo/webinaria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zakładanie </a:t>
            </a:r>
            <a:r>
              <a:rPr lang="pl-PL" dirty="0"/>
              <a:t>i zarządzanie projektami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ubieganie </a:t>
            </a:r>
            <a:r>
              <a:rPr lang="pl-PL" dirty="0"/>
              <a:t>się o </a:t>
            </a:r>
            <a:r>
              <a:rPr lang="pl-PL" dirty="0" smtClean="0"/>
              <a:t>Odznakę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114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83568" y="627534"/>
            <a:ext cx="7848600" cy="647700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>
                <a:solidFill>
                  <a:schemeClr val="accent1"/>
                </a:solidFill>
              </a:rPr>
              <a:t>CYKL PROJEKTU ETWINNING</a:t>
            </a:r>
            <a:endParaRPr lang="pl-PL" sz="2400" dirty="0">
              <a:solidFill>
                <a:schemeClr val="accent1"/>
              </a:solidFill>
            </a:endParaRPr>
          </a:p>
        </p:txBody>
      </p:sp>
      <p:sp>
        <p:nvSpPr>
          <p:cNvPr id="7" name="Strzałka kolista 6"/>
          <p:cNvSpPr/>
          <p:nvPr/>
        </p:nvSpPr>
        <p:spPr>
          <a:xfrm rot="9131110">
            <a:off x="3385131" y="1189123"/>
            <a:ext cx="3521842" cy="3271920"/>
          </a:xfrm>
          <a:prstGeom prst="circularArrow">
            <a:avLst>
              <a:gd name="adj1" fmla="val 3988"/>
              <a:gd name="adj2" fmla="val 605603"/>
              <a:gd name="adj3" fmla="val 20649855"/>
              <a:gd name="adj4" fmla="val 9661706"/>
              <a:gd name="adj5" fmla="val 4652"/>
            </a:avLst>
          </a:prstGeom>
          <a:solidFill>
            <a:srgbClr val="E3F1E8"/>
          </a:solidFill>
          <a:ln w="25400" cap="flat" cmpd="sng" algn="ctr">
            <a:solidFill>
              <a:srgbClr val="CDE5D6"/>
            </a:solidFill>
            <a:prstDash val="solid"/>
          </a:ln>
          <a:effectLst/>
        </p:spPr>
      </p:sp>
      <p:sp>
        <p:nvSpPr>
          <p:cNvPr id="8" name="Strzałka kolista 7"/>
          <p:cNvSpPr/>
          <p:nvPr/>
        </p:nvSpPr>
        <p:spPr>
          <a:xfrm rot="12002798">
            <a:off x="3026011" y="1713727"/>
            <a:ext cx="2112284" cy="2110877"/>
          </a:xfrm>
          <a:prstGeom prst="circularArrow">
            <a:avLst>
              <a:gd name="adj1" fmla="val 9572"/>
              <a:gd name="adj2" fmla="val 1044201"/>
              <a:gd name="adj3" fmla="val 13271020"/>
              <a:gd name="adj4" fmla="val 16692290"/>
              <a:gd name="adj5" fmla="val 9213"/>
            </a:avLst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9" name="pole tekstowe 8"/>
          <p:cNvSpPr txBox="1"/>
          <p:nvPr/>
        </p:nvSpPr>
        <p:spPr>
          <a:xfrm>
            <a:off x="2357422" y="1276877"/>
            <a:ext cx="1676323" cy="40011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</a:rPr>
              <a:t>Rejestracja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257268" y="1270086"/>
            <a:ext cx="2520247" cy="400110"/>
          </a:xfrm>
          <a:prstGeom prst="rect">
            <a:avLst/>
          </a:prstGeom>
          <a:solidFill>
            <a:srgbClr val="FFFFFF"/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</a:rPr>
              <a:t>eTwinning Live</a:t>
            </a:r>
          </a:p>
        </p:txBody>
      </p:sp>
      <p:sp>
        <p:nvSpPr>
          <p:cNvPr id="11" name="Prostokąt 10"/>
          <p:cNvSpPr/>
          <p:nvPr/>
        </p:nvSpPr>
        <p:spPr bwMode="auto">
          <a:xfrm>
            <a:off x="6417812" y="1854713"/>
            <a:ext cx="1349937" cy="798991"/>
          </a:xfrm>
          <a:prstGeom prst="rect">
            <a:avLst/>
          </a:prstGeom>
          <a:noFill/>
          <a:ln w="57150" cap="flat" cmpd="sng" algn="ctr">
            <a:solidFill>
              <a:srgbClr val="8AC19D"/>
            </a:solidFill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1" u="none" strike="noStrike" kern="0" cap="none" spc="0" normalizeH="0" baseline="0" noProof="0" dirty="0">
                <a:ln>
                  <a:noFill/>
                </a:ln>
                <a:solidFill>
                  <a:srgbClr val="005061"/>
                </a:solidFill>
                <a:effectLst/>
                <a:uLnTx/>
                <a:uFillTx/>
                <a:latin typeface="Trebuchet MS"/>
              </a:rPr>
              <a:t>Pomysł </a:t>
            </a:r>
            <a:r>
              <a:rPr kumimoji="0" lang="pl-PL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5061"/>
                </a:solidFill>
                <a:effectLst/>
                <a:uLnTx/>
                <a:uFillTx/>
                <a:latin typeface="Trebuchet MS"/>
              </a:rPr>
              <a:t/>
            </a:r>
            <a:br>
              <a:rPr kumimoji="0" lang="pl-PL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5061"/>
                </a:solidFill>
                <a:effectLst/>
                <a:uLnTx/>
                <a:uFillTx/>
                <a:latin typeface="Trebuchet MS"/>
              </a:rPr>
            </a:br>
            <a:r>
              <a:rPr kumimoji="0" lang="pl-PL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5061"/>
                </a:solidFill>
                <a:effectLst/>
                <a:uLnTx/>
                <a:uFillTx/>
                <a:latin typeface="Trebuchet MS"/>
              </a:rPr>
              <a:t>na projekt</a:t>
            </a:r>
            <a:endParaRPr kumimoji="0" lang="pl-PL" sz="1200" b="1" i="0" u="none" strike="noStrike" kern="0" cap="none" spc="0" normalizeH="0" baseline="0" noProof="0" dirty="0">
              <a:ln>
                <a:noFill/>
              </a:ln>
              <a:solidFill>
                <a:srgbClr val="005061"/>
              </a:solidFill>
              <a:effectLst/>
              <a:uLnTx/>
              <a:uFillTx/>
              <a:latin typeface="Trebuchet M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0" cap="none" spc="0" normalizeH="0" baseline="0" noProof="0" dirty="0">
                <a:ln>
                  <a:noFill/>
                </a:ln>
                <a:solidFill>
                  <a:srgbClr val="005061"/>
                </a:solidFill>
                <a:effectLst/>
                <a:uLnTx/>
                <a:uFillTx/>
                <a:latin typeface="Trebuchet MS"/>
              </a:rPr>
              <a:t>Poszukiwanie </a:t>
            </a:r>
            <a:r>
              <a:rPr kumimoji="0" lang="pl-PL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5061"/>
                </a:solidFill>
                <a:effectLst/>
                <a:uLnTx/>
                <a:uFillTx/>
                <a:latin typeface="Trebuchet MS"/>
              </a:rPr>
              <a:t>partnerstwa</a:t>
            </a:r>
            <a:endParaRPr kumimoji="0" lang="pl-PL" sz="1200" b="1" i="0" u="none" strike="noStrike" kern="0" cap="none" spc="0" normalizeH="0" baseline="0" noProof="0" dirty="0">
              <a:ln>
                <a:noFill/>
              </a:ln>
              <a:solidFill>
                <a:srgbClr val="005061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12" name="Prostokąt 11"/>
          <p:cNvSpPr/>
          <p:nvPr/>
        </p:nvSpPr>
        <p:spPr bwMode="auto">
          <a:xfrm>
            <a:off x="6422104" y="2842468"/>
            <a:ext cx="1390256" cy="668486"/>
          </a:xfrm>
          <a:prstGeom prst="rect">
            <a:avLst/>
          </a:prstGeom>
          <a:noFill/>
          <a:ln w="57150" cap="flat" cmpd="sng" algn="ctr">
            <a:solidFill>
              <a:srgbClr val="8AC19D"/>
            </a:solidFill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1" u="none" strike="noStrike" kern="0" cap="none" spc="0" normalizeH="0" baseline="0" noProof="0" dirty="0">
                <a:ln>
                  <a:noFill/>
                </a:ln>
                <a:solidFill>
                  <a:srgbClr val="005061"/>
                </a:solidFill>
                <a:effectLst/>
                <a:uLnTx/>
                <a:uFillTx/>
                <a:latin typeface="Trebuchet MS"/>
              </a:rPr>
              <a:t>Ustalenia </a:t>
            </a:r>
            <a:r>
              <a:rPr kumimoji="0" lang="pl-PL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5061"/>
                </a:solidFill>
                <a:effectLst/>
                <a:uLnTx/>
                <a:uFillTx/>
                <a:latin typeface="Trebuchet MS"/>
              </a:rPr>
              <a:t/>
            </a:r>
            <a:br>
              <a:rPr kumimoji="0" lang="pl-PL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5061"/>
                </a:solidFill>
                <a:effectLst/>
                <a:uLnTx/>
                <a:uFillTx/>
                <a:latin typeface="Trebuchet MS"/>
              </a:rPr>
            </a:br>
            <a:r>
              <a:rPr kumimoji="0" lang="pl-PL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5061"/>
                </a:solidFill>
                <a:effectLst/>
                <a:uLnTx/>
                <a:uFillTx/>
                <a:latin typeface="Trebuchet MS"/>
              </a:rPr>
              <a:t>z partnerem</a:t>
            </a:r>
            <a:endParaRPr kumimoji="0" lang="pl-PL" sz="1200" b="1" i="1" u="none" strike="noStrike" kern="0" cap="none" spc="0" normalizeH="0" baseline="0" noProof="0" dirty="0">
              <a:ln>
                <a:noFill/>
              </a:ln>
              <a:solidFill>
                <a:srgbClr val="005061"/>
              </a:solidFill>
              <a:effectLst/>
              <a:uLnTx/>
              <a:uFillTx/>
              <a:latin typeface="Trebuchet M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0" cap="none" spc="0" normalizeH="0" baseline="0" noProof="0" dirty="0">
                <a:ln>
                  <a:noFill/>
                </a:ln>
                <a:solidFill>
                  <a:srgbClr val="005061"/>
                </a:solidFill>
                <a:effectLst/>
                <a:uLnTx/>
                <a:uFillTx/>
                <a:latin typeface="Trebuchet MS"/>
              </a:rPr>
              <a:t>Plan projektu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1" u="none" strike="noStrike" kern="0" cap="none" spc="0" normalizeH="0" baseline="0" noProof="0" dirty="0">
              <a:ln>
                <a:noFill/>
              </a:ln>
              <a:solidFill>
                <a:srgbClr val="3A4D96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13" name="Prostokąt 12"/>
          <p:cNvSpPr/>
          <p:nvPr/>
        </p:nvSpPr>
        <p:spPr bwMode="auto">
          <a:xfrm>
            <a:off x="6156176" y="3656014"/>
            <a:ext cx="1310706" cy="443024"/>
          </a:xfrm>
          <a:prstGeom prst="rect">
            <a:avLst/>
          </a:prstGeom>
          <a:noFill/>
          <a:ln w="57150" cap="flat" cmpd="sng" algn="ctr">
            <a:solidFill>
              <a:srgbClr val="8AC19D"/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5061"/>
                </a:solidFill>
                <a:effectLst/>
                <a:uLnTx/>
                <a:uFillTx/>
                <a:latin typeface="Trebuchet MS"/>
              </a:rPr>
              <a:t>Rejestracja </a:t>
            </a:r>
            <a:r>
              <a:rPr kumimoji="0" lang="pl-PL" sz="1200" b="1" i="0" u="none" strike="noStrike" kern="0" cap="none" spc="0" normalizeH="0" baseline="0" noProof="0" dirty="0">
                <a:ln>
                  <a:noFill/>
                </a:ln>
                <a:solidFill>
                  <a:srgbClr val="005061"/>
                </a:solidFill>
                <a:effectLst/>
                <a:uLnTx/>
                <a:uFillTx/>
                <a:latin typeface="Trebuchet MS"/>
              </a:rPr>
              <a:t>projektu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255141" y="4082332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0" cap="none" spc="0" normalizeH="0" baseline="0" noProof="0" dirty="0" smtClean="0">
                <a:ln>
                  <a:noFill/>
                </a:ln>
                <a:solidFill>
                  <a:srgbClr val="00849E"/>
                </a:solidFill>
                <a:effectLst/>
                <a:uLnTx/>
                <a:uFillTx/>
              </a:rPr>
              <a:t>Nauczyciele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2825055" y="410174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0" cap="none" spc="0" normalizeH="0" baseline="0" noProof="0" dirty="0" smtClean="0">
                <a:ln>
                  <a:noFill/>
                </a:ln>
                <a:solidFill>
                  <a:srgbClr val="00849E"/>
                </a:solidFill>
                <a:effectLst/>
                <a:uLnTx/>
                <a:uFillTx/>
              </a:rPr>
              <a:t>Uczniowie</a:t>
            </a:r>
          </a:p>
        </p:txBody>
      </p:sp>
      <p:sp>
        <p:nvSpPr>
          <p:cNvPr id="16" name="Prostokąt 15"/>
          <p:cNvSpPr/>
          <p:nvPr/>
        </p:nvSpPr>
        <p:spPr bwMode="auto">
          <a:xfrm>
            <a:off x="2033856" y="2825083"/>
            <a:ext cx="1388708" cy="662442"/>
          </a:xfrm>
          <a:prstGeom prst="rect">
            <a:avLst/>
          </a:prstGeom>
          <a:noFill/>
          <a:ln w="57150" cap="flat" cmpd="sng" algn="ctr">
            <a:solidFill>
              <a:schemeClr val="accent2">
                <a:lumMod val="7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rebuchet MS"/>
              </a:rPr>
              <a:t>Realizacja </a:t>
            </a: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rebuchet MS"/>
              </a:rPr>
              <a:t>działań</a:t>
            </a:r>
          </a:p>
        </p:txBody>
      </p:sp>
      <p:sp>
        <p:nvSpPr>
          <p:cNvPr id="17" name="Prostokąt 16"/>
          <p:cNvSpPr/>
          <p:nvPr/>
        </p:nvSpPr>
        <p:spPr bwMode="auto">
          <a:xfrm>
            <a:off x="2077192" y="1971789"/>
            <a:ext cx="1388708" cy="702766"/>
          </a:xfrm>
          <a:prstGeom prst="rect">
            <a:avLst/>
          </a:prstGeom>
          <a:noFill/>
          <a:ln w="57150" cap="flat" cmpd="sng" algn="ctr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rebuchet MS"/>
              </a:rPr>
              <a:t>Ewaluacja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rebuchet MS"/>
              </a:rPr>
              <a:t> i zakończenie projektu</a:t>
            </a:r>
          </a:p>
        </p:txBody>
      </p:sp>
    </p:spTree>
    <p:extLst>
      <p:ext uri="{BB962C8B-B14F-4D97-AF65-F5344CB8AC3E}">
        <p14:creationId xmlns:p14="http://schemas.microsoft.com/office/powerpoint/2010/main" val="215838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/>
          <p:cNvGrpSpPr/>
          <p:nvPr/>
        </p:nvGrpSpPr>
        <p:grpSpPr>
          <a:xfrm>
            <a:off x="0" y="0"/>
            <a:ext cx="2519773" cy="951570"/>
            <a:chOff x="0" y="0"/>
            <a:chExt cx="2519773" cy="951570"/>
          </a:xfrm>
        </p:grpSpPr>
        <p:sp>
          <p:nvSpPr>
            <p:cNvPr id="14" name="Prostokąt 13"/>
            <p:cNvSpPr/>
            <p:nvPr/>
          </p:nvSpPr>
          <p:spPr>
            <a:xfrm>
              <a:off x="0" y="0"/>
              <a:ext cx="2519773" cy="951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5" name="Obraz 14" descr="logo_sport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3548" y="232733"/>
              <a:ext cx="1224136" cy="405289"/>
            </a:xfrm>
            <a:prstGeom prst="rect">
              <a:avLst/>
            </a:prstGeom>
          </p:spPr>
        </p:pic>
      </p:grpSp>
      <p:sp>
        <p:nvSpPr>
          <p:cNvPr id="9" name="Tytuł 2"/>
          <p:cNvSpPr>
            <a:spLocks noGrp="1"/>
          </p:cNvSpPr>
          <p:nvPr>
            <p:ph type="title"/>
          </p:nvPr>
        </p:nvSpPr>
        <p:spPr>
          <a:xfrm>
            <a:off x="1727684" y="638022"/>
            <a:ext cx="6494264" cy="514734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>
                <a:solidFill>
                  <a:schemeClr val="accent1"/>
                </a:solidFill>
              </a:rPr>
              <a:t>PLATOFRMA POD PROJEKT </a:t>
            </a:r>
            <a:r>
              <a:rPr sz="2400" smtClean="0">
                <a:latin typeface="Calibri" pitchFamily="34" charset="0"/>
              </a:rPr>
              <a:t>–</a:t>
            </a:r>
            <a:r>
              <a:rPr lang="pl-PL" sz="2400" dirty="0" smtClean="0">
                <a:solidFill>
                  <a:schemeClr val="accent1"/>
                </a:solidFill>
              </a:rPr>
              <a:t> </a:t>
            </a:r>
            <a:r>
              <a:rPr lang="pl-PL" sz="2400" dirty="0" err="1" smtClean="0">
                <a:solidFill>
                  <a:schemeClr val="accent1"/>
                </a:solidFill>
              </a:rPr>
              <a:t>TwinSpace</a:t>
            </a:r>
            <a:endParaRPr lang="pl-PL" sz="2400" dirty="0">
              <a:solidFill>
                <a:schemeClr val="accent1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259886" y="1347614"/>
            <a:ext cx="40321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bezpieczna </a:t>
            </a:r>
            <a:r>
              <a:rPr lang="pl-PL" sz="2000" dirty="0"/>
              <a:t>i swobodna komunikacja z partnerem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współpraca </a:t>
            </a:r>
            <a:r>
              <a:rPr lang="pl-PL" sz="2000" dirty="0"/>
              <a:t>uczniów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magazynowanie </a:t>
            </a:r>
            <a:br>
              <a:rPr lang="pl-PL" sz="2000" dirty="0" smtClean="0"/>
            </a:br>
            <a:r>
              <a:rPr lang="pl-PL" sz="2000" dirty="0" smtClean="0"/>
              <a:t>i </a:t>
            </a:r>
            <a:r>
              <a:rPr lang="pl-PL" sz="2000" dirty="0"/>
              <a:t>opracowywanie materiałów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łatwy </a:t>
            </a:r>
            <a:r>
              <a:rPr lang="pl-PL" sz="2000" dirty="0"/>
              <a:t>dostęp do zgromadzonych zasobów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upowszechnianie </a:t>
            </a:r>
            <a:r>
              <a:rPr lang="pl-PL" sz="2000" dirty="0"/>
              <a:t>rezultatów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330" y="1203598"/>
            <a:ext cx="3807670" cy="313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72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627534"/>
            <a:ext cx="7848872" cy="648072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Nagrody eTwinning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59632" y="141962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Krajowa Odznaka Jakości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Europejska Odznaka Jakości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Konkurs </a:t>
            </a:r>
            <a:r>
              <a:rPr lang="pl-PL" sz="2400" i="1" dirty="0" smtClean="0"/>
              <a:t>Nasz </a:t>
            </a:r>
            <a:r>
              <a:rPr lang="pl-PL" sz="2400" i="1" dirty="0"/>
              <a:t>projekt </a:t>
            </a:r>
            <a:r>
              <a:rPr lang="pl-PL" sz="2400" i="1" dirty="0" err="1"/>
              <a:t>eTwinning</a:t>
            </a:r>
            <a:r>
              <a:rPr lang="pl-PL" sz="2400" i="1" dirty="0"/>
              <a:t> </a:t>
            </a:r>
            <a:r>
              <a:rPr lang="pl-PL" sz="2400" i="1" dirty="0" smtClean="0"/>
              <a:t>2019</a:t>
            </a:r>
            <a:endParaRPr lang="pl-PL" sz="2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Europejskie nagrody eTwinning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Szkoła eTwinning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19622"/>
            <a:ext cx="140875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80805"/>
            <a:ext cx="1234182" cy="129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00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647564" y="771550"/>
            <a:ext cx="7848872" cy="648072"/>
          </a:xfrm>
        </p:spPr>
        <p:txBody>
          <a:bodyPr>
            <a:noAutofit/>
          </a:bodyPr>
          <a:lstStyle/>
          <a:p>
            <a:pPr algn="ctr"/>
            <a:r>
              <a:rPr lang="pl-PL" altLang="pl-PL" sz="2400" dirty="0" smtClean="0"/>
              <a:t>BEZPŁATNE Warsztaty </a:t>
            </a:r>
            <a:r>
              <a:rPr lang="pl-PL" altLang="pl-PL" sz="2400" dirty="0" err="1"/>
              <a:t>eTwinning</a:t>
            </a:r>
            <a:r>
              <a:rPr lang="pl-PL" altLang="pl-PL" sz="2400" dirty="0"/>
              <a:t> </a:t>
            </a:r>
            <a:r>
              <a:rPr lang="pl-PL" altLang="pl-PL" sz="2400" dirty="0" smtClean="0"/>
              <a:t/>
            </a:r>
            <a:br>
              <a:rPr lang="pl-PL" altLang="pl-PL" sz="2400" dirty="0" smtClean="0"/>
            </a:br>
            <a:r>
              <a:rPr lang="pl-PL" altLang="pl-PL" sz="2400" dirty="0" smtClean="0"/>
              <a:t>w </a:t>
            </a:r>
            <a:r>
              <a:rPr lang="pl-PL" altLang="pl-PL" sz="2400" dirty="0"/>
              <a:t>Twojej szkole</a:t>
            </a:r>
            <a:endParaRPr lang="pl-PL" altLang="pl-PL" sz="2400" dirty="0" smtClean="0"/>
          </a:p>
        </p:txBody>
      </p:sp>
      <p:sp>
        <p:nvSpPr>
          <p:cNvPr id="2" name="Prostokąt 1"/>
          <p:cNvSpPr/>
          <p:nvPr/>
        </p:nvSpPr>
        <p:spPr>
          <a:xfrm>
            <a:off x="1259632" y="1419622"/>
            <a:ext cx="66247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bezpłatne </a:t>
            </a:r>
            <a:r>
              <a:rPr lang="pl-PL" dirty="0"/>
              <a:t>warsztaty organizowane przez regionalnych trenerów eTwinning w Twojej placówce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tematyka:   </a:t>
            </a:r>
            <a:r>
              <a:rPr lang="pl-PL" dirty="0"/>
              <a:t>„Dołącz do eTwinning”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              </a:t>
            </a:r>
            <a:r>
              <a:rPr lang="pl-PL" dirty="0" smtClean="0"/>
              <a:t>    </a:t>
            </a:r>
            <a:r>
              <a:rPr lang="pl-PL" dirty="0"/>
              <a:t>„Załóż projekt eTwinning”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              </a:t>
            </a:r>
            <a:r>
              <a:rPr lang="pl-PL" dirty="0" smtClean="0"/>
              <a:t>    </a:t>
            </a:r>
            <a:r>
              <a:rPr lang="pl-PL" dirty="0"/>
              <a:t>„Narzędzia informatyczne eTwinning”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możliwość </a:t>
            </a:r>
            <a:r>
              <a:rPr lang="pl-PL" dirty="0"/>
              <a:t>całościowego wprowadzenia szkoły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program eTwinning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kontakt</a:t>
            </a:r>
            <a:r>
              <a:rPr lang="pl-PL" dirty="0"/>
              <a:t>: </a:t>
            </a:r>
            <a:r>
              <a:rPr lang="pl-PL" dirty="0">
                <a:hlinkClick r:id="rId2"/>
              </a:rPr>
              <a:t>https://etwinning.pl/zapros-trenera-do-swojej-szkoly/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812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28;p66"/>
          <p:cNvSpPr txBox="1">
            <a:spLocks/>
          </p:cNvSpPr>
          <p:nvPr/>
        </p:nvSpPr>
        <p:spPr bwMode="auto">
          <a:xfrm>
            <a:off x="2112938" y="555526"/>
            <a:ext cx="4175506" cy="34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A4D9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A4D96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A4D96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A4D96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A4D96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A4D96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A4D96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A4D96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A4D96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pl-PL" sz="4000" kern="0" dirty="0" smtClean="0">
                <a:solidFill>
                  <a:srgbClr val="FFC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</a:t>
            </a:r>
            <a:r>
              <a:rPr lang="pl-PL" sz="4000" kern="0" dirty="0" err="1" smtClean="0">
                <a:solidFill>
                  <a:srgbClr val="FFC000"/>
                </a:solidFill>
                <a:latin typeface="Trebuchet MS"/>
                <a:ea typeface="Trebuchet MS"/>
                <a:cs typeface="Trebuchet MS"/>
                <a:sym typeface="Trebuchet MS"/>
              </a:rPr>
              <a:t>Let’s</a:t>
            </a:r>
            <a:r>
              <a:rPr lang="pl-PL" sz="4000" kern="0" dirty="0" smtClean="0">
                <a:solidFill>
                  <a:srgbClr val="FFC000"/>
                </a:solidFill>
                <a:latin typeface="Trebuchet MS"/>
                <a:ea typeface="Trebuchet MS"/>
                <a:cs typeface="Trebuchet MS"/>
                <a:sym typeface="Trebuchet MS"/>
              </a:rPr>
              <a:t>…</a:t>
            </a:r>
            <a:endParaRPr lang="pl-PL" sz="4000" kern="0" dirty="0">
              <a:solidFill>
                <a:srgbClr val="FFC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675845" y="1275606"/>
            <a:ext cx="240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A4D96"/>
                </a:solidFill>
                <a:effectLst/>
                <a:uLnTx/>
                <a:uFillTx/>
              </a:rPr>
              <a:t>…</a:t>
            </a:r>
            <a:r>
              <a:rPr kumimoji="0" lang="pl-PL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A4D96"/>
                </a:solidFill>
                <a:effectLst/>
                <a:uLnTx/>
                <a:uFillTx/>
              </a:rPr>
              <a:t>make</a:t>
            </a:r>
            <a:r>
              <a:rPr kumimoji="0" lang="pl-P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A4D96"/>
                </a:solidFill>
                <a:effectLst/>
                <a:uLnTx/>
                <a:uFillTx/>
              </a:rPr>
              <a:t>…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5" y="2067694"/>
            <a:ext cx="1689210" cy="115212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3650234" y="3363838"/>
            <a:ext cx="2459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…LIVE!</a:t>
            </a:r>
          </a:p>
        </p:txBody>
      </p:sp>
    </p:spTree>
    <p:extLst>
      <p:ext uri="{BB962C8B-B14F-4D97-AF65-F5344CB8AC3E}">
        <p14:creationId xmlns:p14="http://schemas.microsoft.com/office/powerpoint/2010/main" val="40729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683568" y="627534"/>
            <a:ext cx="7848872" cy="648072"/>
          </a:xfrm>
        </p:spPr>
        <p:txBody>
          <a:bodyPr>
            <a:normAutofit/>
          </a:bodyPr>
          <a:lstStyle/>
          <a:p>
            <a:pPr algn="ctr"/>
            <a:r>
              <a:rPr lang="pl-PL" altLang="pl-PL" sz="2400" dirty="0"/>
              <a:t>Krajowe biuro eTwinning</a:t>
            </a:r>
            <a:endParaRPr lang="pl-PL" altLang="pl-PL" sz="2400" dirty="0" smtClean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2051720" y="1219664"/>
            <a:ext cx="4968552" cy="64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2"/>
              </a:buBlip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5061"/>
                </a:solidFill>
                <a:effectLst/>
                <a:uLnTx/>
                <a:uFillTx/>
                <a:latin typeface="Trebuchet MS"/>
              </a:rPr>
              <a:t>Fundacja Rozwoju Systemu Edukacji</a:t>
            </a:r>
          </a:p>
          <a:p>
            <a:pPr marL="3429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5061"/>
                </a:solidFill>
                <a:effectLst/>
                <a:uLnTx/>
                <a:uFillTx/>
                <a:latin typeface="Trebuchet MS"/>
              </a:rPr>
              <a:t>Aleje Jerozolimskie 142A</a:t>
            </a:r>
          </a:p>
          <a:p>
            <a:pPr marL="3429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5061"/>
                </a:solidFill>
                <a:effectLst/>
                <a:uLnTx/>
                <a:uFillTx/>
                <a:latin typeface="Trebuchet MS"/>
              </a:rPr>
              <a:t>02-305 Warszawa</a:t>
            </a:r>
          </a:p>
          <a:p>
            <a:pPr marL="3429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5061"/>
                </a:solidFill>
                <a:effectLst/>
                <a:uLnTx/>
                <a:uFillTx/>
                <a:latin typeface="Trebuchet MS"/>
              </a:rPr>
              <a:t>tel.: +48 22 46 31 000</a:t>
            </a: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srgbClr val="005061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467544" y="2571750"/>
            <a:ext cx="4176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5061"/>
                </a:solidFill>
                <a:effectLst/>
                <a:uLnTx/>
                <a:uFillTx/>
              </a:rPr>
              <a:t>www.etwinning.pl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5061"/>
                </a:solidFill>
                <a:effectLst/>
                <a:uLnTx/>
                <a:uFillTx/>
                <a:hlinkClick r:id="rId3"/>
              </a:rPr>
              <a:t>etwinning@frse.org.pl</a:t>
            </a: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5061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5061"/>
                </a:solidFill>
                <a:effectLst/>
                <a:uLnTx/>
                <a:uFillTx/>
              </a:rPr>
              <a:t>Skype: </a:t>
            </a:r>
            <a:r>
              <a:rPr kumimoji="0" lang="pl-PL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5061"/>
                </a:solidFill>
                <a:effectLst/>
                <a:uLnTx/>
                <a:uFillTx/>
              </a:rPr>
              <a:t>etwinning_polska</a:t>
            </a:r>
            <a:endParaRPr kumimoji="0" lang="pl-PL" sz="1800" b="1" i="0" u="none" strike="noStrike" kern="0" cap="none" spc="0" normalizeH="0" baseline="0" noProof="0" dirty="0">
              <a:ln>
                <a:noFill/>
              </a:ln>
              <a:solidFill>
                <a:srgbClr val="005061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5061"/>
                </a:solidFill>
                <a:effectLst/>
                <a:uLnTx/>
                <a:uFillTx/>
                <a:hlinkClick r:id="rId4"/>
              </a:rPr>
              <a:t>www.facebook.com/eTwinningPolska</a:t>
            </a:r>
            <a:endParaRPr kumimoji="0" lang="pl-PL" sz="1800" b="1" i="0" u="none" strike="noStrike" kern="0" cap="none" spc="0" normalizeH="0" baseline="0" noProof="0" dirty="0">
              <a:ln>
                <a:noFill/>
              </a:ln>
              <a:solidFill>
                <a:srgbClr val="005061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5061"/>
                </a:solidFill>
                <a:effectLst/>
                <a:uLnTx/>
                <a:uFillTx/>
              </a:rPr>
              <a:t>Twitter: @</a:t>
            </a:r>
            <a:r>
              <a:rPr kumimoji="0" lang="pl-PL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5061"/>
                </a:solidFill>
                <a:effectLst/>
                <a:uLnTx/>
                <a:uFillTx/>
              </a:rPr>
              <a:t>eTwinningPolska</a:t>
            </a:r>
            <a:endParaRPr kumimoji="0" lang="pl-PL" sz="1800" b="1" i="0" u="none" strike="noStrike" kern="0" cap="none" spc="0" normalizeH="0" baseline="0" noProof="0" dirty="0">
              <a:ln>
                <a:noFill/>
              </a:ln>
              <a:solidFill>
                <a:srgbClr val="005061"/>
              </a:solidFill>
              <a:effectLst/>
              <a:uLnTx/>
              <a:uFillTx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220072" y="2871314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5061"/>
                </a:solidFill>
                <a:effectLst/>
                <a:uLnTx/>
                <a:uFillTx/>
              </a:rPr>
              <a:t>Jolanta Gradowska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5061"/>
                </a:solidFill>
                <a:effectLst/>
                <a:uLnTx/>
                <a:uFillTx/>
                <a:hlinkClick r:id="rId5"/>
              </a:rPr>
              <a:t>jolanta.gradowska@frse.org.pl</a:t>
            </a: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5061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5061"/>
                </a:solidFill>
                <a:effectLst/>
                <a:uLnTx/>
                <a:uFillTx/>
              </a:rPr>
              <a:t>tel.: +48 22 46 31 226</a:t>
            </a:r>
            <a:endParaRPr kumimoji="0" lang="pl-PL" sz="1800" b="1" i="0" u="none" strike="noStrike" kern="0" cap="none" spc="0" normalizeH="0" baseline="0" noProof="0" dirty="0">
              <a:ln>
                <a:noFill/>
              </a:ln>
              <a:solidFill>
                <a:srgbClr val="00506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0917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23728" y="1635646"/>
            <a:ext cx="4896544" cy="1102519"/>
          </a:xfrm>
        </p:spPr>
        <p:txBody>
          <a:bodyPr/>
          <a:lstStyle/>
          <a:p>
            <a:r>
              <a:rPr lang="pl-PL" dirty="0" smtClean="0"/>
              <a:t>Dziękuję </a:t>
            </a:r>
            <a:r>
              <a:rPr lang="pl-PL" smtClean="0"/>
              <a:t>za uwagę!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Zapraszamy do odwiedzenia stoisk informacyjnych </a:t>
            </a:r>
          </a:p>
          <a:p>
            <a:r>
              <a:rPr lang="pl-PL" dirty="0" smtClean="0"/>
              <a:t>i </a:t>
            </a:r>
            <a:r>
              <a:rPr lang="pl-PL" dirty="0"/>
              <a:t>punktów eksperckich!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www.etwinning.pl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160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683568" y="627534"/>
            <a:ext cx="7848872" cy="648072"/>
          </a:xfrm>
        </p:spPr>
        <p:txBody>
          <a:bodyPr>
            <a:normAutofit/>
          </a:bodyPr>
          <a:lstStyle/>
          <a:p>
            <a:pPr algn="ctr"/>
            <a:r>
              <a:rPr lang="pl-PL" altLang="pl-PL" sz="2400" dirty="0"/>
              <a:t>Czym jest eTwinning?</a:t>
            </a:r>
            <a:endParaRPr lang="pl-PL" altLang="pl-PL" sz="2400" dirty="0" smtClean="0"/>
          </a:p>
        </p:txBody>
      </p:sp>
      <p:sp>
        <p:nvSpPr>
          <p:cNvPr id="3" name="Prostokąt 2"/>
          <p:cNvSpPr/>
          <p:nvPr/>
        </p:nvSpPr>
        <p:spPr>
          <a:xfrm>
            <a:off x="1249380" y="1635646"/>
            <a:ext cx="66247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 smtClean="0"/>
              <a:t>portal </a:t>
            </a:r>
            <a:r>
              <a:rPr lang="pl-PL" sz="2800" b="1" dirty="0"/>
              <a:t>społecznościowy </a:t>
            </a:r>
            <a:r>
              <a:rPr lang="pl-PL" sz="2800" b="1" dirty="0" smtClean="0"/>
              <a:t>nauczycieli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 smtClean="0"/>
              <a:t>współpraca szkół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 smtClean="0"/>
              <a:t>rozwój </a:t>
            </a:r>
            <a:r>
              <a:rPr lang="pl-PL" sz="2800" b="1" dirty="0"/>
              <a:t>zawodowy</a:t>
            </a:r>
          </a:p>
        </p:txBody>
      </p:sp>
    </p:spTree>
    <p:extLst>
      <p:ext uri="{BB962C8B-B14F-4D97-AF65-F5344CB8AC3E}">
        <p14:creationId xmlns:p14="http://schemas.microsoft.com/office/powerpoint/2010/main" val="348224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649734" y="699542"/>
            <a:ext cx="39109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2400" dirty="0"/>
              <a:t>Kto może wziąć udział?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59632" y="1422012"/>
            <a:ext cx="65527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przedszkola</a:t>
            </a:r>
            <a:r>
              <a:rPr lang="pl-PL" sz="2000" dirty="0"/>
              <a:t>, szkoły podstawowe, gimnazja i szkoły ponadgimnazjalne (przedział wiekowy uczniów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3-19 </a:t>
            </a:r>
            <a:r>
              <a:rPr lang="pl-PL" sz="2000" dirty="0"/>
              <a:t>lat</a:t>
            </a:r>
            <a:r>
              <a:rPr lang="pl-PL" sz="2000" dirty="0" smtClean="0"/>
              <a:t>)</a:t>
            </a:r>
            <a:endParaRPr lang="pl-P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/>
          </a:p>
          <a:p>
            <a:r>
              <a:rPr lang="pl-PL" sz="2000" dirty="0" smtClean="0"/>
              <a:t>nauczyciele </a:t>
            </a:r>
            <a:r>
              <a:rPr lang="pl-PL" sz="2000" dirty="0"/>
              <a:t>wszystkich </a:t>
            </a:r>
            <a:r>
              <a:rPr lang="pl-PL" sz="2000" dirty="0" smtClean="0"/>
              <a:t>przedmiotów</a:t>
            </a:r>
            <a:r>
              <a:rPr lang="pl-PL" sz="2000" dirty="0"/>
              <a:t>, uczniowie, dyrektorzy szkół, bibliotekarze, pedagodzy, logopedzi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</a:t>
            </a:r>
            <a:r>
              <a:rPr lang="pl-PL" sz="2000" dirty="0"/>
              <a:t>inni pracownicy </a:t>
            </a:r>
            <a:r>
              <a:rPr lang="pl-PL" sz="2000" dirty="0" smtClean="0"/>
              <a:t>szkoły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1251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050888" y="699542"/>
            <a:ext cx="31277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2400" dirty="0"/>
              <a:t>Kraje współpracy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7125"/>
            <a:ext cx="3168352" cy="321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22887"/>
            <a:ext cx="4176464" cy="238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131" y="1347614"/>
            <a:ext cx="21161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84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683568" y="699542"/>
            <a:ext cx="7848600" cy="505271"/>
          </a:xfrm>
        </p:spPr>
        <p:txBody>
          <a:bodyPr>
            <a:normAutofit/>
          </a:bodyPr>
          <a:lstStyle/>
          <a:p>
            <a:pPr algn="ctr"/>
            <a:r>
              <a:rPr lang="pl-PL" altLang="pl-PL" sz="2400" dirty="0"/>
              <a:t>Społeczność nauczycieli</a:t>
            </a:r>
            <a:endParaRPr lang="pl-PL" altLang="pl-PL" sz="2400" dirty="0" smtClean="0"/>
          </a:p>
        </p:txBody>
      </p:sp>
      <p:sp>
        <p:nvSpPr>
          <p:cNvPr id="3" name="Prostokąt 2"/>
          <p:cNvSpPr/>
          <p:nvPr/>
        </p:nvSpPr>
        <p:spPr>
          <a:xfrm>
            <a:off x="755576" y="1459062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Polska</a:t>
            </a:r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Europa</a:t>
            </a:r>
          </a:p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984231"/>
            <a:ext cx="6246910" cy="9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63838"/>
            <a:ext cx="6246911" cy="108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03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683568" y="627534"/>
            <a:ext cx="7848872" cy="648072"/>
          </a:xfrm>
        </p:spPr>
        <p:txBody>
          <a:bodyPr>
            <a:normAutofit/>
          </a:bodyPr>
          <a:lstStyle/>
          <a:p>
            <a:pPr algn="ctr"/>
            <a:r>
              <a:rPr lang="pl-PL" altLang="pl-PL" sz="2400" dirty="0"/>
              <a:t>Dlaczego eTwinning?</a:t>
            </a:r>
            <a:endParaRPr lang="pl-PL" altLang="pl-PL" sz="2400" dirty="0" smtClean="0"/>
          </a:p>
        </p:txBody>
      </p:sp>
      <p:sp>
        <p:nvSpPr>
          <p:cNvPr id="3" name="Prostokąt 2"/>
          <p:cNvSpPr/>
          <p:nvPr/>
        </p:nvSpPr>
        <p:spPr>
          <a:xfrm>
            <a:off x="1259632" y="1563638"/>
            <a:ext cx="66247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eTwinning jest dla wszystkich!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Nie </a:t>
            </a:r>
            <a:r>
              <a:rPr lang="pl-PL" sz="2000" dirty="0"/>
              <a:t>wymaga nakładów </a:t>
            </a:r>
            <a:r>
              <a:rPr lang="pl-PL" sz="2000" dirty="0" smtClean="0"/>
              <a:t>finansowych.</a:t>
            </a:r>
            <a:endParaRPr lang="pl-P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Jeden </a:t>
            </a:r>
            <a:r>
              <a:rPr lang="pl-PL" sz="2000" dirty="0"/>
              <a:t>nauczyciel </a:t>
            </a:r>
            <a:r>
              <a:rPr lang="pl-PL" sz="2000" dirty="0" smtClean="0">
                <a:latin typeface="Calibri" pitchFamily="34" charset="0"/>
              </a:rPr>
              <a:t>–</a:t>
            </a:r>
            <a:r>
              <a:rPr lang="pl-PL" sz="2000" dirty="0" smtClean="0"/>
              <a:t> </a:t>
            </a:r>
            <a:r>
              <a:rPr lang="pl-PL" sz="2000" dirty="0"/>
              <a:t>wiele projektów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Jedna </a:t>
            </a:r>
            <a:r>
              <a:rPr lang="pl-PL" sz="2000" dirty="0"/>
              <a:t>szkoła </a:t>
            </a:r>
            <a:r>
              <a:rPr lang="pl-PL" sz="2000" dirty="0" smtClean="0">
                <a:latin typeface="Calibri" pitchFamily="34" charset="0"/>
              </a:rPr>
              <a:t>–</a:t>
            </a:r>
            <a:r>
              <a:rPr lang="pl-PL" sz="2000" dirty="0" smtClean="0"/>
              <a:t> </a:t>
            </a:r>
            <a:r>
              <a:rPr lang="pl-PL" sz="2000" dirty="0"/>
              <a:t>wielu nauczycieli </a:t>
            </a:r>
            <a:r>
              <a:rPr lang="pl-PL" sz="2000" dirty="0" smtClean="0">
                <a:latin typeface="Calibri" pitchFamily="34" charset="0"/>
              </a:rPr>
              <a:t>–</a:t>
            </a:r>
            <a:r>
              <a:rPr lang="pl-PL" sz="2000" dirty="0" smtClean="0"/>
              <a:t> </a:t>
            </a:r>
            <a:r>
              <a:rPr lang="pl-PL" sz="2000" dirty="0"/>
              <a:t>wiele projektów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Brak </a:t>
            </a:r>
            <a:r>
              <a:rPr lang="pl-PL" sz="2000" dirty="0"/>
              <a:t>formalności i skomplikowanych procedur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Bezpieczna </a:t>
            </a:r>
            <a:r>
              <a:rPr lang="pl-PL" sz="2000" dirty="0"/>
              <a:t>przestrzeń do współpracy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Dostosowanie </a:t>
            </a:r>
            <a:r>
              <a:rPr lang="pl-PL" sz="2000" dirty="0"/>
              <a:t>zadań do możliwości każdego ucznia</a:t>
            </a:r>
          </a:p>
        </p:txBody>
      </p:sp>
    </p:spTree>
    <p:extLst>
      <p:ext uri="{BB962C8B-B14F-4D97-AF65-F5344CB8AC3E}">
        <p14:creationId xmlns:p14="http://schemas.microsoft.com/office/powerpoint/2010/main" val="240394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971600" y="699542"/>
            <a:ext cx="78488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l-PL" sz="2000" b="1" kern="1200" cap="all" dirty="0">
                <a:solidFill>
                  <a:schemeClr val="accent6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pl-PL" altLang="pl-PL" sz="2400" dirty="0"/>
              <a:t>Program eTwinning w nowej </a:t>
            </a:r>
            <a:r>
              <a:rPr lang="pl-PL" altLang="pl-PL" sz="2400" dirty="0" smtClean="0"/>
              <a:t/>
            </a:r>
            <a:br>
              <a:rPr lang="pl-PL" altLang="pl-PL" sz="2400" dirty="0" smtClean="0"/>
            </a:br>
            <a:r>
              <a:rPr lang="pl-PL" altLang="pl-PL" sz="2400" dirty="0" smtClean="0"/>
              <a:t>podstawie </a:t>
            </a:r>
            <a:r>
              <a:rPr lang="pl-PL" altLang="pl-PL" sz="2400" dirty="0"/>
              <a:t>programowej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63638"/>
            <a:ext cx="3168352" cy="279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17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683568" y="627534"/>
            <a:ext cx="7848872" cy="648072"/>
          </a:xfrm>
        </p:spPr>
        <p:txBody>
          <a:bodyPr>
            <a:normAutofit/>
          </a:bodyPr>
          <a:lstStyle/>
          <a:p>
            <a:pPr algn="ctr"/>
            <a:r>
              <a:rPr lang="pl-PL" altLang="pl-PL" sz="2400" dirty="0"/>
              <a:t>Innowacja w procesie nauczania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7614"/>
            <a:ext cx="7188162" cy="3097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009" y="2594878"/>
            <a:ext cx="883344" cy="602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17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asmus+">
  <a:themeElements>
    <a:clrScheme name="Ogolne">
      <a:dk1>
        <a:srgbClr val="005061"/>
      </a:dk1>
      <a:lt1>
        <a:sysClr val="window" lastClr="FFFFFF"/>
      </a:lt1>
      <a:dk2>
        <a:srgbClr val="005061"/>
      </a:dk2>
      <a:lt2>
        <a:srgbClr val="FFFFFF"/>
      </a:lt2>
      <a:accent1>
        <a:srgbClr val="7791CA"/>
      </a:accent1>
      <a:accent2>
        <a:srgbClr val="7791CA"/>
      </a:accent2>
      <a:accent3>
        <a:srgbClr val="7791CA"/>
      </a:accent3>
      <a:accent4>
        <a:srgbClr val="7791CA"/>
      </a:accent4>
      <a:accent5>
        <a:srgbClr val="7791CA"/>
      </a:accent5>
      <a:accent6>
        <a:srgbClr val="7791CA"/>
      </a:accent6>
      <a:hlink>
        <a:srgbClr val="7791CA"/>
      </a:hlink>
      <a:folHlink>
        <a:srgbClr val="7791CA"/>
      </a:folHlink>
    </a:clrScheme>
    <a:fontScheme name="Erasmus+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4291</TotalTime>
  <Words>597</Words>
  <Application>Microsoft Office PowerPoint</Application>
  <PresentationFormat>Pokaz na ekranie (16:9)</PresentationFormat>
  <Paragraphs>178</Paragraphs>
  <Slides>28</Slides>
  <Notes>7</Notes>
  <HiddenSlides>1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29" baseType="lpstr">
      <vt:lpstr>Erasmus+</vt:lpstr>
      <vt:lpstr>Prezentacja programu PowerPoint</vt:lpstr>
      <vt:lpstr>Nowoczesna edukacja  z wykorzystaniem technologii</vt:lpstr>
      <vt:lpstr>Czym jest eTwinning?</vt:lpstr>
      <vt:lpstr>Kto może wziąć udział?</vt:lpstr>
      <vt:lpstr>Kraje współpracy</vt:lpstr>
      <vt:lpstr>Społeczność nauczycieli</vt:lpstr>
      <vt:lpstr>Dlaczego eTwinning?</vt:lpstr>
      <vt:lpstr>Prezentacja programu PowerPoint</vt:lpstr>
      <vt:lpstr>Innowacja w procesie nauczania</vt:lpstr>
      <vt:lpstr>Synergia eTwinning – Erasmus+</vt:lpstr>
      <vt:lpstr>PRZED NAPISANIEM WNIOSKU Erasmus+ </vt:lpstr>
      <vt:lpstr>W TRAKCIE REALIZACJI PROJEKTU ERASMUSA+</vt:lpstr>
      <vt:lpstr>PO ZAKOŃCZENIU PROJEKTU Programu ERASMUS+</vt:lpstr>
      <vt:lpstr>Elastyczność</vt:lpstr>
      <vt:lpstr>Korzyści</vt:lpstr>
      <vt:lpstr>Wsparcie</vt:lpstr>
      <vt:lpstr>www.etwinning.pl</vt:lpstr>
      <vt:lpstr>Przedstawiciele</vt:lpstr>
      <vt:lpstr>Bezpłatna oferta doskonalenia zawodowego</vt:lpstr>
      <vt:lpstr>Kursy internetowe</vt:lpstr>
      <vt:lpstr>PORTAL NAUCZYCIELI – eTwinning Live</vt:lpstr>
      <vt:lpstr>CYKL PROJEKTU ETWINNING</vt:lpstr>
      <vt:lpstr>PLATOFRMA POD PROJEKT – TwinSpace</vt:lpstr>
      <vt:lpstr>Nagrody eTwinning</vt:lpstr>
      <vt:lpstr>BEZPŁATNE Warsztaty eTwinning  w Twojej szkole</vt:lpstr>
      <vt:lpstr>Prezentacja programu PowerPoint</vt:lpstr>
      <vt:lpstr>Krajowe biuro eTwinning</vt:lpstr>
      <vt:lpstr>Dziękuję za uwagę!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Ania</dc:creator>
  <cp:lastModifiedBy>Daria Bielicka</cp:lastModifiedBy>
  <cp:revision>384</cp:revision>
  <cp:lastPrinted>2017-01-03T18:15:52Z</cp:lastPrinted>
  <dcterms:created xsi:type="dcterms:W3CDTF">2015-12-08T12:55:20Z</dcterms:created>
  <dcterms:modified xsi:type="dcterms:W3CDTF">2019-01-04T14:43:58Z</dcterms:modified>
</cp:coreProperties>
</file>