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2"/>
  </p:notesMasterIdLst>
  <p:handoutMasterIdLst>
    <p:handoutMasterId r:id="rId43"/>
  </p:handoutMasterIdLst>
  <p:sldIdLst>
    <p:sldId id="334" r:id="rId2"/>
    <p:sldId id="335" r:id="rId3"/>
    <p:sldId id="361" r:id="rId4"/>
    <p:sldId id="360" r:id="rId5"/>
    <p:sldId id="266" r:id="rId6"/>
    <p:sldId id="363" r:id="rId7"/>
    <p:sldId id="364" r:id="rId8"/>
    <p:sldId id="365" r:id="rId9"/>
    <p:sldId id="366" r:id="rId10"/>
    <p:sldId id="367" r:id="rId11"/>
    <p:sldId id="368" r:id="rId12"/>
    <p:sldId id="369" r:id="rId13"/>
    <p:sldId id="370" r:id="rId14"/>
    <p:sldId id="371" r:id="rId15"/>
    <p:sldId id="372"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 id="388" r:id="rId31"/>
    <p:sldId id="389" r:id="rId32"/>
    <p:sldId id="390" r:id="rId33"/>
    <p:sldId id="391" r:id="rId34"/>
    <p:sldId id="392" r:id="rId35"/>
    <p:sldId id="393" r:id="rId36"/>
    <p:sldId id="394" r:id="rId37"/>
    <p:sldId id="395" r:id="rId38"/>
    <p:sldId id="396" r:id="rId39"/>
    <p:sldId id="397" r:id="rId40"/>
    <p:sldId id="359" r:id="rId41"/>
  </p:sldIdLst>
  <p:sldSz cx="9144000" cy="5143500" type="screen16x9"/>
  <p:notesSz cx="6718300" cy="98552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75B2"/>
    <a:srgbClr val="24C4F0"/>
    <a:srgbClr val="000000"/>
    <a:srgbClr val="8AC19D"/>
    <a:srgbClr val="005061"/>
    <a:srgbClr val="FEBF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C89EF96-8CEA-46FF-86C4-4CE0E7609802}">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62" autoAdjust="0"/>
    <p:restoredTop sz="94660"/>
  </p:normalViewPr>
  <p:slideViewPr>
    <p:cSldViewPr>
      <p:cViewPr>
        <p:scale>
          <a:sx n="80" d="100"/>
          <a:sy n="80" d="100"/>
        </p:scale>
        <p:origin x="-840" y="-1320"/>
      </p:cViewPr>
      <p:guideLst>
        <p:guide orient="horz" pos="1620"/>
        <p:guide pos="2880"/>
      </p:guideLst>
    </p:cSldViewPr>
  </p:slideViewPr>
  <p:notesTextViewPr>
    <p:cViewPr>
      <p:scale>
        <a:sx n="100" d="100"/>
        <a:sy n="100" d="100"/>
      </p:scale>
      <p:origin x="0" y="0"/>
    </p:cViewPr>
  </p:notesTextViewPr>
  <p:sorterViewPr>
    <p:cViewPr>
      <p:scale>
        <a:sx n="170" d="100"/>
        <a:sy n="170" d="100"/>
      </p:scale>
      <p:origin x="0" y="6228"/>
    </p:cViewPr>
  </p:sorterViewPr>
  <p:notesViewPr>
    <p:cSldViewPr>
      <p:cViewPr varScale="1">
        <p:scale>
          <a:sx n="93" d="100"/>
          <a:sy n="93" d="100"/>
        </p:scale>
        <p:origin x="-4056" y="-102"/>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rse\zespoly\HE\OGOLNE\07-STATYSTYKI\1-STATYSTYKI-GLOWNY\GLOWNY%20PRZYJAZDY_WYJAZD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rse\zespoly\HE\OGOLNE\07-STATYSTYKI\1-STATYSTYKI-GLOWNY\GLOWNY%20PRZYJAZDY_WYJAZD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0868955233224909E-2"/>
          <c:y val="5.1400554097404488E-2"/>
          <c:w val="0.9291310447667751"/>
          <c:h val="0.66042067658209391"/>
        </c:manualLayout>
      </c:layout>
      <c:bar3DChart>
        <c:barDir val="col"/>
        <c:grouping val="clustered"/>
        <c:varyColors val="0"/>
        <c:ser>
          <c:idx val="0"/>
          <c:order val="0"/>
          <c:tx>
            <c:strRef>
              <c:f>'zestawienie wyjazdy i przyjazdy'!$B$5</c:f>
              <c:strCache>
                <c:ptCount val="1"/>
                <c:pt idx="0">
                  <c:v>Studenci wyjeżdzający z PL - 236.067</c:v>
                </c:pt>
              </c:strCache>
            </c:strRef>
          </c:tx>
          <c:spPr>
            <a:solidFill>
              <a:srgbClr val="24C4F0"/>
            </a:solidFill>
          </c:spPr>
          <c:invertIfNegative val="0"/>
          <c:cat>
            <c:strRef>
              <c:f>'zestawienie wyjazdy i przyjazdy'!$C$4:$W$4</c:f>
              <c:strCache>
                <c:ptCount val="21"/>
                <c:pt idx="0">
                  <c:v>1998/99</c:v>
                </c:pt>
                <c:pt idx="1">
                  <c:v>1999/2000</c:v>
                </c:pt>
                <c:pt idx="2">
                  <c:v>2000/01</c:v>
                </c:pt>
                <c:pt idx="3">
                  <c:v>2001/02</c:v>
                </c:pt>
                <c:pt idx="4">
                  <c:v>2002/03</c:v>
                </c:pt>
                <c:pt idx="5">
                  <c:v>2003/04</c:v>
                </c:pt>
                <c:pt idx="6">
                  <c:v>2004/05</c:v>
                </c:pt>
                <c:pt idx="7">
                  <c:v>2005/06</c:v>
                </c:pt>
                <c:pt idx="8">
                  <c:v>2006/07</c:v>
                </c:pt>
                <c:pt idx="9">
                  <c:v>2007/08</c:v>
                </c:pt>
                <c:pt idx="10">
                  <c:v>2008/09</c:v>
                </c:pt>
                <c:pt idx="11">
                  <c:v>2009/10</c:v>
                </c:pt>
                <c:pt idx="12">
                  <c:v>2010/11</c:v>
                </c:pt>
                <c:pt idx="13">
                  <c:v>2011/12</c:v>
                </c:pt>
                <c:pt idx="14">
                  <c:v>2012/13</c:v>
                </c:pt>
                <c:pt idx="15">
                  <c:v>2013/14</c:v>
                </c:pt>
                <c:pt idx="16">
                  <c:v>2014/2015</c:v>
                </c:pt>
                <c:pt idx="17">
                  <c:v>2015/2016</c:v>
                </c:pt>
                <c:pt idx="18">
                  <c:v>2016/2017*</c:v>
                </c:pt>
                <c:pt idx="19">
                  <c:v>2017/2018*</c:v>
                </c:pt>
                <c:pt idx="20">
                  <c:v>2018/2019*</c:v>
                </c:pt>
              </c:strCache>
            </c:strRef>
          </c:cat>
          <c:val>
            <c:numRef>
              <c:f>'zestawienie wyjazdy i przyjazdy'!$C$5:$W$5</c:f>
              <c:numCache>
                <c:formatCode>General</c:formatCode>
                <c:ptCount val="21"/>
                <c:pt idx="0">
                  <c:v>1426</c:v>
                </c:pt>
                <c:pt idx="1">
                  <c:v>2813</c:v>
                </c:pt>
                <c:pt idx="2">
                  <c:v>3691</c:v>
                </c:pt>
                <c:pt idx="3">
                  <c:v>4322</c:v>
                </c:pt>
                <c:pt idx="4">
                  <c:v>5419</c:v>
                </c:pt>
                <c:pt idx="5">
                  <c:v>6278</c:v>
                </c:pt>
                <c:pt idx="6">
                  <c:v>8388</c:v>
                </c:pt>
                <c:pt idx="7">
                  <c:v>9974</c:v>
                </c:pt>
                <c:pt idx="8">
                  <c:v>11219</c:v>
                </c:pt>
                <c:pt idx="9">
                  <c:v>12854</c:v>
                </c:pt>
                <c:pt idx="10">
                  <c:v>13402</c:v>
                </c:pt>
                <c:pt idx="11">
                  <c:v>14021</c:v>
                </c:pt>
                <c:pt idx="12">
                  <c:v>14234</c:v>
                </c:pt>
                <c:pt idx="13">
                  <c:v>15315</c:v>
                </c:pt>
                <c:pt idx="14">
                  <c:v>16219</c:v>
                </c:pt>
                <c:pt idx="15">
                  <c:v>15517</c:v>
                </c:pt>
                <c:pt idx="16">
                  <c:v>16796</c:v>
                </c:pt>
                <c:pt idx="17">
                  <c:v>16456</c:v>
                </c:pt>
                <c:pt idx="18">
                  <c:v>15356</c:v>
                </c:pt>
                <c:pt idx="19">
                  <c:v>15927</c:v>
                </c:pt>
                <c:pt idx="20">
                  <c:v>16440</c:v>
                </c:pt>
              </c:numCache>
            </c:numRef>
          </c:val>
        </c:ser>
        <c:ser>
          <c:idx val="1"/>
          <c:order val="1"/>
          <c:tx>
            <c:strRef>
              <c:f>'zestawienie wyjazdy i przyjazdy'!$B$6</c:f>
              <c:strCache>
                <c:ptCount val="1"/>
                <c:pt idx="0">
                  <c:v>Studenci przyjeżdżający do PL - 131.883</c:v>
                </c:pt>
              </c:strCache>
            </c:strRef>
          </c:tx>
          <c:spPr>
            <a:solidFill>
              <a:srgbClr val="7030A0"/>
            </a:solidFill>
          </c:spPr>
          <c:invertIfNegative val="0"/>
          <c:cat>
            <c:strRef>
              <c:f>'zestawienie wyjazdy i przyjazdy'!$C$4:$W$4</c:f>
              <c:strCache>
                <c:ptCount val="21"/>
                <c:pt idx="0">
                  <c:v>1998/99</c:v>
                </c:pt>
                <c:pt idx="1">
                  <c:v>1999/2000</c:v>
                </c:pt>
                <c:pt idx="2">
                  <c:v>2000/01</c:v>
                </c:pt>
                <c:pt idx="3">
                  <c:v>2001/02</c:v>
                </c:pt>
                <c:pt idx="4">
                  <c:v>2002/03</c:v>
                </c:pt>
                <c:pt idx="5">
                  <c:v>2003/04</c:v>
                </c:pt>
                <c:pt idx="6">
                  <c:v>2004/05</c:v>
                </c:pt>
                <c:pt idx="7">
                  <c:v>2005/06</c:v>
                </c:pt>
                <c:pt idx="8">
                  <c:v>2006/07</c:v>
                </c:pt>
                <c:pt idx="9">
                  <c:v>2007/08</c:v>
                </c:pt>
                <c:pt idx="10">
                  <c:v>2008/09</c:v>
                </c:pt>
                <c:pt idx="11">
                  <c:v>2009/10</c:v>
                </c:pt>
                <c:pt idx="12">
                  <c:v>2010/11</c:v>
                </c:pt>
                <c:pt idx="13">
                  <c:v>2011/12</c:v>
                </c:pt>
                <c:pt idx="14">
                  <c:v>2012/13</c:v>
                </c:pt>
                <c:pt idx="15">
                  <c:v>2013/14</c:v>
                </c:pt>
                <c:pt idx="16">
                  <c:v>2014/2015</c:v>
                </c:pt>
                <c:pt idx="17">
                  <c:v>2015/2016</c:v>
                </c:pt>
                <c:pt idx="18">
                  <c:v>2016/2017*</c:v>
                </c:pt>
                <c:pt idx="19">
                  <c:v>2017/2018*</c:v>
                </c:pt>
                <c:pt idx="20">
                  <c:v>2018/2019*</c:v>
                </c:pt>
              </c:strCache>
            </c:strRef>
          </c:cat>
          <c:val>
            <c:numRef>
              <c:f>'zestawienie wyjazdy i przyjazdy'!$C$6:$W$6</c:f>
              <c:numCache>
                <c:formatCode>General</c:formatCode>
                <c:ptCount val="21"/>
                <c:pt idx="0">
                  <c:v>220</c:v>
                </c:pt>
                <c:pt idx="1">
                  <c:v>466</c:v>
                </c:pt>
                <c:pt idx="2">
                  <c:v>614</c:v>
                </c:pt>
                <c:pt idx="3">
                  <c:v>750</c:v>
                </c:pt>
                <c:pt idx="4">
                  <c:v>996</c:v>
                </c:pt>
                <c:pt idx="5">
                  <c:v>1459</c:v>
                </c:pt>
                <c:pt idx="6">
                  <c:v>2332</c:v>
                </c:pt>
                <c:pt idx="7">
                  <c:v>3063</c:v>
                </c:pt>
                <c:pt idx="8">
                  <c:v>3730</c:v>
                </c:pt>
                <c:pt idx="9">
                  <c:v>4446</c:v>
                </c:pt>
                <c:pt idx="10">
                  <c:v>4923</c:v>
                </c:pt>
                <c:pt idx="11">
                  <c:v>6070</c:v>
                </c:pt>
                <c:pt idx="12">
                  <c:v>7583</c:v>
                </c:pt>
                <c:pt idx="13">
                  <c:v>8972</c:v>
                </c:pt>
                <c:pt idx="14">
                  <c:v>10772</c:v>
                </c:pt>
                <c:pt idx="15">
                  <c:v>11693</c:v>
                </c:pt>
                <c:pt idx="16">
                  <c:v>13143</c:v>
                </c:pt>
                <c:pt idx="17">
                  <c:v>14609</c:v>
                </c:pt>
                <c:pt idx="18">
                  <c:v>15960</c:v>
                </c:pt>
                <c:pt idx="19">
                  <c:v>15713</c:v>
                </c:pt>
                <c:pt idx="20">
                  <c:v>4369</c:v>
                </c:pt>
              </c:numCache>
            </c:numRef>
          </c:val>
        </c:ser>
        <c:dLbls>
          <c:showLegendKey val="0"/>
          <c:showVal val="0"/>
          <c:showCatName val="0"/>
          <c:showSerName val="0"/>
          <c:showPercent val="0"/>
          <c:showBubbleSize val="0"/>
        </c:dLbls>
        <c:gapWidth val="150"/>
        <c:shape val="box"/>
        <c:axId val="117739904"/>
        <c:axId val="117741440"/>
        <c:axId val="0"/>
      </c:bar3DChart>
      <c:catAx>
        <c:axId val="117739904"/>
        <c:scaling>
          <c:orientation val="minMax"/>
        </c:scaling>
        <c:delete val="0"/>
        <c:axPos val="b"/>
        <c:majorTickMark val="out"/>
        <c:minorTickMark val="none"/>
        <c:tickLblPos val="nextTo"/>
        <c:txPr>
          <a:bodyPr/>
          <a:lstStyle/>
          <a:p>
            <a:pPr>
              <a:defRPr sz="1200"/>
            </a:pPr>
            <a:endParaRPr lang="pl-PL"/>
          </a:p>
        </c:txPr>
        <c:crossAx val="117741440"/>
        <c:crosses val="autoZero"/>
        <c:auto val="1"/>
        <c:lblAlgn val="ctr"/>
        <c:lblOffset val="100"/>
        <c:noMultiLvlLbl val="0"/>
      </c:catAx>
      <c:valAx>
        <c:axId val="117741440"/>
        <c:scaling>
          <c:orientation val="minMax"/>
        </c:scaling>
        <c:delete val="0"/>
        <c:axPos val="l"/>
        <c:majorGridlines/>
        <c:numFmt formatCode="General" sourceLinked="1"/>
        <c:majorTickMark val="out"/>
        <c:minorTickMark val="none"/>
        <c:tickLblPos val="nextTo"/>
        <c:txPr>
          <a:bodyPr/>
          <a:lstStyle/>
          <a:p>
            <a:pPr>
              <a:defRPr sz="1200"/>
            </a:pPr>
            <a:endParaRPr lang="pl-PL"/>
          </a:p>
        </c:txPr>
        <c:crossAx val="117739904"/>
        <c:crosses val="autoZero"/>
        <c:crossBetween val="between"/>
      </c:valAx>
    </c:plotArea>
    <c:legend>
      <c:legendPos val="r"/>
      <c:layout>
        <c:manualLayout>
          <c:xMode val="edge"/>
          <c:yMode val="edge"/>
          <c:x val="0.10039480647492505"/>
          <c:y val="2.8219086768136874E-2"/>
          <c:w val="0.39341631459588317"/>
          <c:h val="0.19496263700168581"/>
        </c:manualLayout>
      </c:layout>
      <c:overlay val="0"/>
      <c:spPr>
        <a:solidFill>
          <a:schemeClr val="bg1"/>
        </a:solidFill>
      </c:spPr>
      <c:txPr>
        <a:bodyPr/>
        <a:lstStyle/>
        <a:p>
          <a:pPr>
            <a:defRPr sz="1200"/>
          </a:pPr>
          <a:endParaRPr lang="pl-PL"/>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6077600391694162E-2"/>
          <c:y val="2.8252405949256341E-2"/>
          <c:w val="0.85681321084864392"/>
          <c:h val="0.68745151647710701"/>
        </c:manualLayout>
      </c:layout>
      <c:bar3DChart>
        <c:barDir val="col"/>
        <c:grouping val="clustered"/>
        <c:varyColors val="0"/>
        <c:ser>
          <c:idx val="0"/>
          <c:order val="0"/>
          <c:tx>
            <c:strRef>
              <c:f>'zestawienie wyjazdy i przyjazdy'!$B$17</c:f>
              <c:strCache>
                <c:ptCount val="1"/>
                <c:pt idx="0">
                  <c:v>Pracownicy wyjeżdżający z PL - 84.704</c:v>
                </c:pt>
              </c:strCache>
            </c:strRef>
          </c:tx>
          <c:spPr>
            <a:solidFill>
              <a:srgbClr val="0070C0"/>
            </a:solidFill>
          </c:spPr>
          <c:invertIfNegative val="0"/>
          <c:dLbls>
            <c:txPr>
              <a:bodyPr/>
              <a:lstStyle/>
              <a:p>
                <a:pPr>
                  <a:defRPr sz="1200"/>
                </a:pPr>
                <a:endParaRPr lang="pl-PL"/>
              </a:p>
            </c:txPr>
            <c:showLegendKey val="0"/>
            <c:showVal val="1"/>
            <c:showCatName val="0"/>
            <c:showSerName val="0"/>
            <c:showPercent val="0"/>
            <c:showBubbleSize val="0"/>
            <c:showLeaderLines val="0"/>
          </c:dLbls>
          <c:cat>
            <c:strRef>
              <c:f>'zestawienie wyjazdy i przyjazdy'!$C$16:$U$16</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2014/2015</c:v>
                </c:pt>
                <c:pt idx="15">
                  <c:v>2015/2016</c:v>
                </c:pt>
                <c:pt idx="16">
                  <c:v>2016/2017*</c:v>
                </c:pt>
                <c:pt idx="17">
                  <c:v>2017/2018*</c:v>
                </c:pt>
                <c:pt idx="18">
                  <c:v>2018/2019*</c:v>
                </c:pt>
              </c:strCache>
            </c:strRef>
          </c:cat>
          <c:val>
            <c:numRef>
              <c:f>'zestawienie wyjazdy i przyjazdy'!$C$17:$U$17</c:f>
              <c:numCache>
                <c:formatCode>General</c:formatCode>
                <c:ptCount val="19"/>
                <c:pt idx="0">
                  <c:v>678</c:v>
                </c:pt>
                <c:pt idx="1">
                  <c:v>800</c:v>
                </c:pt>
                <c:pt idx="2">
                  <c:v>884</c:v>
                </c:pt>
                <c:pt idx="3">
                  <c:v>946</c:v>
                </c:pt>
                <c:pt idx="4">
                  <c:v>1394</c:v>
                </c:pt>
                <c:pt idx="5">
                  <c:v>1740</c:v>
                </c:pt>
                <c:pt idx="6">
                  <c:v>2030</c:v>
                </c:pt>
                <c:pt idx="7">
                  <c:v>3109</c:v>
                </c:pt>
                <c:pt idx="8">
                  <c:v>4341</c:v>
                </c:pt>
                <c:pt idx="9">
                  <c:v>4450</c:v>
                </c:pt>
                <c:pt idx="10">
                  <c:v>5215</c:v>
                </c:pt>
                <c:pt idx="11">
                  <c:v>6340</c:v>
                </c:pt>
                <c:pt idx="12">
                  <c:v>7242</c:v>
                </c:pt>
                <c:pt idx="13">
                  <c:v>7170</c:v>
                </c:pt>
                <c:pt idx="14">
                  <c:v>6443</c:v>
                </c:pt>
                <c:pt idx="15">
                  <c:v>7949</c:v>
                </c:pt>
                <c:pt idx="16">
                  <c:v>8487</c:v>
                </c:pt>
                <c:pt idx="17">
                  <c:v>8078</c:v>
                </c:pt>
                <c:pt idx="18">
                  <c:v>7408</c:v>
                </c:pt>
              </c:numCache>
            </c:numRef>
          </c:val>
        </c:ser>
        <c:ser>
          <c:idx val="1"/>
          <c:order val="1"/>
          <c:tx>
            <c:strRef>
              <c:f>'zestawienie wyjazdy i przyjazdy'!$B$18</c:f>
              <c:strCache>
                <c:ptCount val="1"/>
                <c:pt idx="0">
                  <c:v>pracownicy przyjeżdżający do PL - 37.237</c:v>
                </c:pt>
              </c:strCache>
            </c:strRef>
          </c:tx>
          <c:spPr>
            <a:solidFill>
              <a:srgbClr val="48FE85"/>
            </a:solidFill>
          </c:spPr>
          <c:invertIfNegative val="0"/>
          <c:cat>
            <c:strRef>
              <c:f>'zestawienie wyjazdy i przyjazdy'!$C$16:$U$16</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2014/2015</c:v>
                </c:pt>
                <c:pt idx="15">
                  <c:v>2015/2016</c:v>
                </c:pt>
                <c:pt idx="16">
                  <c:v>2016/2017*</c:v>
                </c:pt>
                <c:pt idx="17">
                  <c:v>2017/2018*</c:v>
                </c:pt>
                <c:pt idx="18">
                  <c:v>2018/2019*</c:v>
                </c:pt>
              </c:strCache>
            </c:strRef>
          </c:cat>
          <c:val>
            <c:numRef>
              <c:f>'zestawienie wyjazdy i przyjazdy'!$C$18:$U$18</c:f>
              <c:numCache>
                <c:formatCode>General</c:formatCode>
                <c:ptCount val="19"/>
                <c:pt idx="0">
                  <c:v>488</c:v>
                </c:pt>
                <c:pt idx="1">
                  <c:v>559</c:v>
                </c:pt>
                <c:pt idx="2">
                  <c:v>640</c:v>
                </c:pt>
                <c:pt idx="3">
                  <c:v>749</c:v>
                </c:pt>
                <c:pt idx="4">
                  <c:v>1026</c:v>
                </c:pt>
                <c:pt idx="5">
                  <c:v>1291</c:v>
                </c:pt>
                <c:pt idx="6">
                  <c:v>1406</c:v>
                </c:pt>
                <c:pt idx="7">
                  <c:v>1751</c:v>
                </c:pt>
                <c:pt idx="8">
                  <c:v>1904</c:v>
                </c:pt>
                <c:pt idx="9">
                  <c:v>2113</c:v>
                </c:pt>
                <c:pt idx="10">
                  <c:v>2376</c:v>
                </c:pt>
                <c:pt idx="11">
                  <c:v>2565</c:v>
                </c:pt>
                <c:pt idx="12">
                  <c:v>3046</c:v>
                </c:pt>
                <c:pt idx="13">
                  <c:v>3558</c:v>
                </c:pt>
                <c:pt idx="14">
                  <c:v>3129</c:v>
                </c:pt>
                <c:pt idx="15">
                  <c:v>3459</c:v>
                </c:pt>
                <c:pt idx="16">
                  <c:v>3474</c:v>
                </c:pt>
                <c:pt idx="17">
                  <c:v>3346</c:v>
                </c:pt>
                <c:pt idx="18">
                  <c:v>357</c:v>
                </c:pt>
              </c:numCache>
            </c:numRef>
          </c:val>
        </c:ser>
        <c:dLbls>
          <c:showLegendKey val="0"/>
          <c:showVal val="0"/>
          <c:showCatName val="0"/>
          <c:showSerName val="0"/>
          <c:showPercent val="0"/>
          <c:showBubbleSize val="0"/>
        </c:dLbls>
        <c:gapWidth val="150"/>
        <c:shape val="box"/>
        <c:axId val="120774656"/>
        <c:axId val="120776192"/>
        <c:axId val="0"/>
      </c:bar3DChart>
      <c:catAx>
        <c:axId val="120774656"/>
        <c:scaling>
          <c:orientation val="minMax"/>
        </c:scaling>
        <c:delete val="0"/>
        <c:axPos val="b"/>
        <c:majorTickMark val="out"/>
        <c:minorTickMark val="none"/>
        <c:tickLblPos val="nextTo"/>
        <c:txPr>
          <a:bodyPr/>
          <a:lstStyle/>
          <a:p>
            <a:pPr>
              <a:defRPr sz="1200"/>
            </a:pPr>
            <a:endParaRPr lang="pl-PL"/>
          </a:p>
        </c:txPr>
        <c:crossAx val="120776192"/>
        <c:crosses val="autoZero"/>
        <c:auto val="1"/>
        <c:lblAlgn val="ctr"/>
        <c:lblOffset val="100"/>
        <c:noMultiLvlLbl val="0"/>
      </c:catAx>
      <c:valAx>
        <c:axId val="120776192"/>
        <c:scaling>
          <c:orientation val="minMax"/>
        </c:scaling>
        <c:delete val="0"/>
        <c:axPos val="l"/>
        <c:majorGridlines/>
        <c:numFmt formatCode="General" sourceLinked="1"/>
        <c:majorTickMark val="out"/>
        <c:minorTickMark val="none"/>
        <c:tickLblPos val="nextTo"/>
        <c:txPr>
          <a:bodyPr/>
          <a:lstStyle/>
          <a:p>
            <a:pPr>
              <a:defRPr sz="1200"/>
            </a:pPr>
            <a:endParaRPr lang="pl-PL"/>
          </a:p>
        </c:txPr>
        <c:crossAx val="120774656"/>
        <c:crosses val="autoZero"/>
        <c:crossBetween val="between"/>
      </c:valAx>
    </c:plotArea>
    <c:legend>
      <c:legendPos val="r"/>
      <c:layout>
        <c:manualLayout>
          <c:xMode val="edge"/>
          <c:yMode val="edge"/>
          <c:x val="0.11415895072182584"/>
          <c:y val="5.6550938784579494E-2"/>
          <c:w val="0.38124670881193873"/>
          <c:h val="0.16290939895567158"/>
        </c:manualLayout>
      </c:layout>
      <c:overlay val="0"/>
      <c:spPr>
        <a:solidFill>
          <a:schemeClr val="bg1"/>
        </a:solidFill>
      </c:spPr>
      <c:txPr>
        <a:bodyPr/>
        <a:lstStyle/>
        <a:p>
          <a:pPr>
            <a:defRPr sz="1200"/>
          </a:pPr>
          <a:endParaRPr lang="pl-PL"/>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844E7-82B0-41EF-8536-D896DE750BED}"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pl-PL"/>
        </a:p>
      </dgm:t>
    </dgm:pt>
    <dgm:pt modelId="{F9B61334-2E5E-4F9A-9C07-0CFE090B03D6}">
      <dgm:prSet phldrT="[Teks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pl-PL" sz="1600" dirty="0" smtClean="0"/>
            <a:t>Studia, SMS</a:t>
          </a:r>
          <a:endParaRPr lang="pl-PL" sz="1600" dirty="0"/>
        </a:p>
      </dgm:t>
    </dgm:pt>
    <dgm:pt modelId="{1F12B590-DE2A-485E-8AAB-E5CAD950FEB9}" type="parTrans" cxnId="{0072478D-6C84-4FB9-BFE0-41E8D0815E6E}">
      <dgm:prSet/>
      <dgm:spPr/>
      <dgm:t>
        <a:bodyPr/>
        <a:lstStyle/>
        <a:p>
          <a:endParaRPr lang="pl-PL"/>
        </a:p>
      </dgm:t>
    </dgm:pt>
    <dgm:pt modelId="{20F3AD2E-BDF6-4EF3-851F-E4BF8C73122E}" type="sibTrans" cxnId="{0072478D-6C84-4FB9-BFE0-41E8D0815E6E}">
      <dgm:prSet custT="1"/>
      <dgm:spPr/>
      <dgm:t>
        <a:bodyPr/>
        <a:lstStyle/>
        <a:p>
          <a:endParaRPr lang="pl-PL" sz="1600"/>
        </a:p>
      </dgm:t>
    </dgm:pt>
    <dgm:pt modelId="{2B899BF7-DCA9-4611-A63B-DC5DF58AC409}">
      <dgm:prSet phldrT="[Tekst]" custT="1"/>
      <dgm:spPr>
        <a:gradFill flip="none" rotWithShape="0">
          <a:gsLst>
            <a:gs pos="0">
              <a:srgbClr val="A975B2">
                <a:shade val="30000"/>
                <a:satMod val="115000"/>
              </a:srgbClr>
            </a:gs>
            <a:gs pos="50000">
              <a:srgbClr val="A975B2">
                <a:shade val="67500"/>
                <a:satMod val="115000"/>
              </a:srgbClr>
            </a:gs>
            <a:gs pos="100000">
              <a:srgbClr val="A975B2">
                <a:shade val="100000"/>
                <a:satMod val="115000"/>
              </a:srgbClr>
            </a:gs>
          </a:gsLst>
          <a:lin ang="16200000" scaled="1"/>
          <a:tileRect/>
        </a:gradFill>
      </dgm:spPr>
      <dgm:t>
        <a:bodyPr/>
        <a:lstStyle/>
        <a:p>
          <a:r>
            <a:rPr lang="pl-PL" sz="1600" dirty="0" smtClean="0"/>
            <a:t>Praktyka, SMP</a:t>
          </a:r>
          <a:endParaRPr lang="pl-PL" sz="1600" dirty="0"/>
        </a:p>
      </dgm:t>
    </dgm:pt>
    <dgm:pt modelId="{2F8ED648-2EE1-4CCF-8FD7-2C7C7C6154F7}" type="parTrans" cxnId="{3DE8C546-6BDD-467D-BDA2-4C19BFF20CD1}">
      <dgm:prSet/>
      <dgm:spPr/>
      <dgm:t>
        <a:bodyPr/>
        <a:lstStyle/>
        <a:p>
          <a:endParaRPr lang="pl-PL"/>
        </a:p>
      </dgm:t>
    </dgm:pt>
    <dgm:pt modelId="{DF236C63-1E3E-4F29-BA5D-A3CE2AEE118D}" type="sibTrans" cxnId="{3DE8C546-6BDD-467D-BDA2-4C19BFF20CD1}">
      <dgm:prSet custT="1"/>
      <dgm:spPr/>
      <dgm:t>
        <a:bodyPr/>
        <a:lstStyle/>
        <a:p>
          <a:endParaRPr lang="pl-PL" sz="1600"/>
        </a:p>
      </dgm:t>
    </dgm:pt>
    <dgm:pt modelId="{848ED33B-0BEA-4E6D-B160-D87889B53DAB}">
      <dgm:prSet phldrT="[Tekst]" custT="1"/>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dgm:spPr>
      <dgm:t>
        <a:bodyPr/>
        <a:lstStyle/>
        <a:p>
          <a:r>
            <a:rPr lang="pl-PL" sz="1600" dirty="0" smtClean="0"/>
            <a:t>Prowadzenie zajęć, STA</a:t>
          </a:r>
          <a:endParaRPr lang="pl-PL" sz="1600" dirty="0"/>
        </a:p>
      </dgm:t>
    </dgm:pt>
    <dgm:pt modelId="{A82DDF46-CA18-43E9-B3BE-51DC6A8C41AD}" type="parTrans" cxnId="{31BBEA93-CBC4-468C-98AC-F5AF5C6C60B5}">
      <dgm:prSet/>
      <dgm:spPr/>
      <dgm:t>
        <a:bodyPr/>
        <a:lstStyle/>
        <a:p>
          <a:endParaRPr lang="pl-PL"/>
        </a:p>
      </dgm:t>
    </dgm:pt>
    <dgm:pt modelId="{94AD3AF5-2DAF-49D2-AAA0-A10ABA4E392A}" type="sibTrans" cxnId="{31BBEA93-CBC4-468C-98AC-F5AF5C6C60B5}">
      <dgm:prSet custT="1"/>
      <dgm:spPr/>
      <dgm:t>
        <a:bodyPr/>
        <a:lstStyle/>
        <a:p>
          <a:endParaRPr lang="pl-PL" sz="1600"/>
        </a:p>
      </dgm:t>
    </dgm:pt>
    <dgm:pt modelId="{A508D465-67AB-48A5-9C4C-6ADC84698433}">
      <dgm:prSet phldrT="[Tekst]" custT="1"/>
      <dgm:spPr>
        <a:gradFill flip="none" rotWithShape="0">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8900000" scaled="1"/>
          <a:tileRect/>
        </a:gradFill>
      </dgm:spPr>
      <dgm:t>
        <a:bodyPr/>
        <a:lstStyle/>
        <a:p>
          <a:r>
            <a:rPr lang="pl-PL" sz="1600" dirty="0" smtClean="0"/>
            <a:t>Szkolenie</a:t>
          </a:r>
        </a:p>
        <a:p>
          <a:r>
            <a:rPr lang="pl-PL" sz="1600" dirty="0" smtClean="0"/>
            <a:t>STT</a:t>
          </a:r>
          <a:endParaRPr lang="pl-PL" sz="1600" dirty="0"/>
        </a:p>
      </dgm:t>
    </dgm:pt>
    <dgm:pt modelId="{9B4801BF-AE93-4D1C-8C5F-B5FEB52A409E}" type="parTrans" cxnId="{3508A1F6-48FD-4C65-9903-99B5CFB19F04}">
      <dgm:prSet/>
      <dgm:spPr/>
      <dgm:t>
        <a:bodyPr/>
        <a:lstStyle/>
        <a:p>
          <a:endParaRPr lang="pl-PL"/>
        </a:p>
      </dgm:t>
    </dgm:pt>
    <dgm:pt modelId="{99BE2624-BB59-498E-94FC-08FD2113C0A4}" type="sibTrans" cxnId="{3508A1F6-48FD-4C65-9903-99B5CFB19F04}">
      <dgm:prSet custT="1"/>
      <dgm:spPr/>
      <dgm:t>
        <a:bodyPr/>
        <a:lstStyle/>
        <a:p>
          <a:endParaRPr lang="pl-PL" sz="1600"/>
        </a:p>
      </dgm:t>
    </dgm:pt>
    <dgm:pt modelId="{86FA048C-4607-488B-A588-4A93A9C3E734}" type="pres">
      <dgm:prSet presAssocID="{441844E7-82B0-41EF-8536-D896DE750BED}" presName="compositeShape" presStyleCnt="0">
        <dgm:presLayoutVars>
          <dgm:chMax val="7"/>
          <dgm:dir/>
          <dgm:resizeHandles val="exact"/>
        </dgm:presLayoutVars>
      </dgm:prSet>
      <dgm:spPr/>
      <dgm:t>
        <a:bodyPr/>
        <a:lstStyle/>
        <a:p>
          <a:endParaRPr lang="pl-PL"/>
        </a:p>
      </dgm:t>
    </dgm:pt>
    <dgm:pt modelId="{17A3E8BE-692D-4146-B191-4C0C14D57037}" type="pres">
      <dgm:prSet presAssocID="{441844E7-82B0-41EF-8536-D896DE750BED}" presName="wedge1" presStyleLbl="node1" presStyleIdx="0" presStyleCnt="4" custScaleX="156416" custScaleY="121606" custLinFactNeighborX="-2894" custLinFactNeighborY="4842"/>
      <dgm:spPr/>
      <dgm:t>
        <a:bodyPr/>
        <a:lstStyle/>
        <a:p>
          <a:endParaRPr lang="pl-PL"/>
        </a:p>
      </dgm:t>
    </dgm:pt>
    <dgm:pt modelId="{246E2617-8BAD-4F03-9B0E-A8F69777652F}" type="pres">
      <dgm:prSet presAssocID="{441844E7-82B0-41EF-8536-D896DE750BED}" presName="wedge1Tx" presStyleLbl="node1" presStyleIdx="0" presStyleCnt="4">
        <dgm:presLayoutVars>
          <dgm:chMax val="0"/>
          <dgm:chPref val="0"/>
          <dgm:bulletEnabled val="1"/>
        </dgm:presLayoutVars>
      </dgm:prSet>
      <dgm:spPr/>
      <dgm:t>
        <a:bodyPr/>
        <a:lstStyle/>
        <a:p>
          <a:endParaRPr lang="pl-PL"/>
        </a:p>
      </dgm:t>
    </dgm:pt>
    <dgm:pt modelId="{D0776C8E-3F0C-43D4-9230-5C0FCC0338E0}" type="pres">
      <dgm:prSet presAssocID="{441844E7-82B0-41EF-8536-D896DE750BED}" presName="wedge2" presStyleLbl="node1" presStyleIdx="1" presStyleCnt="4" custScaleX="161375" custScaleY="124822"/>
      <dgm:spPr/>
      <dgm:t>
        <a:bodyPr/>
        <a:lstStyle/>
        <a:p>
          <a:endParaRPr lang="pl-PL"/>
        </a:p>
      </dgm:t>
    </dgm:pt>
    <dgm:pt modelId="{880B5190-9AAB-4100-A80D-35BCEE554231}" type="pres">
      <dgm:prSet presAssocID="{441844E7-82B0-41EF-8536-D896DE750BED}" presName="wedge2Tx" presStyleLbl="node1" presStyleIdx="1" presStyleCnt="4">
        <dgm:presLayoutVars>
          <dgm:chMax val="0"/>
          <dgm:chPref val="0"/>
          <dgm:bulletEnabled val="1"/>
        </dgm:presLayoutVars>
      </dgm:prSet>
      <dgm:spPr/>
      <dgm:t>
        <a:bodyPr/>
        <a:lstStyle/>
        <a:p>
          <a:endParaRPr lang="pl-PL"/>
        </a:p>
      </dgm:t>
    </dgm:pt>
    <dgm:pt modelId="{EC5A7282-AE26-402B-9EE4-4B72EA49214A}" type="pres">
      <dgm:prSet presAssocID="{441844E7-82B0-41EF-8536-D896DE750BED}" presName="wedge3" presStyleLbl="node1" presStyleIdx="2" presStyleCnt="4" custScaleX="150609" custScaleY="126125"/>
      <dgm:spPr/>
      <dgm:t>
        <a:bodyPr/>
        <a:lstStyle/>
        <a:p>
          <a:endParaRPr lang="pl-PL"/>
        </a:p>
      </dgm:t>
    </dgm:pt>
    <dgm:pt modelId="{3C7C944D-1173-4054-A647-3B21A75A3AB2}" type="pres">
      <dgm:prSet presAssocID="{441844E7-82B0-41EF-8536-D896DE750BED}" presName="wedge3Tx" presStyleLbl="node1" presStyleIdx="2" presStyleCnt="4">
        <dgm:presLayoutVars>
          <dgm:chMax val="0"/>
          <dgm:chPref val="0"/>
          <dgm:bulletEnabled val="1"/>
        </dgm:presLayoutVars>
      </dgm:prSet>
      <dgm:spPr/>
      <dgm:t>
        <a:bodyPr/>
        <a:lstStyle/>
        <a:p>
          <a:endParaRPr lang="pl-PL"/>
        </a:p>
      </dgm:t>
    </dgm:pt>
    <dgm:pt modelId="{3422150E-B827-4591-B286-6FB29E9E3608}" type="pres">
      <dgm:prSet presAssocID="{441844E7-82B0-41EF-8536-D896DE750BED}" presName="wedge4" presStyleLbl="node1" presStyleIdx="3" presStyleCnt="4" custScaleX="148874" custScaleY="125177"/>
      <dgm:spPr/>
      <dgm:t>
        <a:bodyPr/>
        <a:lstStyle/>
        <a:p>
          <a:endParaRPr lang="pl-PL"/>
        </a:p>
      </dgm:t>
    </dgm:pt>
    <dgm:pt modelId="{2E11B73E-D46C-4771-9F3C-068B2FD905FA}" type="pres">
      <dgm:prSet presAssocID="{441844E7-82B0-41EF-8536-D896DE750BED}" presName="wedge4Tx" presStyleLbl="node1" presStyleIdx="3" presStyleCnt="4">
        <dgm:presLayoutVars>
          <dgm:chMax val="0"/>
          <dgm:chPref val="0"/>
          <dgm:bulletEnabled val="1"/>
        </dgm:presLayoutVars>
      </dgm:prSet>
      <dgm:spPr/>
      <dgm:t>
        <a:bodyPr/>
        <a:lstStyle/>
        <a:p>
          <a:endParaRPr lang="pl-PL"/>
        </a:p>
      </dgm:t>
    </dgm:pt>
  </dgm:ptLst>
  <dgm:cxnLst>
    <dgm:cxn modelId="{85529F6C-DB28-4412-8866-36CF3F7774F3}" type="presOf" srcId="{848ED33B-0BEA-4E6D-B160-D87889B53DAB}" destId="{3C7C944D-1173-4054-A647-3B21A75A3AB2}" srcOrd="1" destOrd="0" presId="urn:microsoft.com/office/officeart/2005/8/layout/chart3"/>
    <dgm:cxn modelId="{D9BE81CB-09C4-4297-BF18-22FC5D744C92}" type="presOf" srcId="{2B899BF7-DCA9-4611-A63B-DC5DF58AC409}" destId="{D0776C8E-3F0C-43D4-9230-5C0FCC0338E0}" srcOrd="0" destOrd="0" presId="urn:microsoft.com/office/officeart/2005/8/layout/chart3"/>
    <dgm:cxn modelId="{3D871F8D-1EC9-4643-AE20-66DC85CB7963}" type="presOf" srcId="{F9B61334-2E5E-4F9A-9C07-0CFE090B03D6}" destId="{17A3E8BE-692D-4146-B191-4C0C14D57037}" srcOrd="0" destOrd="0" presId="urn:microsoft.com/office/officeart/2005/8/layout/chart3"/>
    <dgm:cxn modelId="{688E1589-3316-4FE5-A8CB-25B7EE0827D9}" type="presOf" srcId="{2B899BF7-DCA9-4611-A63B-DC5DF58AC409}" destId="{880B5190-9AAB-4100-A80D-35BCEE554231}" srcOrd="1" destOrd="0" presId="urn:microsoft.com/office/officeart/2005/8/layout/chart3"/>
    <dgm:cxn modelId="{3508A1F6-48FD-4C65-9903-99B5CFB19F04}" srcId="{441844E7-82B0-41EF-8536-D896DE750BED}" destId="{A508D465-67AB-48A5-9C4C-6ADC84698433}" srcOrd="3" destOrd="0" parTransId="{9B4801BF-AE93-4D1C-8C5F-B5FEB52A409E}" sibTransId="{99BE2624-BB59-498E-94FC-08FD2113C0A4}"/>
    <dgm:cxn modelId="{EAE24E0D-9A4F-4361-8715-6987FE976CF3}" type="presOf" srcId="{F9B61334-2E5E-4F9A-9C07-0CFE090B03D6}" destId="{246E2617-8BAD-4F03-9B0E-A8F69777652F}" srcOrd="1" destOrd="0" presId="urn:microsoft.com/office/officeart/2005/8/layout/chart3"/>
    <dgm:cxn modelId="{AFDAE3E6-E6FB-4F12-B2E0-A6DD58E658BA}" type="presOf" srcId="{A508D465-67AB-48A5-9C4C-6ADC84698433}" destId="{3422150E-B827-4591-B286-6FB29E9E3608}" srcOrd="0" destOrd="0" presId="urn:microsoft.com/office/officeart/2005/8/layout/chart3"/>
    <dgm:cxn modelId="{E3B1423C-049F-4828-B6D7-69ECF7F68929}" type="presOf" srcId="{A508D465-67AB-48A5-9C4C-6ADC84698433}" destId="{2E11B73E-D46C-4771-9F3C-068B2FD905FA}" srcOrd="1" destOrd="0" presId="urn:microsoft.com/office/officeart/2005/8/layout/chart3"/>
    <dgm:cxn modelId="{0072478D-6C84-4FB9-BFE0-41E8D0815E6E}" srcId="{441844E7-82B0-41EF-8536-D896DE750BED}" destId="{F9B61334-2E5E-4F9A-9C07-0CFE090B03D6}" srcOrd="0" destOrd="0" parTransId="{1F12B590-DE2A-485E-8AAB-E5CAD950FEB9}" sibTransId="{20F3AD2E-BDF6-4EF3-851F-E4BF8C73122E}"/>
    <dgm:cxn modelId="{D626498D-DF8F-4850-9688-1407FA98DFAC}" type="presOf" srcId="{441844E7-82B0-41EF-8536-D896DE750BED}" destId="{86FA048C-4607-488B-A588-4A93A9C3E734}" srcOrd="0" destOrd="0" presId="urn:microsoft.com/office/officeart/2005/8/layout/chart3"/>
    <dgm:cxn modelId="{3DE8C546-6BDD-467D-BDA2-4C19BFF20CD1}" srcId="{441844E7-82B0-41EF-8536-D896DE750BED}" destId="{2B899BF7-DCA9-4611-A63B-DC5DF58AC409}" srcOrd="1" destOrd="0" parTransId="{2F8ED648-2EE1-4CCF-8FD7-2C7C7C6154F7}" sibTransId="{DF236C63-1E3E-4F29-BA5D-A3CE2AEE118D}"/>
    <dgm:cxn modelId="{EF68A8BC-86C0-44CC-A8DA-2C2612297428}" type="presOf" srcId="{848ED33B-0BEA-4E6D-B160-D87889B53DAB}" destId="{EC5A7282-AE26-402B-9EE4-4B72EA49214A}" srcOrd="0" destOrd="0" presId="urn:microsoft.com/office/officeart/2005/8/layout/chart3"/>
    <dgm:cxn modelId="{31BBEA93-CBC4-468C-98AC-F5AF5C6C60B5}" srcId="{441844E7-82B0-41EF-8536-D896DE750BED}" destId="{848ED33B-0BEA-4E6D-B160-D87889B53DAB}" srcOrd="2" destOrd="0" parTransId="{A82DDF46-CA18-43E9-B3BE-51DC6A8C41AD}" sibTransId="{94AD3AF5-2DAF-49D2-AAA0-A10ABA4E392A}"/>
    <dgm:cxn modelId="{C98A2F37-37B4-4CF1-A99E-D222807677EF}" type="presParOf" srcId="{86FA048C-4607-488B-A588-4A93A9C3E734}" destId="{17A3E8BE-692D-4146-B191-4C0C14D57037}" srcOrd="0" destOrd="0" presId="urn:microsoft.com/office/officeart/2005/8/layout/chart3"/>
    <dgm:cxn modelId="{22AF88D2-1B9F-487B-A5D4-8303DAA41F64}" type="presParOf" srcId="{86FA048C-4607-488B-A588-4A93A9C3E734}" destId="{246E2617-8BAD-4F03-9B0E-A8F69777652F}" srcOrd="1" destOrd="0" presId="urn:microsoft.com/office/officeart/2005/8/layout/chart3"/>
    <dgm:cxn modelId="{210C8BCB-93DB-4ACB-9144-F6AD861D6BED}" type="presParOf" srcId="{86FA048C-4607-488B-A588-4A93A9C3E734}" destId="{D0776C8E-3F0C-43D4-9230-5C0FCC0338E0}" srcOrd="2" destOrd="0" presId="urn:microsoft.com/office/officeart/2005/8/layout/chart3"/>
    <dgm:cxn modelId="{D0F3E116-62DF-492E-B44E-D55041E5177B}" type="presParOf" srcId="{86FA048C-4607-488B-A588-4A93A9C3E734}" destId="{880B5190-9AAB-4100-A80D-35BCEE554231}" srcOrd="3" destOrd="0" presId="urn:microsoft.com/office/officeart/2005/8/layout/chart3"/>
    <dgm:cxn modelId="{B59A2A91-46D5-4404-9224-F6A9CDBBACCA}" type="presParOf" srcId="{86FA048C-4607-488B-A588-4A93A9C3E734}" destId="{EC5A7282-AE26-402B-9EE4-4B72EA49214A}" srcOrd="4" destOrd="0" presId="urn:microsoft.com/office/officeart/2005/8/layout/chart3"/>
    <dgm:cxn modelId="{B21AD48C-7B37-469D-9B47-A04542F36A74}" type="presParOf" srcId="{86FA048C-4607-488B-A588-4A93A9C3E734}" destId="{3C7C944D-1173-4054-A647-3B21A75A3AB2}" srcOrd="5" destOrd="0" presId="urn:microsoft.com/office/officeart/2005/8/layout/chart3"/>
    <dgm:cxn modelId="{9196F7FF-BE77-4982-A053-B5495F9A107D}" type="presParOf" srcId="{86FA048C-4607-488B-A588-4A93A9C3E734}" destId="{3422150E-B827-4591-B286-6FB29E9E3608}" srcOrd="6" destOrd="0" presId="urn:microsoft.com/office/officeart/2005/8/layout/chart3"/>
    <dgm:cxn modelId="{B898CD3E-319D-4BC2-882F-95AD3B89C937}" type="presParOf" srcId="{86FA048C-4607-488B-A588-4A93A9C3E734}" destId="{2E11B73E-D46C-4771-9F3C-068B2FD905FA}"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3E8BE-692D-4146-B191-4C0C14D57037}">
      <dsp:nvSpPr>
        <dsp:cNvPr id="0" name=""/>
        <dsp:cNvSpPr/>
      </dsp:nvSpPr>
      <dsp:spPr>
        <a:xfrm>
          <a:off x="193932" y="7657"/>
          <a:ext cx="3675192" cy="2857287"/>
        </a:xfrm>
        <a:prstGeom prst="pie">
          <a:avLst>
            <a:gd name="adj1" fmla="val 16200000"/>
            <a:gd name="adj2" fmla="val 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l-PL" sz="1600" kern="1200" dirty="0" smtClean="0"/>
            <a:t>Studia, SMS</a:t>
          </a:r>
          <a:endParaRPr lang="pl-PL" sz="1600" kern="1200" dirty="0"/>
        </a:p>
      </dsp:txBody>
      <dsp:txXfrm>
        <a:off x="2073530" y="536255"/>
        <a:ext cx="1356321" cy="850383"/>
      </dsp:txXfrm>
    </dsp:sp>
    <dsp:sp modelId="{D0776C8E-3F0C-43D4-9230-5C0FCC0338E0}">
      <dsp:nvSpPr>
        <dsp:cNvPr id="0" name=""/>
        <dsp:cNvSpPr/>
      </dsp:nvSpPr>
      <dsp:spPr>
        <a:xfrm>
          <a:off x="104651" y="-44873"/>
          <a:ext cx="3791710" cy="2932851"/>
        </a:xfrm>
        <a:prstGeom prst="pie">
          <a:avLst>
            <a:gd name="adj1" fmla="val 0"/>
            <a:gd name="adj2" fmla="val 5400000"/>
          </a:avLst>
        </a:prstGeom>
        <a:gradFill flip="none" rotWithShape="0">
          <a:gsLst>
            <a:gs pos="0">
              <a:srgbClr val="A975B2">
                <a:shade val="30000"/>
                <a:satMod val="115000"/>
              </a:srgbClr>
            </a:gs>
            <a:gs pos="50000">
              <a:srgbClr val="A975B2">
                <a:shade val="67500"/>
                <a:satMod val="115000"/>
              </a:srgbClr>
            </a:gs>
            <a:gs pos="100000">
              <a:srgbClr val="A975B2">
                <a:shade val="100000"/>
                <a:satMod val="115000"/>
              </a:srgb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l-PL" sz="1600" kern="1200" dirty="0" smtClean="0"/>
            <a:t>Praktyka, SMP</a:t>
          </a:r>
          <a:endParaRPr lang="pl-PL" sz="1600" kern="1200" dirty="0"/>
        </a:p>
      </dsp:txBody>
      <dsp:txXfrm>
        <a:off x="2068216" y="1473924"/>
        <a:ext cx="1399321" cy="872872"/>
      </dsp:txXfrm>
    </dsp:sp>
    <dsp:sp modelId="{EC5A7282-AE26-402B-9EE4-4B72EA49214A}">
      <dsp:nvSpPr>
        <dsp:cNvPr id="0" name=""/>
        <dsp:cNvSpPr/>
      </dsp:nvSpPr>
      <dsp:spPr>
        <a:xfrm>
          <a:off x="231132" y="-60180"/>
          <a:ext cx="3538749" cy="2963467"/>
        </a:xfrm>
        <a:prstGeom prst="pie">
          <a:avLst>
            <a:gd name="adj1" fmla="val 5400000"/>
            <a:gd name="adj2" fmla="val 10800000"/>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l-PL" sz="1600" kern="1200" dirty="0" smtClean="0"/>
            <a:t>Prowadzenie zajęć, STA</a:t>
          </a:r>
          <a:endParaRPr lang="pl-PL" sz="1600" kern="1200" dirty="0"/>
        </a:p>
      </dsp:txBody>
      <dsp:txXfrm>
        <a:off x="631347" y="1474471"/>
        <a:ext cx="1305967" cy="881984"/>
      </dsp:txXfrm>
    </dsp:sp>
    <dsp:sp modelId="{3422150E-B827-4591-B286-6FB29E9E3608}">
      <dsp:nvSpPr>
        <dsp:cNvPr id="0" name=""/>
        <dsp:cNvSpPr/>
      </dsp:nvSpPr>
      <dsp:spPr>
        <a:xfrm>
          <a:off x="251515" y="-49043"/>
          <a:ext cx="3497983" cy="2941192"/>
        </a:xfrm>
        <a:prstGeom prst="pie">
          <a:avLst>
            <a:gd name="adj1" fmla="val 10800000"/>
            <a:gd name="adj2" fmla="val 16200000"/>
          </a:avLst>
        </a:prstGeom>
        <a:gradFill flip="none" rotWithShape="0">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89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l-PL" sz="1600" kern="1200" dirty="0" smtClean="0"/>
            <a:t>Szkolenie</a:t>
          </a:r>
        </a:p>
        <a:p>
          <a:pPr lvl="0" algn="ctr" defTabSz="711200">
            <a:lnSpc>
              <a:spcPct val="90000"/>
            </a:lnSpc>
            <a:spcBef>
              <a:spcPct val="0"/>
            </a:spcBef>
            <a:spcAft>
              <a:spcPct val="35000"/>
            </a:spcAft>
          </a:pPr>
          <a:r>
            <a:rPr lang="pl-PL" sz="1600" kern="1200" dirty="0" smtClean="0"/>
            <a:t>STT</a:t>
          </a:r>
          <a:endParaRPr lang="pl-PL" sz="1600" kern="1200" dirty="0"/>
        </a:p>
      </dsp:txBody>
      <dsp:txXfrm>
        <a:off x="647120" y="493676"/>
        <a:ext cx="1290922" cy="875354"/>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05482" y="0"/>
            <a:ext cx="2911263" cy="492760"/>
          </a:xfrm>
          <a:prstGeom prst="rect">
            <a:avLst/>
          </a:prstGeom>
        </p:spPr>
        <p:txBody>
          <a:bodyPr vert="horz" lIns="91440" tIns="45720" rIns="91440" bIns="45720" rtlCol="0"/>
          <a:lstStyle>
            <a:lvl1pPr algn="r">
              <a:defRPr sz="1200"/>
            </a:lvl1pPr>
          </a:lstStyle>
          <a:p>
            <a:fld id="{A3975A5E-7315-4966-897E-2161F0BF4DEC}" type="datetimeFigureOut">
              <a:rPr lang="pl-PL" smtClean="0"/>
              <a:t>2019-01-09</a:t>
            </a:fld>
            <a:endParaRPr lang="pl-PL"/>
          </a:p>
        </p:txBody>
      </p:sp>
      <p:sp>
        <p:nvSpPr>
          <p:cNvPr id="4" name="Symbol zastępczy stopki 3"/>
          <p:cNvSpPr>
            <a:spLocks noGrp="1"/>
          </p:cNvSpPr>
          <p:nvPr>
            <p:ph type="ftr" sz="quarter" idx="2"/>
          </p:nvPr>
        </p:nvSpPr>
        <p:spPr>
          <a:xfrm>
            <a:off x="0" y="9360730"/>
            <a:ext cx="2911263" cy="49276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05482" y="9360730"/>
            <a:ext cx="2911263" cy="492760"/>
          </a:xfrm>
          <a:prstGeom prst="rect">
            <a:avLst/>
          </a:prstGeom>
        </p:spPr>
        <p:txBody>
          <a:bodyPr vert="horz" lIns="91440" tIns="45720" rIns="91440" bIns="45720" rtlCol="0" anchor="b"/>
          <a:lstStyle>
            <a:lvl1pPr algn="r">
              <a:defRPr sz="1200"/>
            </a:lvl1pPr>
          </a:lstStyle>
          <a:p>
            <a:fld id="{A5FE19FE-243D-440D-A32F-A126DA055E18}" type="slidenum">
              <a:rPr lang="pl-PL" smtClean="0"/>
              <a:t>‹#›</a:t>
            </a:fld>
            <a:endParaRPr lang="pl-PL"/>
          </a:p>
        </p:txBody>
      </p:sp>
    </p:spTree>
    <p:extLst>
      <p:ext uri="{BB962C8B-B14F-4D97-AF65-F5344CB8AC3E}">
        <p14:creationId xmlns:p14="http://schemas.microsoft.com/office/powerpoint/2010/main" val="3907980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05482" y="0"/>
            <a:ext cx="2911263" cy="492760"/>
          </a:xfrm>
          <a:prstGeom prst="rect">
            <a:avLst/>
          </a:prstGeom>
        </p:spPr>
        <p:txBody>
          <a:bodyPr vert="horz" lIns="91440" tIns="45720" rIns="91440" bIns="45720" rtlCol="0"/>
          <a:lstStyle>
            <a:lvl1pPr algn="r">
              <a:defRPr sz="1200"/>
            </a:lvl1pPr>
          </a:lstStyle>
          <a:p>
            <a:fld id="{A448A69C-5A2E-4F42-BF5B-6D1E0F7FA2A6}" type="datetimeFigureOut">
              <a:rPr lang="pl-PL" smtClean="0"/>
              <a:t>2019-01-09</a:t>
            </a:fld>
            <a:endParaRPr lang="pl-PL"/>
          </a:p>
        </p:txBody>
      </p:sp>
      <p:sp>
        <p:nvSpPr>
          <p:cNvPr id="4" name="Symbol zastępczy obrazu slajdu 3"/>
          <p:cNvSpPr>
            <a:spLocks noGrp="1" noRot="1" noChangeAspect="1"/>
          </p:cNvSpPr>
          <p:nvPr>
            <p:ph type="sldImg" idx="2"/>
          </p:nvPr>
        </p:nvSpPr>
        <p:spPr>
          <a:xfrm>
            <a:off x="74613" y="739775"/>
            <a:ext cx="6569075" cy="36957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1830" y="4681220"/>
            <a:ext cx="5374640" cy="443484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360730"/>
            <a:ext cx="2911263" cy="49276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05482" y="9360730"/>
            <a:ext cx="2911263" cy="492760"/>
          </a:xfrm>
          <a:prstGeom prst="rect">
            <a:avLst/>
          </a:prstGeom>
        </p:spPr>
        <p:txBody>
          <a:bodyPr vert="horz" lIns="91440" tIns="45720" rIns="91440" bIns="45720" rtlCol="0" anchor="b"/>
          <a:lstStyle>
            <a:lvl1pPr algn="r">
              <a:defRPr sz="1200"/>
            </a:lvl1pPr>
          </a:lstStyle>
          <a:p>
            <a:fld id="{8AFB693C-AB16-4BC3-878E-C67601838C26}" type="slidenum">
              <a:rPr lang="pl-PL" smtClean="0"/>
              <a:t>‹#›</a:t>
            </a:fld>
            <a:endParaRPr lang="pl-PL"/>
          </a:p>
        </p:txBody>
      </p:sp>
    </p:spTree>
    <p:extLst>
      <p:ext uri="{BB962C8B-B14F-4D97-AF65-F5344CB8AC3E}">
        <p14:creationId xmlns:p14="http://schemas.microsoft.com/office/powerpoint/2010/main" val="295921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76200" y="739775"/>
            <a:ext cx="6565900" cy="3694113"/>
          </a:xfrm>
        </p:spPr>
      </p:sp>
      <p:sp>
        <p:nvSpPr>
          <p:cNvPr id="3" name="Symbol zastępczy notatek 2"/>
          <p:cNvSpPr>
            <a:spLocks noGrp="1"/>
          </p:cNvSpPr>
          <p:nvPr>
            <p:ph type="body" idx="1"/>
          </p:nvPr>
        </p:nvSpPr>
        <p:spPr/>
        <p:txBody>
          <a:bodyPr/>
          <a:lstStyle/>
          <a:p>
            <a:r>
              <a:rPr lang="pl-PL" dirty="0" smtClean="0"/>
              <a:t>Podróż:</a:t>
            </a:r>
            <a:r>
              <a:rPr lang="pl-PL" baseline="0" dirty="0" smtClean="0"/>
              <a:t> u</a:t>
            </a:r>
            <a:r>
              <a:rPr lang="pl-PL" dirty="0" smtClean="0"/>
              <a:t>waga na wybierane przedziały odległości (błędy</a:t>
            </a:r>
            <a:r>
              <a:rPr lang="pl-PL" baseline="0" dirty="0" smtClean="0"/>
              <a:t> po stronie wnioskodawcy w konkursie 2015 i 2016).</a:t>
            </a:r>
            <a:endParaRPr lang="pl-PL" dirty="0"/>
          </a:p>
        </p:txBody>
      </p:sp>
      <p:sp>
        <p:nvSpPr>
          <p:cNvPr id="4" name="Symbol zastępczy numeru slajdu 3"/>
          <p:cNvSpPr>
            <a:spLocks noGrp="1"/>
          </p:cNvSpPr>
          <p:nvPr>
            <p:ph type="sldNum" sz="quarter" idx="10"/>
          </p:nvPr>
        </p:nvSpPr>
        <p:spPr/>
        <p:txBody>
          <a:bodyPr/>
          <a:lstStyle/>
          <a:p>
            <a:fld id="{233C33A6-FF81-494C-BC43-30B91449C601}" type="slidenum">
              <a:rPr lang="pl-PL" smtClean="0"/>
              <a:t>10</a:t>
            </a:fld>
            <a:endParaRPr lang="pl-PL"/>
          </a:p>
        </p:txBody>
      </p:sp>
    </p:spTree>
    <p:extLst>
      <p:ext uri="{BB962C8B-B14F-4D97-AF65-F5344CB8AC3E}">
        <p14:creationId xmlns:p14="http://schemas.microsoft.com/office/powerpoint/2010/main" val="388662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76200" y="739775"/>
            <a:ext cx="6565900" cy="3694113"/>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33C33A6-FF81-494C-BC43-30B91449C601}" type="slidenum">
              <a:rPr lang="pl-PL" smtClean="0"/>
              <a:t>11</a:t>
            </a:fld>
            <a:endParaRPr lang="pl-PL"/>
          </a:p>
        </p:txBody>
      </p:sp>
    </p:spTree>
    <p:extLst>
      <p:ext uri="{BB962C8B-B14F-4D97-AF65-F5344CB8AC3E}">
        <p14:creationId xmlns:p14="http://schemas.microsoft.com/office/powerpoint/2010/main" val="1952314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33C33A6-FF81-494C-BC43-30B91449C601}" type="slidenum">
              <a:rPr lang="pl-PL" smtClean="0"/>
              <a:t>21</a:t>
            </a:fld>
            <a:endParaRPr lang="pl-PL"/>
          </a:p>
        </p:txBody>
      </p:sp>
    </p:spTree>
    <p:extLst>
      <p:ext uri="{BB962C8B-B14F-4D97-AF65-F5344CB8AC3E}">
        <p14:creationId xmlns:p14="http://schemas.microsoft.com/office/powerpoint/2010/main" val="325192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Więcej info: </a:t>
            </a:r>
            <a:r>
              <a:rPr lang="pl-PL" b="0" dirty="0" smtClean="0"/>
              <a:t>„</a:t>
            </a:r>
            <a:r>
              <a:rPr lang="pl-PL" dirty="0"/>
              <a:t>Mobilność studentów i pracowników uczelni między krajami programu i krajami partnerskim (KA107) Regiony, koperty budżetowe, kraje; Konkurs wniosków 2017 r.”</a:t>
            </a:r>
          </a:p>
          <a:p>
            <a:endParaRPr lang="pl-PL" dirty="0"/>
          </a:p>
        </p:txBody>
      </p:sp>
      <p:sp>
        <p:nvSpPr>
          <p:cNvPr id="4" name="Symbol zastępczy numeru slajdu 3"/>
          <p:cNvSpPr>
            <a:spLocks noGrp="1"/>
          </p:cNvSpPr>
          <p:nvPr>
            <p:ph type="sldNum" sz="quarter" idx="10"/>
          </p:nvPr>
        </p:nvSpPr>
        <p:spPr/>
        <p:txBody>
          <a:bodyPr/>
          <a:lstStyle/>
          <a:p>
            <a:fld id="{233C33A6-FF81-494C-BC43-30B91449C601}" type="slidenum">
              <a:rPr lang="pl-PL" smtClean="0"/>
              <a:t>22</a:t>
            </a:fld>
            <a:endParaRPr lang="pl-PL"/>
          </a:p>
        </p:txBody>
      </p:sp>
    </p:spTree>
    <p:extLst>
      <p:ext uri="{BB962C8B-B14F-4D97-AF65-F5344CB8AC3E}">
        <p14:creationId xmlns:p14="http://schemas.microsoft.com/office/powerpoint/2010/main" val="63779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04524">
              <a:defRPr/>
            </a:pPr>
            <a:endParaRPr lang="pl-PL" dirty="0"/>
          </a:p>
        </p:txBody>
      </p:sp>
      <p:sp>
        <p:nvSpPr>
          <p:cNvPr id="4" name="Symbol zastępczy numeru slajdu 3"/>
          <p:cNvSpPr>
            <a:spLocks noGrp="1"/>
          </p:cNvSpPr>
          <p:nvPr>
            <p:ph type="sldNum" sz="quarter" idx="10"/>
          </p:nvPr>
        </p:nvSpPr>
        <p:spPr/>
        <p:txBody>
          <a:bodyPr/>
          <a:lstStyle/>
          <a:p>
            <a:fld id="{233C33A6-FF81-494C-BC43-30B91449C601}" type="slidenum">
              <a:rPr lang="pl-PL" smtClean="0"/>
              <a:t>35</a:t>
            </a:fld>
            <a:endParaRPr lang="pl-PL"/>
          </a:p>
        </p:txBody>
      </p:sp>
    </p:spTree>
    <p:extLst>
      <p:ext uri="{BB962C8B-B14F-4D97-AF65-F5344CB8AC3E}">
        <p14:creationId xmlns:p14="http://schemas.microsoft.com/office/powerpoint/2010/main" val="927987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ierwszy slajd - foto">
    <p:spTree>
      <p:nvGrpSpPr>
        <p:cNvPr id="1" name=""/>
        <p:cNvGrpSpPr/>
        <p:nvPr/>
      </p:nvGrpSpPr>
      <p:grpSpPr>
        <a:xfrm>
          <a:off x="0" y="0"/>
          <a:ext cx="0" cy="0"/>
          <a:chOff x="0" y="0"/>
          <a:chExt cx="0" cy="0"/>
        </a:xfrm>
      </p:grpSpPr>
      <p:pic>
        <p:nvPicPr>
          <p:cNvPr id="4" name="Obraz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8"/>
            <a:ext cx="9144000" cy="5141421"/>
          </a:xfrm>
          <a:prstGeom prst="rect">
            <a:avLst/>
          </a:prstGeom>
        </p:spPr>
      </p:pic>
      <p:sp>
        <p:nvSpPr>
          <p:cNvPr id="3" name="Prostokąt 2"/>
          <p:cNvSpPr/>
          <p:nvPr userDrawn="1"/>
        </p:nvSpPr>
        <p:spPr>
          <a:xfrm>
            <a:off x="5436096" y="4299942"/>
            <a:ext cx="36004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logosy.jpg"/>
          <p:cNvPicPr>
            <a:picLocks noChangeAspect="1"/>
          </p:cNvPicPr>
          <p:nvPr userDrawn="1"/>
        </p:nvPicPr>
        <p:blipFill>
          <a:blip r:embed="rId3" cstate="print"/>
          <a:stretch>
            <a:fillRect/>
          </a:stretch>
        </p:blipFill>
        <p:spPr>
          <a:xfrm>
            <a:off x="5796136" y="4515967"/>
            <a:ext cx="2991554" cy="291994"/>
          </a:xfrm>
          <a:prstGeom prst="rect">
            <a:avLst/>
          </a:prstGeom>
        </p:spPr>
      </p:pic>
    </p:spTree>
    <p:extLst>
      <p:ext uri="{BB962C8B-B14F-4D97-AF65-F5344CB8AC3E}">
        <p14:creationId xmlns:p14="http://schemas.microsoft.com/office/powerpoint/2010/main" val="12119640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djęcie i zawartość 1/2 (nie używać)">
    <p:spTree>
      <p:nvGrpSpPr>
        <p:cNvPr id="1" name=""/>
        <p:cNvGrpSpPr/>
        <p:nvPr/>
      </p:nvGrpSpPr>
      <p:grpSpPr>
        <a:xfrm>
          <a:off x="0" y="0"/>
          <a:ext cx="0" cy="0"/>
          <a:chOff x="0" y="0"/>
          <a:chExt cx="0" cy="0"/>
        </a:xfrm>
      </p:grpSpPr>
      <p:sp>
        <p:nvSpPr>
          <p:cNvPr id="17" name="Symbol zastępczy obrazu 16"/>
          <p:cNvSpPr>
            <a:spLocks noGrp="1"/>
          </p:cNvSpPr>
          <p:nvPr>
            <p:ph type="pic" sz="quarter" idx="13" hasCustomPrompt="1"/>
          </p:nvPr>
        </p:nvSpPr>
        <p:spPr>
          <a:xfrm>
            <a:off x="-36512" y="555128"/>
            <a:ext cx="4271008" cy="4104457"/>
          </a:xfrm>
        </p:spPr>
        <p:txBody>
          <a:bodyPr anchor="ctr"/>
          <a:lstStyle>
            <a:lvl1pPr marL="0" indent="0" algn="ctr">
              <a:buNone/>
              <a:defRPr/>
            </a:lvl1pPr>
          </a:lstStyle>
          <a:p>
            <a:r>
              <a:rPr lang="pl-PL" dirty="0" smtClean="0"/>
              <a:t>Kliknij ikonę aby dodać obraz</a:t>
            </a:r>
            <a:endParaRPr lang="pl-PL" dirty="0"/>
          </a:p>
        </p:txBody>
      </p:sp>
      <p:sp>
        <p:nvSpPr>
          <p:cNvPr id="2" name="Tytuł 1"/>
          <p:cNvSpPr>
            <a:spLocks noGrp="1"/>
          </p:cNvSpPr>
          <p:nvPr>
            <p:ph type="title"/>
          </p:nvPr>
        </p:nvSpPr>
        <p:spPr>
          <a:xfrm>
            <a:off x="4644008" y="897564"/>
            <a:ext cx="4042792" cy="589867"/>
          </a:xfrm>
        </p:spPr>
        <p:txBody>
          <a:bodyPr>
            <a:normAutofit/>
          </a:bodyPr>
          <a:lstStyle>
            <a:lvl1pPr algn="l">
              <a:defRPr lang="pl-PL" sz="2000" b="1" kern="1200" cap="all" dirty="0">
                <a:solidFill>
                  <a:schemeClr val="accent6"/>
                </a:solidFill>
                <a:latin typeface="Trebuchet MS" pitchFamily="34" charset="0"/>
                <a:ea typeface="+mn-ea"/>
                <a:cs typeface="+mn-cs"/>
              </a:defRPr>
            </a:lvl1pPr>
          </a:lstStyle>
          <a:p>
            <a:r>
              <a:rPr lang="pl-PL" dirty="0" smtClean="0"/>
              <a:t>Kliknij, aby edytować styl</a:t>
            </a:r>
            <a:endParaRPr lang="pl-PL" dirty="0"/>
          </a:p>
        </p:txBody>
      </p:sp>
      <p:sp>
        <p:nvSpPr>
          <p:cNvPr id="6" name="Symbol zastępczy zawartości 5"/>
          <p:cNvSpPr>
            <a:spLocks noGrp="1"/>
          </p:cNvSpPr>
          <p:nvPr>
            <p:ph sz="quarter" idx="4"/>
          </p:nvPr>
        </p:nvSpPr>
        <p:spPr>
          <a:xfrm>
            <a:off x="4645026" y="1631157"/>
            <a:ext cx="4041775" cy="2850628"/>
          </a:xfrm>
        </p:spPr>
        <p:txBody>
          <a:bodyPr/>
          <a:lstStyle>
            <a:lvl1pPr marL="0" indent="0">
              <a:buNone/>
              <a:defRPr lang="pl-PL" sz="1600" kern="1200" dirty="0" smtClean="0">
                <a:solidFill>
                  <a:srgbClr val="005061"/>
                </a:solidFill>
                <a:latin typeface="Trebuchet MS" pitchFamily="34" charset="0"/>
                <a:ea typeface="+mn-ea"/>
                <a:cs typeface="+mn-cs"/>
              </a:defRPr>
            </a:lvl1pPr>
            <a:lvl2pPr>
              <a:defRPr lang="pl-PL" sz="1600" kern="1200" dirty="0" smtClean="0">
                <a:solidFill>
                  <a:srgbClr val="005061"/>
                </a:solidFill>
                <a:latin typeface="Trebuchet MS" pitchFamily="34" charset="0"/>
                <a:ea typeface="+mn-ea"/>
                <a:cs typeface="+mn-cs"/>
              </a:defRPr>
            </a:lvl2pPr>
            <a:lvl3pPr>
              <a:defRPr lang="pl-PL" sz="1600" kern="1200" dirty="0" smtClean="0">
                <a:solidFill>
                  <a:srgbClr val="005061"/>
                </a:solidFill>
                <a:latin typeface="Trebuchet MS" pitchFamily="34" charset="0"/>
                <a:ea typeface="+mn-ea"/>
                <a:cs typeface="+mn-cs"/>
              </a:defRPr>
            </a:lvl3pPr>
            <a:lvl4pPr>
              <a:defRPr lang="pl-PL" sz="1600" kern="1200" dirty="0" smtClean="0">
                <a:solidFill>
                  <a:srgbClr val="005061"/>
                </a:solidFill>
                <a:latin typeface="Trebuchet MS" pitchFamily="34" charset="0"/>
                <a:ea typeface="+mn-ea"/>
                <a:cs typeface="+mn-cs"/>
              </a:defRPr>
            </a:lvl4pPr>
            <a:lvl5pPr>
              <a:defRPr lang="pl-PL" sz="1600" kern="1200" dirty="0" smtClean="0">
                <a:solidFill>
                  <a:srgbClr val="005061"/>
                </a:solidFill>
                <a:latin typeface="Trebuchet MS" pitchFamily="34" charset="0"/>
                <a:ea typeface="+mn-ea"/>
                <a:cs typeface="+mn-cs"/>
              </a:defRPr>
            </a:lvl5pPr>
            <a:lvl6pPr>
              <a:defRPr sz="1600"/>
            </a:lvl6pPr>
            <a:lvl7pPr>
              <a:defRPr sz="1600"/>
            </a:lvl7pPr>
            <a:lvl8pPr>
              <a:defRPr sz="1600"/>
            </a:lvl8pPr>
            <a:lvl9pPr>
              <a:defRPr sz="1600"/>
            </a:lvl9pPr>
          </a:lstStyle>
          <a:p>
            <a:pPr lvl="0"/>
            <a:r>
              <a:rPr lang="pl-PL" dirty="0" smtClean="0"/>
              <a:t>Kliknij, aby edytować style wzorca tekstu</a:t>
            </a:r>
          </a:p>
        </p:txBody>
      </p:sp>
      <p:sp>
        <p:nvSpPr>
          <p:cNvPr id="19" name="Prostokąt 18"/>
          <p:cNvSpPr/>
          <p:nvPr userDrawn="1"/>
        </p:nvSpPr>
        <p:spPr>
          <a:xfrm>
            <a:off x="0" y="0"/>
            <a:ext cx="2987824" cy="95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9" name="Obraz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548" y="235909"/>
            <a:ext cx="1224136" cy="398937"/>
          </a:xfrm>
          <a:prstGeom prst="rect">
            <a:avLst/>
          </a:prstGeom>
        </p:spPr>
      </p:pic>
      <p:pic>
        <p:nvPicPr>
          <p:cNvPr id="13" name="Obraz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548" y="4500453"/>
            <a:ext cx="2031168" cy="432274"/>
          </a:xfrm>
          <a:prstGeom prst="rect">
            <a:avLst/>
          </a:prstGeom>
        </p:spPr>
      </p:pic>
      <p:pic>
        <p:nvPicPr>
          <p:cNvPr id="10" name="Obraz 9" descr="logosy.jpg"/>
          <p:cNvPicPr>
            <a:picLocks noChangeAspect="1"/>
          </p:cNvPicPr>
          <p:nvPr userDrawn="1"/>
        </p:nvPicPr>
        <p:blipFill>
          <a:blip r:embed="rId4" cstate="print"/>
          <a:stretch>
            <a:fillRect/>
          </a:stretch>
        </p:blipFill>
        <p:spPr>
          <a:xfrm>
            <a:off x="6035091" y="4625221"/>
            <a:ext cx="2569357" cy="25078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Pierwszy slajd - foto">
    <p:spTree>
      <p:nvGrpSpPr>
        <p:cNvPr id="1" name=""/>
        <p:cNvGrpSpPr/>
        <p:nvPr/>
      </p:nvGrpSpPr>
      <p:grpSpPr>
        <a:xfrm>
          <a:off x="0" y="0"/>
          <a:ext cx="0" cy="0"/>
          <a:chOff x="0" y="0"/>
          <a:chExt cx="0" cy="0"/>
        </a:xfrm>
      </p:grpSpPr>
      <p:pic>
        <p:nvPicPr>
          <p:cNvPr id="4" name="Obraz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38"/>
            <a:ext cx="9143998" cy="5141421"/>
          </a:xfrm>
          <a:prstGeom prst="rect">
            <a:avLst/>
          </a:prstGeom>
        </p:spPr>
      </p:pic>
      <p:sp>
        <p:nvSpPr>
          <p:cNvPr id="3" name="Prostokąt 2"/>
          <p:cNvSpPr/>
          <p:nvPr userDrawn="1"/>
        </p:nvSpPr>
        <p:spPr>
          <a:xfrm>
            <a:off x="5436096" y="4299942"/>
            <a:ext cx="36004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Obraz 6" descr="logosy.jpg"/>
          <p:cNvPicPr>
            <a:picLocks noChangeAspect="1"/>
          </p:cNvPicPr>
          <p:nvPr userDrawn="1"/>
        </p:nvPicPr>
        <p:blipFill>
          <a:blip r:embed="rId3" cstate="print"/>
          <a:stretch>
            <a:fillRect/>
          </a:stretch>
        </p:blipFill>
        <p:spPr>
          <a:xfrm>
            <a:off x="5796136" y="4515967"/>
            <a:ext cx="2991554" cy="291994"/>
          </a:xfrm>
          <a:prstGeom prst="rect">
            <a:avLst/>
          </a:prstGeom>
        </p:spPr>
      </p:pic>
    </p:spTree>
    <p:extLst>
      <p:ext uri="{BB962C8B-B14F-4D97-AF65-F5344CB8AC3E}">
        <p14:creationId xmlns:p14="http://schemas.microsoft.com/office/powerpoint/2010/main" val="17195671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ajd tytułowy">
    <p:spTree>
      <p:nvGrpSpPr>
        <p:cNvPr id="1" name=""/>
        <p:cNvGrpSpPr/>
        <p:nvPr/>
      </p:nvGrpSpPr>
      <p:grpSpPr>
        <a:xfrm>
          <a:off x="0" y="0"/>
          <a:ext cx="0" cy="0"/>
          <a:chOff x="0" y="0"/>
          <a:chExt cx="0" cy="0"/>
        </a:xfrm>
      </p:grpSpPr>
      <p:sp>
        <p:nvSpPr>
          <p:cNvPr id="21" name="Prostokąt 20"/>
          <p:cNvSpPr/>
          <p:nvPr userDrawn="1"/>
        </p:nvSpPr>
        <p:spPr>
          <a:xfrm>
            <a:off x="539552" y="545257"/>
            <a:ext cx="8604448" cy="4140460"/>
          </a:xfrm>
          <a:prstGeom prst="rect">
            <a:avLst/>
          </a:prstGeom>
          <a:solidFill>
            <a:srgbClr val="005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l-PL" dirty="0"/>
          </a:p>
        </p:txBody>
      </p:sp>
      <p:sp>
        <p:nvSpPr>
          <p:cNvPr id="2" name="Tytuł 1"/>
          <p:cNvSpPr>
            <a:spLocks noGrp="1"/>
          </p:cNvSpPr>
          <p:nvPr>
            <p:ph type="ctrTitle"/>
          </p:nvPr>
        </p:nvSpPr>
        <p:spPr>
          <a:xfrm>
            <a:off x="1259632" y="1597819"/>
            <a:ext cx="7126560" cy="1102519"/>
          </a:xfrm>
        </p:spPr>
        <p:txBody>
          <a:bodyPr>
            <a:normAutofit/>
          </a:bodyPr>
          <a:lstStyle>
            <a:lvl1pPr algn="l">
              <a:defRPr lang="pl-PL" sz="3700" b="1" kern="1200" cap="all" dirty="0">
                <a:solidFill>
                  <a:schemeClr val="bg1"/>
                </a:solidFill>
                <a:latin typeface="Trebuchet MS" pitchFamily="34" charset="0"/>
                <a:ea typeface="+mn-ea"/>
                <a:cs typeface="+mn-cs"/>
              </a:defRPr>
            </a:lvl1pPr>
          </a:lstStyle>
          <a:p>
            <a:r>
              <a:rPr lang="pl-PL" smtClean="0"/>
              <a:t>Kliknij, aby edytować styl</a:t>
            </a:r>
            <a:endParaRPr lang="pl-PL" dirty="0"/>
          </a:p>
        </p:txBody>
      </p:sp>
      <p:sp>
        <p:nvSpPr>
          <p:cNvPr id="3" name="Podtytuł 2"/>
          <p:cNvSpPr>
            <a:spLocks noGrp="1"/>
          </p:cNvSpPr>
          <p:nvPr>
            <p:ph type="subTitle" idx="1"/>
          </p:nvPr>
        </p:nvSpPr>
        <p:spPr>
          <a:xfrm>
            <a:off x="1299592" y="2914650"/>
            <a:ext cx="7088832" cy="737220"/>
          </a:xfrm>
        </p:spPr>
        <p:txBody>
          <a:bodyPr>
            <a:normAutofit/>
          </a:bodyPr>
          <a:lstStyle>
            <a:lvl1pPr marL="0" indent="0" algn="l">
              <a:buNone/>
              <a:defRPr lang="pl-PL" sz="2200" b="1" kern="1200" dirty="0">
                <a:solidFill>
                  <a:schemeClr val="bg1"/>
                </a:solidFill>
                <a:latin typeface="Trebuchet MS"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dirty="0"/>
          </a:p>
        </p:txBody>
      </p:sp>
      <p:sp>
        <p:nvSpPr>
          <p:cNvPr id="23" name="Prostokąt 22"/>
          <p:cNvSpPr/>
          <p:nvPr userDrawn="1"/>
        </p:nvSpPr>
        <p:spPr>
          <a:xfrm>
            <a:off x="0" y="241759"/>
            <a:ext cx="2195736" cy="915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l-PL"/>
          </a:p>
        </p:txBody>
      </p:sp>
      <p:pic>
        <p:nvPicPr>
          <p:cNvPr id="24" name="Obraz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1" y="440631"/>
            <a:ext cx="1304959" cy="425276"/>
          </a:xfrm>
          <a:prstGeom prst="rect">
            <a:avLst/>
          </a:prstGeom>
        </p:spPr>
      </p:pic>
      <p:sp>
        <p:nvSpPr>
          <p:cNvPr id="22" name="Prostokąt 21"/>
          <p:cNvSpPr/>
          <p:nvPr userDrawn="1"/>
        </p:nvSpPr>
        <p:spPr>
          <a:xfrm>
            <a:off x="3743400" y="4181661"/>
            <a:ext cx="5400600"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l-PL" dirty="0" smtClean="0">
                <a:solidFill>
                  <a:srgbClr val="24585D"/>
                </a:solidFill>
              </a:rPr>
              <a:t> </a:t>
            </a:r>
            <a:endParaRPr lang="pl-PL" dirty="0">
              <a:solidFill>
                <a:srgbClr val="24585D"/>
              </a:solidFill>
            </a:endParaRPr>
          </a:p>
        </p:txBody>
      </p:sp>
      <p:sp>
        <p:nvSpPr>
          <p:cNvPr id="14" name="Symbol zastępczy tekstu 13"/>
          <p:cNvSpPr>
            <a:spLocks noGrp="1"/>
          </p:cNvSpPr>
          <p:nvPr>
            <p:ph type="body" sz="quarter" idx="10" hasCustomPrompt="1"/>
          </p:nvPr>
        </p:nvSpPr>
        <p:spPr>
          <a:xfrm>
            <a:off x="3851920" y="4298813"/>
            <a:ext cx="5113338" cy="485775"/>
          </a:xfrm>
        </p:spPr>
        <p:txBody>
          <a:bodyPr anchor="ctr">
            <a:noAutofit/>
          </a:bodyPr>
          <a:lstStyle>
            <a:lvl1pPr marL="0" indent="0" algn="ctr">
              <a:lnSpc>
                <a:spcPct val="250000"/>
              </a:lnSpc>
              <a:buNone/>
              <a:defRPr lang="pl-PL" sz="3600" b="1" kern="1200" baseline="30000" dirty="0" smtClean="0">
                <a:solidFill>
                  <a:schemeClr val="bg1"/>
                </a:solidFill>
                <a:latin typeface="Trebuchet MS" pitchFamily="34" charset="0"/>
                <a:ea typeface="+mn-ea"/>
                <a:cs typeface="+mn-cs"/>
              </a:defRPr>
            </a:lvl1pPr>
            <a:lvl2pPr>
              <a:defRPr lang="pl-PL" sz="3600" b="1" kern="1200" baseline="30000" dirty="0" smtClean="0">
                <a:solidFill>
                  <a:schemeClr val="bg1"/>
                </a:solidFill>
                <a:latin typeface="Trebuchet MS" pitchFamily="34" charset="0"/>
                <a:ea typeface="+mn-ea"/>
                <a:cs typeface="+mn-cs"/>
              </a:defRPr>
            </a:lvl2pPr>
            <a:lvl3pPr>
              <a:defRPr lang="pl-PL" sz="3600" b="1" kern="1200" baseline="30000" dirty="0" smtClean="0">
                <a:solidFill>
                  <a:schemeClr val="bg1"/>
                </a:solidFill>
                <a:latin typeface="Trebuchet MS" pitchFamily="34" charset="0"/>
                <a:ea typeface="+mn-ea"/>
                <a:cs typeface="+mn-cs"/>
              </a:defRPr>
            </a:lvl3pPr>
            <a:lvl4pPr>
              <a:defRPr lang="pl-PL" sz="3600" b="1" kern="1200" baseline="30000" dirty="0" smtClean="0">
                <a:solidFill>
                  <a:schemeClr val="bg1"/>
                </a:solidFill>
                <a:latin typeface="Trebuchet MS" pitchFamily="34" charset="0"/>
                <a:ea typeface="+mn-ea"/>
                <a:cs typeface="+mn-cs"/>
              </a:defRPr>
            </a:lvl4pPr>
            <a:lvl5pPr>
              <a:defRPr lang="pl-PL" sz="3600" b="1" kern="1200" baseline="30000" dirty="0">
                <a:solidFill>
                  <a:schemeClr val="bg1"/>
                </a:solidFill>
                <a:latin typeface="Trebuchet MS" pitchFamily="34" charset="0"/>
                <a:ea typeface="+mn-ea"/>
                <a:cs typeface="+mn-cs"/>
              </a:defRPr>
            </a:lvl5pPr>
          </a:lstStyle>
          <a:p>
            <a:pPr lvl="0"/>
            <a:r>
              <a:rPr lang="pl-PL" dirty="0" smtClean="0"/>
              <a:t>Kliknij, aby edytować autora</a:t>
            </a:r>
            <a:endParaRPr lang="pl-PL"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3568" y="897564"/>
            <a:ext cx="7848872" cy="648072"/>
          </a:xfrm>
        </p:spPr>
        <p:txBody>
          <a:bodyPr>
            <a:normAutofit/>
          </a:bodyPr>
          <a:lstStyle>
            <a:lvl1pPr algn="l">
              <a:defRPr lang="pl-PL" sz="2000" b="1" kern="1200" cap="all" dirty="0">
                <a:solidFill>
                  <a:schemeClr val="accent6"/>
                </a:solidFill>
                <a:latin typeface="Trebuchet MS" pitchFamily="34" charset="0"/>
                <a:ea typeface="+mn-ea"/>
                <a:cs typeface="+mn-cs"/>
              </a:defRPr>
            </a:lvl1pPr>
          </a:lstStyle>
          <a:p>
            <a:r>
              <a:rPr lang="pl-PL" dirty="0" smtClean="0"/>
              <a:t>Kliknij, aby edytować styl</a:t>
            </a:r>
            <a:endParaRPr lang="pl-PL" dirty="0"/>
          </a:p>
        </p:txBody>
      </p:sp>
      <p:sp>
        <p:nvSpPr>
          <p:cNvPr id="3" name="Symbol zastępczy zawartości 2"/>
          <p:cNvSpPr>
            <a:spLocks noGrp="1"/>
          </p:cNvSpPr>
          <p:nvPr>
            <p:ph idx="1"/>
          </p:nvPr>
        </p:nvSpPr>
        <p:spPr>
          <a:xfrm>
            <a:off x="673224" y="1761661"/>
            <a:ext cx="7848872" cy="2646294"/>
          </a:xfrm>
        </p:spPr>
        <p:txBody>
          <a:bodyPr>
            <a:normAutofit/>
          </a:bodyPr>
          <a:lstStyle>
            <a:lvl1pPr marL="0" indent="0">
              <a:buNone/>
              <a:defRPr lang="pl-PL" sz="1600" kern="1200" dirty="0" smtClean="0">
                <a:solidFill>
                  <a:srgbClr val="005061"/>
                </a:solidFill>
                <a:latin typeface="Trebuchet MS" pitchFamily="34" charset="0"/>
                <a:ea typeface="+mn-ea"/>
                <a:cs typeface="+mn-cs"/>
              </a:defRPr>
            </a:lvl1pPr>
            <a:lvl2pPr>
              <a:defRPr lang="pl-PL" sz="1600" kern="1200" dirty="0" smtClean="0">
                <a:solidFill>
                  <a:srgbClr val="005061"/>
                </a:solidFill>
                <a:latin typeface="Trebuchet MS" pitchFamily="34" charset="0"/>
                <a:ea typeface="+mn-ea"/>
                <a:cs typeface="+mn-cs"/>
              </a:defRPr>
            </a:lvl2pPr>
            <a:lvl3pPr>
              <a:defRPr lang="pl-PL" sz="1600" kern="1200" dirty="0" smtClean="0">
                <a:solidFill>
                  <a:srgbClr val="005061"/>
                </a:solidFill>
                <a:latin typeface="Trebuchet MS" pitchFamily="34" charset="0"/>
                <a:ea typeface="+mn-ea"/>
                <a:cs typeface="+mn-cs"/>
              </a:defRPr>
            </a:lvl3pPr>
            <a:lvl4pPr>
              <a:defRPr lang="pl-PL" sz="1600" kern="1200" dirty="0" smtClean="0">
                <a:solidFill>
                  <a:srgbClr val="005061"/>
                </a:solidFill>
                <a:latin typeface="Trebuchet MS" pitchFamily="34" charset="0"/>
                <a:ea typeface="+mn-ea"/>
                <a:cs typeface="+mn-cs"/>
              </a:defRPr>
            </a:lvl4pPr>
            <a:lvl5pPr>
              <a:defRPr lang="pl-PL" sz="1600" kern="1200" dirty="0">
                <a:solidFill>
                  <a:srgbClr val="005061"/>
                </a:solidFill>
                <a:latin typeface="Trebuchet MS" pitchFamily="34" charset="0"/>
                <a:ea typeface="+mn-ea"/>
                <a:cs typeface="+mn-cs"/>
              </a:defRPr>
            </a:lvl5pPr>
          </a:lstStyle>
          <a:p>
            <a:pPr lvl="0"/>
            <a:r>
              <a:rPr lang="pl-PL" smtClean="0"/>
              <a:t>Kliknij, aby edytować style wzorca tekstu</a:t>
            </a:r>
          </a:p>
        </p:txBody>
      </p:sp>
      <p:pic>
        <p:nvPicPr>
          <p:cNvPr id="7" name="Obraz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548" y="4500453"/>
            <a:ext cx="2031168" cy="432274"/>
          </a:xfrm>
          <a:prstGeom prst="rect">
            <a:avLst/>
          </a:prstGeom>
        </p:spPr>
      </p:pic>
      <p:pic>
        <p:nvPicPr>
          <p:cNvPr id="13" name="Obraz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548" y="235909"/>
            <a:ext cx="1224136" cy="398937"/>
          </a:xfrm>
          <a:prstGeom prst="rect">
            <a:avLst/>
          </a:prstGeom>
        </p:spPr>
      </p:pic>
      <p:pic>
        <p:nvPicPr>
          <p:cNvPr id="9" name="Obraz 8" descr="logosy.jpg"/>
          <p:cNvPicPr>
            <a:picLocks noChangeAspect="1"/>
          </p:cNvPicPr>
          <p:nvPr userDrawn="1"/>
        </p:nvPicPr>
        <p:blipFill>
          <a:blip r:embed="rId4" cstate="print"/>
          <a:stretch>
            <a:fillRect/>
          </a:stretch>
        </p:blipFill>
        <p:spPr>
          <a:xfrm>
            <a:off x="6035091" y="4625221"/>
            <a:ext cx="2569357" cy="250785"/>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Zdjęcie i zawartość 1/3">
    <p:spTree>
      <p:nvGrpSpPr>
        <p:cNvPr id="1" name=""/>
        <p:cNvGrpSpPr/>
        <p:nvPr/>
      </p:nvGrpSpPr>
      <p:grpSpPr>
        <a:xfrm>
          <a:off x="0" y="0"/>
          <a:ext cx="0" cy="0"/>
          <a:chOff x="0" y="0"/>
          <a:chExt cx="0" cy="0"/>
        </a:xfrm>
      </p:grpSpPr>
      <p:sp>
        <p:nvSpPr>
          <p:cNvPr id="12" name="Symbol zastępczy obrazu 11"/>
          <p:cNvSpPr>
            <a:spLocks noGrp="1"/>
          </p:cNvSpPr>
          <p:nvPr>
            <p:ph type="pic" sz="quarter" idx="13"/>
          </p:nvPr>
        </p:nvSpPr>
        <p:spPr>
          <a:xfrm>
            <a:off x="-32292" y="897565"/>
            <a:ext cx="3274322" cy="3402378"/>
          </a:xfrm>
        </p:spPr>
        <p:txBody>
          <a:bodyPr anchor="ctr"/>
          <a:lstStyle>
            <a:lvl1pPr marL="0" indent="0" algn="ctr">
              <a:buNone/>
              <a:defRPr/>
            </a:lvl1pPr>
          </a:lstStyle>
          <a:p>
            <a:r>
              <a:rPr lang="pl-PL" dirty="0" smtClean="0"/>
              <a:t>Kliknij ikonę, aby dodać obraz</a:t>
            </a:r>
            <a:endParaRPr lang="pl-PL" dirty="0"/>
          </a:p>
        </p:txBody>
      </p:sp>
      <p:sp>
        <p:nvSpPr>
          <p:cNvPr id="2" name="Tytuł 1"/>
          <p:cNvSpPr>
            <a:spLocks noGrp="1"/>
          </p:cNvSpPr>
          <p:nvPr>
            <p:ph type="title"/>
          </p:nvPr>
        </p:nvSpPr>
        <p:spPr>
          <a:xfrm>
            <a:off x="3645960" y="897564"/>
            <a:ext cx="5030497" cy="685524"/>
          </a:xfrm>
        </p:spPr>
        <p:txBody>
          <a:bodyPr>
            <a:normAutofit/>
          </a:bodyPr>
          <a:lstStyle>
            <a:lvl1pPr algn="l">
              <a:defRPr lang="pl-PL" sz="2000" b="1" kern="1200" cap="all" dirty="0">
                <a:solidFill>
                  <a:schemeClr val="accent6"/>
                </a:solidFill>
                <a:latin typeface="Trebuchet MS" pitchFamily="34" charset="0"/>
                <a:ea typeface="+mn-ea"/>
                <a:cs typeface="+mn-cs"/>
              </a:defRPr>
            </a:lvl1pPr>
          </a:lstStyle>
          <a:p>
            <a:r>
              <a:rPr lang="pl-PL" dirty="0" smtClean="0"/>
              <a:t>Kliknij, aby edytować styl</a:t>
            </a:r>
            <a:endParaRPr lang="pl-PL" dirty="0"/>
          </a:p>
        </p:txBody>
      </p:sp>
      <p:sp>
        <p:nvSpPr>
          <p:cNvPr id="4" name="Symbol zastępczy zawartości 3"/>
          <p:cNvSpPr>
            <a:spLocks noGrp="1"/>
          </p:cNvSpPr>
          <p:nvPr>
            <p:ph sz="half" idx="2"/>
          </p:nvPr>
        </p:nvSpPr>
        <p:spPr>
          <a:xfrm>
            <a:off x="3643838" y="1653649"/>
            <a:ext cx="5032618" cy="2646293"/>
          </a:xfrm>
        </p:spPr>
        <p:txBody>
          <a:bodyPr>
            <a:normAutofit/>
          </a:bodyPr>
          <a:lstStyle>
            <a:lvl1pPr marL="0" indent="0">
              <a:buNone/>
              <a:defRPr lang="pl-PL" sz="1600" kern="1200" dirty="0" smtClean="0">
                <a:solidFill>
                  <a:srgbClr val="005061"/>
                </a:solidFill>
                <a:latin typeface="Trebuchet MS" pitchFamily="34" charset="0"/>
                <a:ea typeface="+mn-ea"/>
                <a:cs typeface="+mn-cs"/>
              </a:defRPr>
            </a:lvl1pPr>
            <a:lvl2pPr marL="457200" indent="0">
              <a:buNone/>
              <a:defRPr lang="pl-PL" sz="1600" kern="1200" dirty="0" smtClean="0">
                <a:solidFill>
                  <a:srgbClr val="005061"/>
                </a:solidFill>
                <a:latin typeface="Trebuchet MS" pitchFamily="34" charset="0"/>
                <a:ea typeface="+mn-ea"/>
                <a:cs typeface="+mn-cs"/>
              </a:defRPr>
            </a:lvl2pPr>
            <a:lvl3pPr marL="914400" indent="0">
              <a:buNone/>
              <a:defRPr lang="pl-PL" sz="1600" kern="1200" dirty="0" smtClean="0">
                <a:solidFill>
                  <a:srgbClr val="005061"/>
                </a:solidFill>
                <a:latin typeface="Trebuchet MS" pitchFamily="34" charset="0"/>
                <a:ea typeface="+mn-ea"/>
                <a:cs typeface="+mn-cs"/>
              </a:defRPr>
            </a:lvl3pPr>
            <a:lvl4pPr marL="1371600" indent="0">
              <a:buNone/>
              <a:defRPr lang="pl-PL" sz="1600" kern="1200" dirty="0" smtClean="0">
                <a:solidFill>
                  <a:srgbClr val="005061"/>
                </a:solidFill>
                <a:latin typeface="Trebuchet MS" pitchFamily="34" charset="0"/>
                <a:ea typeface="+mn-ea"/>
                <a:cs typeface="+mn-cs"/>
              </a:defRPr>
            </a:lvl4pPr>
            <a:lvl5pPr marL="1828800" indent="0">
              <a:buNone/>
              <a:defRPr lang="pl-PL" sz="1600" kern="1200" dirty="0">
                <a:solidFill>
                  <a:srgbClr val="005061"/>
                </a:solidFill>
                <a:latin typeface="Trebuchet MS" pitchFamily="34" charset="0"/>
                <a:ea typeface="+mn-ea"/>
                <a:cs typeface="+mn-cs"/>
              </a:defRPr>
            </a:lvl5pPr>
            <a:lvl6pPr>
              <a:defRPr sz="1800"/>
            </a:lvl6pPr>
            <a:lvl7pPr>
              <a:defRPr sz="1800"/>
            </a:lvl7pPr>
            <a:lvl8pPr>
              <a:defRPr sz="1800"/>
            </a:lvl8pPr>
            <a:lvl9pPr>
              <a:defRPr sz="1800"/>
            </a:lvl9pPr>
          </a:lstStyle>
          <a:p>
            <a:pPr lvl="0"/>
            <a:r>
              <a:rPr lang="pl-PL" smtClean="0"/>
              <a:t>Kliknij, aby edytować style wzorca tekstu</a:t>
            </a:r>
          </a:p>
        </p:txBody>
      </p:sp>
      <p:pic>
        <p:nvPicPr>
          <p:cNvPr id="9" name="Obraz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548" y="235909"/>
            <a:ext cx="1224136" cy="398937"/>
          </a:xfrm>
          <a:prstGeom prst="rect">
            <a:avLst/>
          </a:prstGeom>
        </p:spPr>
      </p:pic>
      <p:pic>
        <p:nvPicPr>
          <p:cNvPr id="11" name="Obraz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548" y="4500453"/>
            <a:ext cx="2031168" cy="432274"/>
          </a:xfrm>
          <a:prstGeom prst="rect">
            <a:avLst/>
          </a:prstGeom>
        </p:spPr>
      </p:pic>
      <p:pic>
        <p:nvPicPr>
          <p:cNvPr id="14" name="Obraz 13" descr="logosy.jpg"/>
          <p:cNvPicPr>
            <a:picLocks noChangeAspect="1"/>
          </p:cNvPicPr>
          <p:nvPr userDrawn="1"/>
        </p:nvPicPr>
        <p:blipFill>
          <a:blip r:embed="rId4" cstate="print"/>
          <a:stretch>
            <a:fillRect/>
          </a:stretch>
        </p:blipFill>
        <p:spPr>
          <a:xfrm>
            <a:off x="6035091" y="4625221"/>
            <a:ext cx="2569357" cy="250785"/>
          </a:xfrm>
          <a:prstGeom prst="rect">
            <a:avLst/>
          </a:prstGeom>
        </p:spPr>
      </p:pic>
    </p:spTree>
    <p:extLst>
      <p:ext uri="{BB962C8B-B14F-4D97-AF65-F5344CB8AC3E}">
        <p14:creationId xmlns:p14="http://schemas.microsoft.com/office/powerpoint/2010/main" val="23576303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Zdjęcie i zawartość 1/2">
    <p:spTree>
      <p:nvGrpSpPr>
        <p:cNvPr id="1" name=""/>
        <p:cNvGrpSpPr/>
        <p:nvPr/>
      </p:nvGrpSpPr>
      <p:grpSpPr>
        <a:xfrm>
          <a:off x="0" y="0"/>
          <a:ext cx="0" cy="0"/>
          <a:chOff x="0" y="0"/>
          <a:chExt cx="0" cy="0"/>
        </a:xfrm>
      </p:grpSpPr>
      <p:sp>
        <p:nvSpPr>
          <p:cNvPr id="17" name="Symbol zastępczy obrazu 16"/>
          <p:cNvSpPr>
            <a:spLocks noGrp="1"/>
          </p:cNvSpPr>
          <p:nvPr>
            <p:ph type="pic" sz="quarter" idx="13" hasCustomPrompt="1"/>
          </p:nvPr>
        </p:nvSpPr>
        <p:spPr>
          <a:xfrm>
            <a:off x="-36512" y="897564"/>
            <a:ext cx="4271008" cy="3402378"/>
          </a:xfrm>
        </p:spPr>
        <p:txBody>
          <a:bodyPr anchor="ctr"/>
          <a:lstStyle>
            <a:lvl1pPr marL="0" indent="0" algn="ctr">
              <a:buNone/>
              <a:defRPr/>
            </a:lvl1pPr>
          </a:lstStyle>
          <a:p>
            <a:r>
              <a:rPr lang="pl-PL" dirty="0" smtClean="0"/>
              <a:t>Kliknij ikonę aby dodać obraz</a:t>
            </a:r>
            <a:endParaRPr lang="pl-PL" dirty="0"/>
          </a:p>
        </p:txBody>
      </p:sp>
      <p:sp>
        <p:nvSpPr>
          <p:cNvPr id="2" name="Tytuł 1"/>
          <p:cNvSpPr>
            <a:spLocks noGrp="1"/>
          </p:cNvSpPr>
          <p:nvPr>
            <p:ph type="title"/>
          </p:nvPr>
        </p:nvSpPr>
        <p:spPr>
          <a:xfrm>
            <a:off x="4644008" y="789552"/>
            <a:ext cx="4042792" cy="624049"/>
          </a:xfrm>
        </p:spPr>
        <p:txBody>
          <a:bodyPr>
            <a:normAutofit/>
          </a:bodyPr>
          <a:lstStyle>
            <a:lvl1pPr algn="l">
              <a:defRPr lang="pl-PL" sz="2000" b="1" kern="1200" cap="all" dirty="0">
                <a:solidFill>
                  <a:schemeClr val="accent6"/>
                </a:solidFill>
                <a:latin typeface="Trebuchet MS" pitchFamily="34" charset="0"/>
                <a:ea typeface="+mn-ea"/>
                <a:cs typeface="+mn-cs"/>
              </a:defRPr>
            </a:lvl1pPr>
          </a:lstStyle>
          <a:p>
            <a:r>
              <a:rPr lang="pl-PL" dirty="0" smtClean="0"/>
              <a:t>Kliknij, aby edytować styl</a:t>
            </a:r>
            <a:endParaRPr lang="pl-PL" dirty="0"/>
          </a:p>
        </p:txBody>
      </p:sp>
      <p:sp>
        <p:nvSpPr>
          <p:cNvPr id="6" name="Symbol zastępczy zawartości 5"/>
          <p:cNvSpPr>
            <a:spLocks noGrp="1"/>
          </p:cNvSpPr>
          <p:nvPr>
            <p:ph sz="quarter" idx="4"/>
          </p:nvPr>
        </p:nvSpPr>
        <p:spPr>
          <a:xfrm>
            <a:off x="4645026" y="1557327"/>
            <a:ext cx="4041775" cy="2796622"/>
          </a:xfrm>
        </p:spPr>
        <p:txBody>
          <a:bodyPr/>
          <a:lstStyle>
            <a:lvl1pPr marL="0" indent="0">
              <a:buNone/>
              <a:defRPr lang="pl-PL" sz="1600" kern="1200" dirty="0" smtClean="0">
                <a:solidFill>
                  <a:srgbClr val="005061"/>
                </a:solidFill>
                <a:latin typeface="Trebuchet MS" pitchFamily="34" charset="0"/>
                <a:ea typeface="+mn-ea"/>
                <a:cs typeface="+mn-cs"/>
              </a:defRPr>
            </a:lvl1pPr>
            <a:lvl2pPr>
              <a:defRPr lang="pl-PL" sz="1600" kern="1200" dirty="0" smtClean="0">
                <a:solidFill>
                  <a:srgbClr val="005061"/>
                </a:solidFill>
                <a:latin typeface="Trebuchet MS" pitchFamily="34" charset="0"/>
                <a:ea typeface="+mn-ea"/>
                <a:cs typeface="+mn-cs"/>
              </a:defRPr>
            </a:lvl2pPr>
            <a:lvl3pPr>
              <a:defRPr lang="pl-PL" sz="1600" kern="1200" dirty="0" smtClean="0">
                <a:solidFill>
                  <a:srgbClr val="005061"/>
                </a:solidFill>
                <a:latin typeface="Trebuchet MS" pitchFamily="34" charset="0"/>
                <a:ea typeface="+mn-ea"/>
                <a:cs typeface="+mn-cs"/>
              </a:defRPr>
            </a:lvl3pPr>
            <a:lvl4pPr>
              <a:defRPr lang="pl-PL" sz="1600" kern="1200" dirty="0" smtClean="0">
                <a:solidFill>
                  <a:srgbClr val="005061"/>
                </a:solidFill>
                <a:latin typeface="Trebuchet MS" pitchFamily="34" charset="0"/>
                <a:ea typeface="+mn-ea"/>
                <a:cs typeface="+mn-cs"/>
              </a:defRPr>
            </a:lvl4pPr>
            <a:lvl5pPr>
              <a:defRPr lang="pl-PL" sz="1600" kern="1200" dirty="0" smtClean="0">
                <a:solidFill>
                  <a:srgbClr val="005061"/>
                </a:solidFill>
                <a:latin typeface="Trebuchet MS" pitchFamily="34" charset="0"/>
                <a:ea typeface="+mn-ea"/>
                <a:cs typeface="+mn-cs"/>
              </a:defRPr>
            </a:lvl5pPr>
            <a:lvl6pPr>
              <a:defRPr sz="1600"/>
            </a:lvl6pPr>
            <a:lvl7pPr>
              <a:defRPr sz="1600"/>
            </a:lvl7pPr>
            <a:lvl8pPr>
              <a:defRPr sz="1600"/>
            </a:lvl8pPr>
            <a:lvl9pPr>
              <a:defRPr sz="1600"/>
            </a:lvl9pPr>
          </a:lstStyle>
          <a:p>
            <a:pPr lvl="0"/>
            <a:r>
              <a:rPr lang="pl-PL" dirty="0" smtClean="0"/>
              <a:t>Kliknij, aby edytować style wzorca tekstu</a:t>
            </a:r>
          </a:p>
        </p:txBody>
      </p:sp>
      <p:pic>
        <p:nvPicPr>
          <p:cNvPr id="8" name="Obraz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548" y="235909"/>
            <a:ext cx="1224136" cy="398937"/>
          </a:xfrm>
          <a:prstGeom prst="rect">
            <a:avLst/>
          </a:prstGeom>
        </p:spPr>
      </p:pic>
      <p:pic>
        <p:nvPicPr>
          <p:cNvPr id="12" name="Obraz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548" y="4500453"/>
            <a:ext cx="2031168" cy="432274"/>
          </a:xfrm>
          <a:prstGeom prst="rect">
            <a:avLst/>
          </a:prstGeom>
        </p:spPr>
      </p:pic>
      <p:pic>
        <p:nvPicPr>
          <p:cNvPr id="9" name="Obraz 8" descr="logosy.jpg"/>
          <p:cNvPicPr>
            <a:picLocks noChangeAspect="1"/>
          </p:cNvPicPr>
          <p:nvPr userDrawn="1"/>
        </p:nvPicPr>
        <p:blipFill>
          <a:blip r:embed="rId4" cstate="print"/>
          <a:stretch>
            <a:fillRect/>
          </a:stretch>
        </p:blipFill>
        <p:spPr>
          <a:xfrm>
            <a:off x="6035091" y="4625221"/>
            <a:ext cx="2569357" cy="250785"/>
          </a:xfrm>
          <a:prstGeom prst="rect">
            <a:avLst/>
          </a:prstGeom>
        </p:spPr>
      </p:pic>
    </p:spTree>
    <p:extLst>
      <p:ext uri="{BB962C8B-B14F-4D97-AF65-F5344CB8AC3E}">
        <p14:creationId xmlns:p14="http://schemas.microsoft.com/office/powerpoint/2010/main" val="31423738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644008" y="897564"/>
            <a:ext cx="4042792" cy="589867"/>
          </a:xfrm>
        </p:spPr>
        <p:txBody>
          <a:bodyPr>
            <a:normAutofit/>
          </a:bodyPr>
          <a:lstStyle>
            <a:lvl1pPr algn="l">
              <a:defRPr lang="pl-PL" sz="2000" b="1" kern="1200" cap="all" dirty="0">
                <a:solidFill>
                  <a:schemeClr val="accent6"/>
                </a:solidFill>
                <a:latin typeface="Trebuchet MS" pitchFamily="34" charset="0"/>
                <a:ea typeface="+mn-ea"/>
                <a:cs typeface="+mn-cs"/>
              </a:defRPr>
            </a:lvl1pPr>
          </a:lstStyle>
          <a:p>
            <a:r>
              <a:rPr lang="pl-PL" dirty="0" smtClean="0"/>
              <a:t>Kliknij, aby edytować styl</a:t>
            </a:r>
            <a:endParaRPr lang="pl-PL" dirty="0"/>
          </a:p>
        </p:txBody>
      </p:sp>
      <p:sp>
        <p:nvSpPr>
          <p:cNvPr id="6" name="Symbol zastępczy zawartości 5"/>
          <p:cNvSpPr>
            <a:spLocks noGrp="1"/>
          </p:cNvSpPr>
          <p:nvPr>
            <p:ph sz="quarter" idx="4"/>
          </p:nvPr>
        </p:nvSpPr>
        <p:spPr>
          <a:xfrm>
            <a:off x="4645026" y="1631157"/>
            <a:ext cx="4041775" cy="2776798"/>
          </a:xfrm>
        </p:spPr>
        <p:txBody>
          <a:bodyPr/>
          <a:lstStyle>
            <a:lvl1pPr marL="0" indent="0">
              <a:buNone/>
              <a:defRPr lang="pl-PL" sz="1600" kern="1200" dirty="0" smtClean="0">
                <a:solidFill>
                  <a:srgbClr val="005061"/>
                </a:solidFill>
                <a:latin typeface="Trebuchet MS" pitchFamily="34" charset="0"/>
                <a:ea typeface="+mn-ea"/>
                <a:cs typeface="+mn-cs"/>
              </a:defRPr>
            </a:lvl1pPr>
            <a:lvl2pPr>
              <a:defRPr lang="pl-PL" sz="1600" kern="1200" dirty="0" smtClean="0">
                <a:solidFill>
                  <a:srgbClr val="005061"/>
                </a:solidFill>
                <a:latin typeface="Trebuchet MS" pitchFamily="34" charset="0"/>
                <a:ea typeface="+mn-ea"/>
                <a:cs typeface="+mn-cs"/>
              </a:defRPr>
            </a:lvl2pPr>
            <a:lvl3pPr>
              <a:defRPr lang="pl-PL" sz="1600" kern="1200" dirty="0" smtClean="0">
                <a:solidFill>
                  <a:srgbClr val="005061"/>
                </a:solidFill>
                <a:latin typeface="Trebuchet MS" pitchFamily="34" charset="0"/>
                <a:ea typeface="+mn-ea"/>
                <a:cs typeface="+mn-cs"/>
              </a:defRPr>
            </a:lvl3pPr>
            <a:lvl4pPr>
              <a:defRPr lang="pl-PL" sz="1600" kern="1200" dirty="0" smtClean="0">
                <a:solidFill>
                  <a:srgbClr val="005061"/>
                </a:solidFill>
                <a:latin typeface="Trebuchet MS" pitchFamily="34" charset="0"/>
                <a:ea typeface="+mn-ea"/>
                <a:cs typeface="+mn-cs"/>
              </a:defRPr>
            </a:lvl4pPr>
            <a:lvl5pPr>
              <a:defRPr lang="pl-PL" sz="1600" kern="1200" dirty="0" smtClean="0">
                <a:solidFill>
                  <a:srgbClr val="005061"/>
                </a:solidFill>
                <a:latin typeface="Trebuchet MS" pitchFamily="34" charset="0"/>
                <a:ea typeface="+mn-ea"/>
                <a:cs typeface="+mn-cs"/>
              </a:defRPr>
            </a:lvl5pPr>
            <a:lvl6pPr>
              <a:defRPr sz="1600"/>
            </a:lvl6pPr>
            <a:lvl7pPr>
              <a:defRPr sz="1600"/>
            </a:lvl7pPr>
            <a:lvl8pPr>
              <a:defRPr sz="1600"/>
            </a:lvl8pPr>
            <a:lvl9pPr>
              <a:defRPr sz="1600"/>
            </a:lvl9pPr>
          </a:lstStyle>
          <a:p>
            <a:pPr lvl="0"/>
            <a:r>
              <a:rPr lang="pl-PL" dirty="0" smtClean="0"/>
              <a:t>Kliknij, aby edytować style wzorca tekstu</a:t>
            </a:r>
          </a:p>
        </p:txBody>
      </p:sp>
      <p:sp>
        <p:nvSpPr>
          <p:cNvPr id="10" name="Symbol zastępczy zawartości 5"/>
          <p:cNvSpPr>
            <a:spLocks noGrp="1"/>
          </p:cNvSpPr>
          <p:nvPr>
            <p:ph sz="quarter" idx="10"/>
          </p:nvPr>
        </p:nvSpPr>
        <p:spPr>
          <a:xfrm>
            <a:off x="396554" y="1638345"/>
            <a:ext cx="4041775" cy="2776798"/>
          </a:xfrm>
        </p:spPr>
        <p:txBody>
          <a:bodyPr/>
          <a:lstStyle>
            <a:lvl1pPr marL="0" indent="0">
              <a:buNone/>
              <a:defRPr lang="pl-PL" sz="1600" kern="1200" dirty="0" smtClean="0">
                <a:solidFill>
                  <a:srgbClr val="005061"/>
                </a:solidFill>
                <a:latin typeface="Trebuchet MS" pitchFamily="34" charset="0"/>
                <a:ea typeface="+mn-ea"/>
                <a:cs typeface="+mn-cs"/>
              </a:defRPr>
            </a:lvl1pPr>
            <a:lvl2pPr>
              <a:defRPr lang="pl-PL" sz="1600" kern="1200" dirty="0" smtClean="0">
                <a:solidFill>
                  <a:srgbClr val="005061"/>
                </a:solidFill>
                <a:latin typeface="Trebuchet MS" pitchFamily="34" charset="0"/>
                <a:ea typeface="+mn-ea"/>
                <a:cs typeface="+mn-cs"/>
              </a:defRPr>
            </a:lvl2pPr>
            <a:lvl3pPr>
              <a:defRPr lang="pl-PL" sz="1600" kern="1200" dirty="0" smtClean="0">
                <a:solidFill>
                  <a:srgbClr val="005061"/>
                </a:solidFill>
                <a:latin typeface="Trebuchet MS" pitchFamily="34" charset="0"/>
                <a:ea typeface="+mn-ea"/>
                <a:cs typeface="+mn-cs"/>
              </a:defRPr>
            </a:lvl3pPr>
            <a:lvl4pPr>
              <a:defRPr lang="pl-PL" sz="1600" kern="1200" dirty="0" smtClean="0">
                <a:solidFill>
                  <a:srgbClr val="005061"/>
                </a:solidFill>
                <a:latin typeface="Trebuchet MS" pitchFamily="34" charset="0"/>
                <a:ea typeface="+mn-ea"/>
                <a:cs typeface="+mn-cs"/>
              </a:defRPr>
            </a:lvl4pPr>
            <a:lvl5pPr>
              <a:defRPr lang="pl-PL" sz="1600" kern="1200" dirty="0" smtClean="0">
                <a:solidFill>
                  <a:srgbClr val="005061"/>
                </a:solidFill>
                <a:latin typeface="Trebuchet MS" pitchFamily="34" charset="0"/>
                <a:ea typeface="+mn-ea"/>
                <a:cs typeface="+mn-cs"/>
              </a:defRPr>
            </a:lvl5pPr>
            <a:lvl6pPr>
              <a:defRPr sz="1600"/>
            </a:lvl6pPr>
            <a:lvl7pPr>
              <a:defRPr sz="1600"/>
            </a:lvl7pPr>
            <a:lvl8pPr>
              <a:defRPr sz="1600"/>
            </a:lvl8pPr>
            <a:lvl9pPr>
              <a:defRPr sz="1600"/>
            </a:lvl9pPr>
          </a:lstStyle>
          <a:p>
            <a:pPr lvl="0"/>
            <a:r>
              <a:rPr lang="pl-PL" dirty="0" smtClean="0"/>
              <a:t>Kliknij, aby edytować style wzorca tekstu</a:t>
            </a:r>
          </a:p>
        </p:txBody>
      </p:sp>
      <p:sp>
        <p:nvSpPr>
          <p:cNvPr id="4" name="Symbol zastępczy tekstu 3"/>
          <p:cNvSpPr>
            <a:spLocks noGrp="1"/>
          </p:cNvSpPr>
          <p:nvPr>
            <p:ph type="body" sz="quarter" idx="11"/>
          </p:nvPr>
        </p:nvSpPr>
        <p:spPr>
          <a:xfrm>
            <a:off x="395537" y="897732"/>
            <a:ext cx="4032002" cy="594122"/>
          </a:xfrm>
        </p:spPr>
        <p:txBody>
          <a:bodyPr anchor="ctr">
            <a:noAutofit/>
          </a:bodyPr>
          <a:lstStyle>
            <a:lvl1pPr marL="0" indent="0">
              <a:buNone/>
              <a:defRPr lang="pl-PL" sz="2000" b="1" kern="1200" cap="all" baseline="0" dirty="0" smtClean="0">
                <a:solidFill>
                  <a:schemeClr val="accent6"/>
                </a:solidFill>
                <a:latin typeface="Trebuchet MS" pitchFamily="34" charset="0"/>
                <a:ea typeface="+mn-ea"/>
                <a:cs typeface="+mn-cs"/>
              </a:defRPr>
            </a:lvl1pPr>
            <a:lvl2pPr marL="457200" indent="0">
              <a:buNone/>
              <a:defRPr lang="pl-PL" sz="2000" b="1" kern="1200" cap="all" dirty="0" smtClean="0">
                <a:solidFill>
                  <a:srgbClr val="24C4F0"/>
                </a:solidFill>
                <a:latin typeface="Trebuchet MS" pitchFamily="34" charset="0"/>
                <a:ea typeface="+mn-ea"/>
                <a:cs typeface="+mn-cs"/>
              </a:defRPr>
            </a:lvl2pPr>
            <a:lvl3pPr marL="914400" indent="0">
              <a:buNone/>
              <a:defRPr lang="pl-PL" sz="2000" b="1" kern="1200" cap="all" dirty="0" smtClean="0">
                <a:solidFill>
                  <a:srgbClr val="24C4F0"/>
                </a:solidFill>
                <a:latin typeface="Trebuchet MS" pitchFamily="34" charset="0"/>
                <a:ea typeface="+mn-ea"/>
                <a:cs typeface="+mn-cs"/>
              </a:defRPr>
            </a:lvl3pPr>
            <a:lvl4pPr marL="1371600" indent="0">
              <a:buNone/>
              <a:defRPr lang="pl-PL" sz="2000" b="1" kern="1200" cap="all" dirty="0" smtClean="0">
                <a:solidFill>
                  <a:srgbClr val="24C4F0"/>
                </a:solidFill>
                <a:latin typeface="Trebuchet MS" pitchFamily="34" charset="0"/>
                <a:ea typeface="+mn-ea"/>
                <a:cs typeface="+mn-cs"/>
              </a:defRPr>
            </a:lvl4pPr>
            <a:lvl5pPr marL="1828800" indent="0">
              <a:buNone/>
              <a:defRPr lang="pl-PL" sz="2000" b="1" kern="1200" cap="all" dirty="0">
                <a:solidFill>
                  <a:srgbClr val="24C4F0"/>
                </a:solidFill>
                <a:latin typeface="Trebuchet MS" pitchFamily="34" charset="0"/>
                <a:ea typeface="+mn-ea"/>
                <a:cs typeface="+mn-cs"/>
              </a:defRPr>
            </a:lvl5pPr>
          </a:lstStyle>
          <a:p>
            <a:pPr lvl="0"/>
            <a:r>
              <a:rPr lang="pl-PL" dirty="0" smtClean="0"/>
              <a:t>Kliknij, aby edytować styl</a:t>
            </a:r>
            <a:endParaRPr lang="pl-PL" dirty="0"/>
          </a:p>
        </p:txBody>
      </p:sp>
      <p:pic>
        <p:nvPicPr>
          <p:cNvPr id="11" name="Obraz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548" y="235909"/>
            <a:ext cx="1224136" cy="398937"/>
          </a:xfrm>
          <a:prstGeom prst="rect">
            <a:avLst/>
          </a:prstGeom>
        </p:spPr>
      </p:pic>
      <p:pic>
        <p:nvPicPr>
          <p:cNvPr id="15" name="Obraz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548" y="4500453"/>
            <a:ext cx="2031168" cy="432274"/>
          </a:xfrm>
          <a:prstGeom prst="rect">
            <a:avLst/>
          </a:prstGeom>
        </p:spPr>
      </p:pic>
      <p:pic>
        <p:nvPicPr>
          <p:cNvPr id="12" name="Obraz 11" descr="logosy.jpg"/>
          <p:cNvPicPr>
            <a:picLocks noChangeAspect="1"/>
          </p:cNvPicPr>
          <p:nvPr userDrawn="1"/>
        </p:nvPicPr>
        <p:blipFill>
          <a:blip r:embed="rId4" cstate="print"/>
          <a:stretch>
            <a:fillRect/>
          </a:stretch>
        </p:blipFill>
        <p:spPr>
          <a:xfrm>
            <a:off x="6035091" y="4625221"/>
            <a:ext cx="2569357" cy="250785"/>
          </a:xfrm>
          <a:prstGeom prst="rect">
            <a:avLst/>
          </a:prstGeom>
        </p:spPr>
      </p:pic>
    </p:spTree>
    <p:extLst>
      <p:ext uri="{BB962C8B-B14F-4D97-AF65-F5344CB8AC3E}">
        <p14:creationId xmlns:p14="http://schemas.microsoft.com/office/powerpoint/2010/main" val="15601971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548" y="235909"/>
            <a:ext cx="1224136" cy="398937"/>
          </a:xfrm>
          <a:prstGeom prst="rect">
            <a:avLst/>
          </a:prstGeom>
        </p:spPr>
      </p:pic>
      <p:pic>
        <p:nvPicPr>
          <p:cNvPr id="7" name="Obraz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548" y="4500453"/>
            <a:ext cx="2031168" cy="432274"/>
          </a:xfrm>
          <a:prstGeom prst="rect">
            <a:avLst/>
          </a:prstGeom>
        </p:spPr>
      </p:pic>
      <p:pic>
        <p:nvPicPr>
          <p:cNvPr id="6" name="Obraz 5" descr="logosy.jpg"/>
          <p:cNvPicPr>
            <a:picLocks noChangeAspect="1"/>
          </p:cNvPicPr>
          <p:nvPr userDrawn="1"/>
        </p:nvPicPr>
        <p:blipFill>
          <a:blip r:embed="rId4" cstate="print"/>
          <a:stretch>
            <a:fillRect/>
          </a:stretch>
        </p:blipFill>
        <p:spPr>
          <a:xfrm>
            <a:off x="6035091" y="4625221"/>
            <a:ext cx="2569357" cy="250785"/>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Zdjęcie i zawartość 1/3 (nie używać)">
    <p:spTree>
      <p:nvGrpSpPr>
        <p:cNvPr id="1" name=""/>
        <p:cNvGrpSpPr/>
        <p:nvPr/>
      </p:nvGrpSpPr>
      <p:grpSpPr>
        <a:xfrm>
          <a:off x="0" y="0"/>
          <a:ext cx="0" cy="0"/>
          <a:chOff x="0" y="0"/>
          <a:chExt cx="0" cy="0"/>
        </a:xfrm>
      </p:grpSpPr>
      <p:sp>
        <p:nvSpPr>
          <p:cNvPr id="12" name="Symbol zastępczy obrazu 11"/>
          <p:cNvSpPr>
            <a:spLocks noGrp="1"/>
          </p:cNvSpPr>
          <p:nvPr>
            <p:ph type="pic" sz="quarter" idx="13"/>
          </p:nvPr>
        </p:nvSpPr>
        <p:spPr>
          <a:xfrm>
            <a:off x="-32292" y="516451"/>
            <a:ext cx="3274322" cy="4053521"/>
          </a:xfrm>
        </p:spPr>
        <p:txBody>
          <a:bodyPr anchor="ctr"/>
          <a:lstStyle>
            <a:lvl1pPr marL="0" indent="0" algn="ctr">
              <a:buNone/>
              <a:defRPr/>
            </a:lvl1pPr>
          </a:lstStyle>
          <a:p>
            <a:r>
              <a:rPr lang="pl-PL" dirty="0" smtClean="0"/>
              <a:t>Kliknij ikonę, aby dodać obraz</a:t>
            </a:r>
            <a:endParaRPr lang="pl-PL" dirty="0"/>
          </a:p>
        </p:txBody>
      </p:sp>
      <p:sp>
        <p:nvSpPr>
          <p:cNvPr id="2" name="Tytuł 1"/>
          <p:cNvSpPr>
            <a:spLocks noGrp="1"/>
          </p:cNvSpPr>
          <p:nvPr>
            <p:ph type="title"/>
          </p:nvPr>
        </p:nvSpPr>
        <p:spPr>
          <a:xfrm>
            <a:off x="3645960" y="897564"/>
            <a:ext cx="5030497" cy="685524"/>
          </a:xfrm>
        </p:spPr>
        <p:txBody>
          <a:bodyPr>
            <a:normAutofit/>
          </a:bodyPr>
          <a:lstStyle>
            <a:lvl1pPr algn="l">
              <a:defRPr lang="pl-PL" sz="2000" b="1" kern="1200" cap="all" dirty="0">
                <a:solidFill>
                  <a:schemeClr val="accent6"/>
                </a:solidFill>
                <a:latin typeface="Trebuchet MS" pitchFamily="34" charset="0"/>
                <a:ea typeface="+mn-ea"/>
                <a:cs typeface="+mn-cs"/>
              </a:defRPr>
            </a:lvl1pPr>
          </a:lstStyle>
          <a:p>
            <a:r>
              <a:rPr lang="pl-PL" dirty="0" smtClean="0"/>
              <a:t>Kliknij, aby edytować styl</a:t>
            </a:r>
            <a:endParaRPr lang="pl-PL" dirty="0"/>
          </a:p>
        </p:txBody>
      </p:sp>
      <p:sp>
        <p:nvSpPr>
          <p:cNvPr id="4" name="Symbol zastępczy zawartości 3"/>
          <p:cNvSpPr>
            <a:spLocks noGrp="1"/>
          </p:cNvSpPr>
          <p:nvPr>
            <p:ph sz="half" idx="2"/>
          </p:nvPr>
        </p:nvSpPr>
        <p:spPr>
          <a:xfrm>
            <a:off x="3643838" y="1653649"/>
            <a:ext cx="5032618" cy="2828135"/>
          </a:xfrm>
        </p:spPr>
        <p:txBody>
          <a:bodyPr>
            <a:normAutofit/>
          </a:bodyPr>
          <a:lstStyle>
            <a:lvl1pPr marL="0" indent="0">
              <a:buNone/>
              <a:defRPr lang="pl-PL" sz="1600" kern="1200" dirty="0" smtClean="0">
                <a:solidFill>
                  <a:srgbClr val="005061"/>
                </a:solidFill>
                <a:latin typeface="Trebuchet MS" pitchFamily="34" charset="0"/>
                <a:ea typeface="+mn-ea"/>
                <a:cs typeface="+mn-cs"/>
              </a:defRPr>
            </a:lvl1pPr>
            <a:lvl2pPr marL="457200" indent="0">
              <a:buNone/>
              <a:defRPr lang="pl-PL" sz="1600" kern="1200" dirty="0" smtClean="0">
                <a:solidFill>
                  <a:srgbClr val="005061"/>
                </a:solidFill>
                <a:latin typeface="Trebuchet MS" pitchFamily="34" charset="0"/>
                <a:ea typeface="+mn-ea"/>
                <a:cs typeface="+mn-cs"/>
              </a:defRPr>
            </a:lvl2pPr>
            <a:lvl3pPr marL="914400" indent="0">
              <a:buNone/>
              <a:defRPr lang="pl-PL" sz="1600" kern="1200" dirty="0" smtClean="0">
                <a:solidFill>
                  <a:srgbClr val="005061"/>
                </a:solidFill>
                <a:latin typeface="Trebuchet MS" pitchFamily="34" charset="0"/>
                <a:ea typeface="+mn-ea"/>
                <a:cs typeface="+mn-cs"/>
              </a:defRPr>
            </a:lvl3pPr>
            <a:lvl4pPr marL="1371600" indent="0">
              <a:buNone/>
              <a:defRPr lang="pl-PL" sz="1600" kern="1200" dirty="0" smtClean="0">
                <a:solidFill>
                  <a:srgbClr val="005061"/>
                </a:solidFill>
                <a:latin typeface="Trebuchet MS" pitchFamily="34" charset="0"/>
                <a:ea typeface="+mn-ea"/>
                <a:cs typeface="+mn-cs"/>
              </a:defRPr>
            </a:lvl4pPr>
            <a:lvl5pPr marL="1828800" indent="0">
              <a:buNone/>
              <a:defRPr lang="pl-PL" sz="1600" kern="1200" dirty="0">
                <a:solidFill>
                  <a:srgbClr val="005061"/>
                </a:solidFill>
                <a:latin typeface="Trebuchet MS" pitchFamily="34" charset="0"/>
                <a:ea typeface="+mn-ea"/>
                <a:cs typeface="+mn-cs"/>
              </a:defRPr>
            </a:lvl5pPr>
            <a:lvl6pPr>
              <a:defRPr sz="1800"/>
            </a:lvl6pPr>
            <a:lvl7pPr>
              <a:defRPr sz="1800"/>
            </a:lvl7pPr>
            <a:lvl8pPr>
              <a:defRPr sz="1800"/>
            </a:lvl8pPr>
            <a:lvl9pPr>
              <a:defRPr sz="1800"/>
            </a:lvl9pPr>
          </a:lstStyle>
          <a:p>
            <a:pPr lvl="0"/>
            <a:r>
              <a:rPr lang="pl-PL" smtClean="0"/>
              <a:t>Kliknij, aby edytować style wzorca tekstu</a:t>
            </a:r>
          </a:p>
        </p:txBody>
      </p:sp>
      <p:sp>
        <p:nvSpPr>
          <p:cNvPr id="19" name="Prostokąt 18"/>
          <p:cNvSpPr/>
          <p:nvPr/>
        </p:nvSpPr>
        <p:spPr>
          <a:xfrm>
            <a:off x="0" y="0"/>
            <a:ext cx="2987824" cy="95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p>
        </p:txBody>
      </p:sp>
      <p:pic>
        <p:nvPicPr>
          <p:cNvPr id="17" name="Obraz 16" descr="logo_sport.png"/>
          <p:cNvPicPr>
            <a:picLocks noChangeAspect="1"/>
          </p:cNvPicPr>
          <p:nvPr/>
        </p:nvPicPr>
        <p:blipFill>
          <a:blip r:embed="rId2" cstate="print"/>
          <a:stretch>
            <a:fillRect/>
          </a:stretch>
        </p:blipFill>
        <p:spPr>
          <a:xfrm>
            <a:off x="683568" y="303498"/>
            <a:ext cx="1368152" cy="339728"/>
          </a:xfrm>
          <a:prstGeom prst="rect">
            <a:avLst/>
          </a:prstGeom>
        </p:spPr>
      </p:pic>
      <p:sp>
        <p:nvSpPr>
          <p:cNvPr id="10" name="Prostokąt 9"/>
          <p:cNvSpPr/>
          <p:nvPr userDrawn="1"/>
        </p:nvSpPr>
        <p:spPr>
          <a:xfrm>
            <a:off x="0" y="0"/>
            <a:ext cx="2987824" cy="95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p>
        </p:txBody>
      </p:sp>
      <p:pic>
        <p:nvPicPr>
          <p:cNvPr id="14" name="Obraz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548" y="235909"/>
            <a:ext cx="1224136" cy="398937"/>
          </a:xfrm>
          <a:prstGeom prst="rect">
            <a:avLst/>
          </a:prstGeom>
        </p:spPr>
      </p:pic>
      <p:pic>
        <p:nvPicPr>
          <p:cNvPr id="15" name="Obraz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3548" y="4500453"/>
            <a:ext cx="2031168" cy="432274"/>
          </a:xfrm>
          <a:prstGeom prst="rect">
            <a:avLst/>
          </a:prstGeom>
        </p:spPr>
      </p:pic>
      <p:pic>
        <p:nvPicPr>
          <p:cNvPr id="18" name="Obraz 17" descr="logosy.jpg"/>
          <p:cNvPicPr>
            <a:picLocks noChangeAspect="1"/>
          </p:cNvPicPr>
          <p:nvPr userDrawn="1"/>
        </p:nvPicPr>
        <p:blipFill>
          <a:blip r:embed="rId5" cstate="print"/>
          <a:stretch>
            <a:fillRect/>
          </a:stretch>
        </p:blipFill>
        <p:spPr>
          <a:xfrm>
            <a:off x="6035091" y="4625221"/>
            <a:ext cx="2569357" cy="250785"/>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1FA5CC2-E3E7-413F-B0B6-13B9E6D1DB68}" type="datetimeFigureOut">
              <a:rPr lang="pl-PL" smtClean="0"/>
              <a:pPr/>
              <a:t>2019-01-09</a:t>
            </a:fld>
            <a:endParaRPr lang="pl-PL"/>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8DD2A60-5688-4C03-9C6D-4B63185E7A2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0" r:id="rId1"/>
    <p:sldLayoutId id="2147483671" r:id="rId2"/>
    <p:sldLayoutId id="2147483661" r:id="rId3"/>
    <p:sldLayoutId id="2147483662" r:id="rId4"/>
    <p:sldLayoutId id="2147483669" r:id="rId5"/>
    <p:sldLayoutId id="2147483670" r:id="rId6"/>
    <p:sldLayoutId id="2147483668" r:id="rId7"/>
    <p:sldLayoutId id="2147483667" r:id="rId8"/>
    <p:sldLayoutId id="2147483664" r:id="rId9"/>
    <p:sldLayoutId id="2147483665"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ebgate.ec.europa.eu/erasmus-applications/screen/home" TargetMode="Externa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erasmusplus.org.pl/akademia/webinaria/"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ebgate.ec.europa.eu/erasmus-applications/screen/home" TargetMode="Externa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erasmusplus.org.pl/"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833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259725" y="339502"/>
            <a:ext cx="5246520" cy="685524"/>
          </a:xfrm>
        </p:spPr>
        <p:txBody>
          <a:bodyPr>
            <a:normAutofit/>
          </a:bodyPr>
          <a:lstStyle/>
          <a:p>
            <a:r>
              <a:rPr lang="pl-PL" sz="2800" cap="none" dirty="0" smtClean="0"/>
              <a:t>Dokumenty: KA107</a:t>
            </a:r>
            <a:endParaRPr lang="pl-PL" sz="2800" cap="none" dirty="0"/>
          </a:p>
        </p:txBody>
      </p:sp>
      <p:sp>
        <p:nvSpPr>
          <p:cNvPr id="4" name="Symbol zastępczy zawartości 3"/>
          <p:cNvSpPr>
            <a:spLocks noGrp="1"/>
          </p:cNvSpPr>
          <p:nvPr>
            <p:ph sz="half" idx="2"/>
          </p:nvPr>
        </p:nvSpPr>
        <p:spPr>
          <a:xfrm>
            <a:off x="3224542" y="987574"/>
            <a:ext cx="5701216" cy="3456384"/>
          </a:xfrm>
        </p:spPr>
        <p:txBody>
          <a:bodyPr>
            <a:normAutofit fontScale="77500" lnSpcReduction="20000"/>
          </a:bodyPr>
          <a:lstStyle/>
          <a:p>
            <a:pPr marL="285750" indent="-285750">
              <a:buFont typeface="Wingdings" panose="05000000000000000000" pitchFamily="2" charset="2"/>
              <a:buChar char="ü"/>
            </a:pPr>
            <a:r>
              <a:rPr lang="pl-PL" sz="2300" dirty="0" smtClean="0"/>
              <a:t>Zasady konkursu wniosków;</a:t>
            </a:r>
          </a:p>
          <a:p>
            <a:pPr marL="285750" indent="-285750">
              <a:spcBef>
                <a:spcPts val="1200"/>
              </a:spcBef>
              <a:buFont typeface="Wingdings" panose="05000000000000000000" pitchFamily="2" charset="2"/>
              <a:buChar char="ü"/>
            </a:pPr>
            <a:r>
              <a:rPr lang="pl-PL" sz="2300" dirty="0" smtClean="0"/>
              <a:t>Wysokość stawek;</a:t>
            </a:r>
          </a:p>
          <a:p>
            <a:pPr marL="285750" indent="-285750">
              <a:spcBef>
                <a:spcPts val="1200"/>
              </a:spcBef>
              <a:buFont typeface="Wingdings" panose="05000000000000000000" pitchFamily="2" charset="2"/>
              <a:buChar char="ü"/>
            </a:pPr>
            <a:r>
              <a:rPr lang="pl-PL" sz="2300" dirty="0" smtClean="0"/>
              <a:t>Informacja o regionach geograficznych i budżecie;</a:t>
            </a:r>
          </a:p>
          <a:p>
            <a:pPr marL="285750" indent="-285750">
              <a:spcBef>
                <a:spcPts val="1200"/>
              </a:spcBef>
              <a:buFont typeface="Wingdings" panose="05000000000000000000" pitchFamily="2" charset="2"/>
              <a:buChar char="ü"/>
            </a:pPr>
            <a:r>
              <a:rPr lang="pl-PL" sz="2300" dirty="0" smtClean="0"/>
              <a:t>Wskazówki techniczne dot. wypełniania wniosków;</a:t>
            </a:r>
          </a:p>
          <a:p>
            <a:pPr marL="285750" indent="-285750">
              <a:spcBef>
                <a:spcPts val="1200"/>
              </a:spcBef>
              <a:buFont typeface="Wingdings" panose="05000000000000000000" pitchFamily="2" charset="2"/>
              <a:buChar char="ü"/>
            </a:pPr>
            <a:r>
              <a:rPr lang="pl-PL" sz="2300" dirty="0" smtClean="0"/>
              <a:t>Pełnomocnictwo</a:t>
            </a:r>
            <a:r>
              <a:rPr lang="pl-PL" sz="2300" dirty="0"/>
              <a:t>:</a:t>
            </a:r>
          </a:p>
          <a:p>
            <a:pPr marL="742950" lvl="1" indent="-285750">
              <a:spcBef>
                <a:spcPts val="1200"/>
              </a:spcBef>
              <a:buFont typeface="Wingdings" panose="05000000000000000000" pitchFamily="2" charset="2"/>
              <a:buChar char="ü"/>
            </a:pPr>
            <a:r>
              <a:rPr lang="pl-PL" sz="2300" dirty="0"/>
              <a:t>jeżeli dotyczy - upoważnienie od prawnego przedstawiciela</a:t>
            </a:r>
          </a:p>
          <a:p>
            <a:pPr marL="742950" lvl="1" indent="-285750">
              <a:spcBef>
                <a:spcPts val="1200"/>
              </a:spcBef>
              <a:buFont typeface="Wingdings" panose="05000000000000000000" pitchFamily="2" charset="2"/>
              <a:buChar char="ü"/>
            </a:pPr>
            <a:r>
              <a:rPr lang="pl-PL" sz="2300" dirty="0" smtClean="0"/>
              <a:t>dotyczy konsorcjów </a:t>
            </a:r>
            <a:r>
              <a:rPr lang="pl-PL" sz="2300" dirty="0"/>
              <a:t>- od wszystkich partnerów </a:t>
            </a:r>
            <a:r>
              <a:rPr lang="pl-PL" sz="2300" dirty="0" smtClean="0"/>
              <a:t>konsorcjum;</a:t>
            </a:r>
          </a:p>
          <a:p>
            <a:pPr marL="285750" indent="-285750">
              <a:spcBef>
                <a:spcPts val="1200"/>
              </a:spcBef>
              <a:buFont typeface="Wingdings" panose="05000000000000000000" pitchFamily="2" charset="2"/>
              <a:buChar char="ü"/>
            </a:pPr>
            <a:r>
              <a:rPr lang="pl-PL" sz="2300" dirty="0" smtClean="0"/>
              <a:t>Formularz wniosku (web form).</a:t>
            </a:r>
          </a:p>
          <a:p>
            <a:endParaRPr lang="pl-P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03598"/>
            <a:ext cx="3142835"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ymbol zastępczy numeru slajdu 1"/>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10</a:t>
            </a:fld>
            <a:endParaRPr lang="pl-PL"/>
          </a:p>
        </p:txBody>
      </p:sp>
    </p:spTree>
    <p:extLst>
      <p:ext uri="{BB962C8B-B14F-4D97-AF65-F5344CB8AC3E}">
        <p14:creationId xmlns:p14="http://schemas.microsoft.com/office/powerpoint/2010/main" val="1003710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483768" y="339502"/>
            <a:ext cx="4886480" cy="685524"/>
          </a:xfrm>
        </p:spPr>
        <p:txBody>
          <a:bodyPr>
            <a:normAutofit/>
          </a:bodyPr>
          <a:lstStyle/>
          <a:p>
            <a:r>
              <a:rPr lang="pl-PL" sz="2800" cap="none" dirty="0" smtClean="0"/>
              <a:t>Dokumenty: KA108</a:t>
            </a:r>
            <a:endParaRPr lang="pl-PL" sz="2800" cap="none" dirty="0"/>
          </a:p>
        </p:txBody>
      </p:sp>
      <p:sp>
        <p:nvSpPr>
          <p:cNvPr id="4" name="Symbol zastępczy zawartości 3"/>
          <p:cNvSpPr>
            <a:spLocks noGrp="1"/>
          </p:cNvSpPr>
          <p:nvPr>
            <p:ph sz="half" idx="2"/>
          </p:nvPr>
        </p:nvSpPr>
        <p:spPr>
          <a:xfrm>
            <a:off x="899592" y="1491630"/>
            <a:ext cx="7200800" cy="1512168"/>
          </a:xfrm>
        </p:spPr>
        <p:txBody>
          <a:bodyPr>
            <a:noAutofit/>
          </a:bodyPr>
          <a:lstStyle/>
          <a:p>
            <a:pPr marL="285750" indent="-285750">
              <a:buFont typeface="Wingdings" panose="05000000000000000000" pitchFamily="2" charset="2"/>
              <a:buChar char="ü"/>
            </a:pPr>
            <a:r>
              <a:rPr lang="pl-PL" sz="1800" dirty="0" smtClean="0"/>
              <a:t>Zasady konkursu wniosków;</a:t>
            </a:r>
          </a:p>
          <a:p>
            <a:pPr marL="285750" indent="-285750">
              <a:spcBef>
                <a:spcPts val="1200"/>
              </a:spcBef>
              <a:buFont typeface="Wingdings" panose="05000000000000000000" pitchFamily="2" charset="2"/>
              <a:buChar char="ü"/>
            </a:pPr>
            <a:r>
              <a:rPr lang="pl-PL" sz="1800" dirty="0" smtClean="0"/>
              <a:t>Wskazówki techniczne dot. wypełniania wniosków;</a:t>
            </a:r>
          </a:p>
          <a:p>
            <a:pPr marL="285750" indent="-285750">
              <a:spcBef>
                <a:spcPts val="1200"/>
              </a:spcBef>
              <a:buFont typeface="Wingdings" panose="05000000000000000000" pitchFamily="2" charset="2"/>
              <a:buChar char="ü"/>
            </a:pPr>
            <a:r>
              <a:rPr lang="pl-PL" sz="1800" dirty="0"/>
              <a:t>Pełnomocnictwo:</a:t>
            </a:r>
          </a:p>
          <a:p>
            <a:pPr marL="742950" lvl="1" indent="-285750">
              <a:spcBef>
                <a:spcPts val="1200"/>
              </a:spcBef>
              <a:buFont typeface="Wingdings" panose="05000000000000000000" pitchFamily="2" charset="2"/>
              <a:buChar char="ü"/>
            </a:pPr>
            <a:r>
              <a:rPr lang="pl-PL" sz="1800" dirty="0"/>
              <a:t>jeżeli dotyczy - upoważnienie od </a:t>
            </a:r>
            <a:r>
              <a:rPr lang="pl-PL" sz="1800" dirty="0" smtClean="0"/>
              <a:t>prawnego przedstawiciela;</a:t>
            </a:r>
          </a:p>
          <a:p>
            <a:pPr marL="285750" indent="-285750">
              <a:spcBef>
                <a:spcPts val="1200"/>
              </a:spcBef>
              <a:buFont typeface="Wingdings" panose="05000000000000000000" pitchFamily="2" charset="2"/>
              <a:buChar char="ü"/>
            </a:pPr>
            <a:r>
              <a:rPr lang="pl-PL" sz="1800" dirty="0" smtClean="0"/>
              <a:t>Formularz wniosku (web form).</a:t>
            </a:r>
            <a:endParaRPr lang="pl-PL" sz="1800" dirty="0"/>
          </a:p>
        </p:txBody>
      </p:sp>
      <p:sp>
        <p:nvSpPr>
          <p:cNvPr id="2" name="Symbol zastępczy numeru slajdu 1"/>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11</a:t>
            </a:fld>
            <a:endParaRPr lang="pl-PL"/>
          </a:p>
        </p:txBody>
      </p:sp>
    </p:spTree>
    <p:extLst>
      <p:ext uri="{BB962C8B-B14F-4D97-AF65-F5344CB8AC3E}">
        <p14:creationId xmlns:p14="http://schemas.microsoft.com/office/powerpoint/2010/main" val="635028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419872" y="339502"/>
            <a:ext cx="4042792" cy="624049"/>
          </a:xfrm>
        </p:spPr>
        <p:txBody>
          <a:bodyPr>
            <a:normAutofit/>
          </a:bodyPr>
          <a:lstStyle/>
          <a:p>
            <a:pPr algn="ctr"/>
            <a:r>
              <a:rPr lang="pl-PL" sz="2800" cap="none" dirty="0" smtClean="0"/>
              <a:t>Dostępne działania</a:t>
            </a:r>
            <a:endParaRPr lang="pl-PL" sz="2800" cap="none" dirty="0"/>
          </a:p>
        </p:txBody>
      </p:sp>
      <p:graphicFrame>
        <p:nvGraphicFramePr>
          <p:cNvPr id="5" name="Symbol zastępczy zawartości 4"/>
          <p:cNvGraphicFramePr>
            <a:graphicFrameLocks noGrp="1"/>
          </p:cNvGraphicFramePr>
          <p:nvPr>
            <p:ph sz="quarter" idx="4"/>
            <p:extLst>
              <p:ext uri="{D42A27DB-BD31-4B8C-83A1-F6EECF244321}">
                <p14:modId xmlns:p14="http://schemas.microsoft.com/office/powerpoint/2010/main" val="1407299464"/>
              </p:ext>
            </p:extLst>
          </p:nvPr>
        </p:nvGraphicFramePr>
        <p:xfrm>
          <a:off x="3995936" y="1563639"/>
          <a:ext cx="4603680" cy="2160239"/>
        </p:xfrm>
        <a:graphic>
          <a:graphicData uri="http://schemas.openxmlformats.org/drawingml/2006/table">
            <a:tbl>
              <a:tblPr firstRow="1" bandRow="1">
                <a:tableStyleId>{BC89EF96-8CEA-46FF-86C4-4CE0E7609802}</a:tableStyleId>
              </a:tblPr>
              <a:tblGrid>
                <a:gridCol w="817667"/>
                <a:gridCol w="1014406"/>
                <a:gridCol w="923869"/>
                <a:gridCol w="923869"/>
                <a:gridCol w="923869"/>
              </a:tblGrid>
              <a:tr h="370840">
                <a:tc>
                  <a:txBody>
                    <a:bodyPr/>
                    <a:lstStyle/>
                    <a:p>
                      <a:endParaRPr lang="pl-PL" sz="1800" dirty="0"/>
                    </a:p>
                  </a:txBody>
                  <a:tcPr/>
                </a:tc>
                <a:tc>
                  <a:txBody>
                    <a:bodyPr/>
                    <a:lstStyle/>
                    <a:p>
                      <a:pPr algn="ctr"/>
                      <a:r>
                        <a:rPr lang="pl-PL" sz="1800" dirty="0" smtClean="0"/>
                        <a:t>SMS</a:t>
                      </a:r>
                      <a:endParaRPr lang="pl-PL" sz="1800" dirty="0"/>
                    </a:p>
                  </a:txBody>
                  <a:tcPr/>
                </a:tc>
                <a:tc>
                  <a:txBody>
                    <a:bodyPr/>
                    <a:lstStyle/>
                    <a:p>
                      <a:pPr algn="ctr"/>
                      <a:r>
                        <a:rPr lang="pl-PL" sz="1800" dirty="0" smtClean="0"/>
                        <a:t>SMP</a:t>
                      </a:r>
                      <a:endParaRPr lang="pl-PL" sz="1800" dirty="0"/>
                    </a:p>
                  </a:txBody>
                  <a:tcPr/>
                </a:tc>
                <a:tc>
                  <a:txBody>
                    <a:bodyPr/>
                    <a:lstStyle/>
                    <a:p>
                      <a:pPr algn="ctr"/>
                      <a:r>
                        <a:rPr lang="pl-PL" sz="1800" dirty="0" smtClean="0"/>
                        <a:t>STA</a:t>
                      </a:r>
                      <a:endParaRPr lang="pl-PL" sz="1800" dirty="0"/>
                    </a:p>
                  </a:txBody>
                  <a:tcPr/>
                </a:tc>
                <a:tc>
                  <a:txBody>
                    <a:bodyPr/>
                    <a:lstStyle/>
                    <a:p>
                      <a:pPr algn="ctr"/>
                      <a:r>
                        <a:rPr lang="pl-PL" sz="1800" dirty="0" smtClean="0"/>
                        <a:t>STT</a:t>
                      </a:r>
                      <a:endParaRPr lang="pl-PL" sz="1800" dirty="0"/>
                    </a:p>
                  </a:txBody>
                  <a:tcPr/>
                </a:tc>
              </a:tr>
              <a:tr h="640080">
                <a:tc>
                  <a:txBody>
                    <a:bodyPr/>
                    <a:lstStyle/>
                    <a:p>
                      <a:r>
                        <a:rPr lang="pl-PL" sz="1800" dirty="0" smtClean="0"/>
                        <a:t>KA103</a:t>
                      </a:r>
                      <a:endParaRPr lang="pl-PL" sz="1800" dirty="0"/>
                    </a:p>
                  </a:txBody>
                  <a:tcPr/>
                </a:tc>
                <a:tc>
                  <a:txBody>
                    <a:bodyPr/>
                    <a:lstStyle/>
                    <a:p>
                      <a:pPr algn="ctr"/>
                      <a:r>
                        <a:rPr lang="pl-PL" sz="1800" dirty="0" smtClean="0">
                          <a:solidFill>
                            <a:srgbClr val="00B050"/>
                          </a:solidFill>
                        </a:rPr>
                        <a:t>tak</a:t>
                      </a:r>
                      <a:endParaRPr lang="pl-PL" sz="1800" dirty="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dirty="0" smtClean="0">
                          <a:solidFill>
                            <a:srgbClr val="00B050"/>
                          </a:solidFill>
                        </a:rPr>
                        <a:t>tak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dirty="0" smtClean="0">
                          <a:solidFill>
                            <a:srgbClr val="00B050"/>
                          </a:solidFill>
                        </a:rPr>
                        <a:t>tak</a:t>
                      </a:r>
                    </a:p>
                  </a:txBody>
                  <a:tcPr/>
                </a:tc>
                <a:tc>
                  <a:txBody>
                    <a:bodyPr/>
                    <a:lstStyle/>
                    <a:p>
                      <a:pPr algn="ctr"/>
                      <a:r>
                        <a:rPr lang="pl-PL" sz="1800" dirty="0" smtClean="0">
                          <a:solidFill>
                            <a:srgbClr val="00B050"/>
                          </a:solidFill>
                        </a:rPr>
                        <a:t>tak</a:t>
                      </a:r>
                      <a:endParaRPr lang="pl-PL" sz="1800" dirty="0"/>
                    </a:p>
                  </a:txBody>
                  <a:tcPr/>
                </a:tc>
              </a:tr>
              <a:tr h="640080">
                <a:tc>
                  <a:txBody>
                    <a:bodyPr/>
                    <a:lstStyle/>
                    <a:p>
                      <a:r>
                        <a:rPr lang="pl-PL" sz="1800" dirty="0" smtClean="0"/>
                        <a:t>KA107</a:t>
                      </a:r>
                      <a:endParaRPr lang="pl-PL" sz="1800" dirty="0"/>
                    </a:p>
                  </a:txBody>
                  <a:tcPr/>
                </a:tc>
                <a:tc>
                  <a:txBody>
                    <a:bodyPr/>
                    <a:lstStyle/>
                    <a:p>
                      <a:pPr algn="ctr"/>
                      <a:r>
                        <a:rPr lang="pl-PL" sz="1800" dirty="0" smtClean="0">
                          <a:solidFill>
                            <a:srgbClr val="00B050"/>
                          </a:solidFill>
                        </a:rPr>
                        <a:t>tak</a:t>
                      </a:r>
                      <a:endParaRPr lang="pl-PL"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dirty="0" smtClean="0">
                          <a:solidFill>
                            <a:srgbClr val="00B050"/>
                          </a:solidFill>
                        </a:rPr>
                        <a:t>(tak)</a:t>
                      </a:r>
                    </a:p>
                  </a:txBody>
                  <a:tcPr/>
                </a:tc>
                <a:tc>
                  <a:txBody>
                    <a:bodyPr/>
                    <a:lstStyle/>
                    <a:p>
                      <a:pPr algn="ctr"/>
                      <a:r>
                        <a:rPr lang="pl-PL" sz="1800" dirty="0" smtClean="0">
                          <a:solidFill>
                            <a:srgbClr val="00B050"/>
                          </a:solidFill>
                        </a:rPr>
                        <a:t>tak</a:t>
                      </a:r>
                      <a:endParaRPr lang="pl-PL" sz="1800" dirty="0"/>
                    </a:p>
                  </a:txBody>
                  <a:tcPr/>
                </a:tc>
                <a:tc>
                  <a:txBody>
                    <a:bodyPr/>
                    <a:lstStyle/>
                    <a:p>
                      <a:pPr algn="ctr"/>
                      <a:r>
                        <a:rPr lang="pl-PL" sz="1800" dirty="0" smtClean="0">
                          <a:solidFill>
                            <a:srgbClr val="00B050"/>
                          </a:solidFill>
                        </a:rPr>
                        <a:t>(tak)</a:t>
                      </a:r>
                      <a:endParaRPr lang="pl-PL" sz="1800" dirty="0"/>
                    </a:p>
                  </a:txBody>
                  <a:tcPr/>
                </a:tc>
              </a:tr>
              <a:tr h="509239">
                <a:tc>
                  <a:txBody>
                    <a:bodyPr/>
                    <a:lstStyle/>
                    <a:p>
                      <a:r>
                        <a:rPr lang="pl-PL" sz="1800" dirty="0" smtClean="0"/>
                        <a:t>KA108</a:t>
                      </a:r>
                      <a:endParaRPr lang="pl-PL" sz="1800" dirty="0"/>
                    </a:p>
                  </a:txBody>
                  <a:tcPr/>
                </a:tc>
                <a:tc gridSpan="4">
                  <a:txBody>
                    <a:bodyPr/>
                    <a:lstStyle/>
                    <a:p>
                      <a:pPr algn="ctr"/>
                      <a:r>
                        <a:rPr lang="pl-PL" sz="1800" baseline="0" dirty="0" smtClean="0"/>
                        <a:t>n/d</a:t>
                      </a:r>
                      <a:endParaRPr lang="pl-PL" sz="1800" dirty="0"/>
                    </a:p>
                  </a:txBody>
                  <a:tcPr/>
                </a:tc>
                <a:tc hMerge="1">
                  <a:txBody>
                    <a:bodyPr/>
                    <a:lstStyle/>
                    <a:p>
                      <a:pPr algn="ctr"/>
                      <a:endParaRPr lang="pl-PL" dirty="0">
                        <a:solidFill>
                          <a:schemeClr val="accent6"/>
                        </a:solidFill>
                      </a:endParaRPr>
                    </a:p>
                  </a:txBody>
                  <a:tcPr/>
                </a:tc>
                <a:tc hMerge="1">
                  <a:txBody>
                    <a:bodyPr/>
                    <a:lstStyle/>
                    <a:p>
                      <a:pPr algn="ctr"/>
                      <a:endParaRPr lang="pl-PL" dirty="0"/>
                    </a:p>
                  </a:txBody>
                  <a:tcPr/>
                </a:tc>
                <a:tc hMerge="1">
                  <a:txBody>
                    <a:bodyPr/>
                    <a:lstStyle/>
                    <a:p>
                      <a:pPr algn="ctr"/>
                      <a:endParaRPr lang="pl-PL" dirty="0"/>
                    </a:p>
                  </a:txBody>
                  <a:tcPr/>
                </a:tc>
              </a:tr>
            </a:tbl>
          </a:graphicData>
        </a:graphic>
      </p:graphicFrame>
      <p:graphicFrame>
        <p:nvGraphicFramePr>
          <p:cNvPr id="6" name="Symbol zastępczy zawartości 7"/>
          <p:cNvGraphicFramePr>
            <a:graphicFrameLocks/>
          </p:cNvGraphicFramePr>
          <p:nvPr>
            <p:extLst>
              <p:ext uri="{D42A27DB-BD31-4B8C-83A1-F6EECF244321}">
                <p14:modId xmlns:p14="http://schemas.microsoft.com/office/powerpoint/2010/main" val="805482693"/>
              </p:ext>
            </p:extLst>
          </p:nvPr>
        </p:nvGraphicFramePr>
        <p:xfrm>
          <a:off x="4" y="1059584"/>
          <a:ext cx="4041775" cy="2797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ymbol zastępczy numeru slajdu 1"/>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12</a:t>
            </a:fld>
            <a:endParaRPr lang="pl-PL"/>
          </a:p>
        </p:txBody>
      </p:sp>
    </p:spTree>
    <p:extLst>
      <p:ext uri="{BB962C8B-B14F-4D97-AF65-F5344CB8AC3E}">
        <p14:creationId xmlns:p14="http://schemas.microsoft.com/office/powerpoint/2010/main" val="1205602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411510"/>
            <a:ext cx="5184576" cy="648072"/>
          </a:xfrm>
        </p:spPr>
        <p:txBody>
          <a:bodyPr>
            <a:normAutofit/>
          </a:bodyPr>
          <a:lstStyle/>
          <a:p>
            <a:r>
              <a:rPr lang="pl-PL" sz="2800" cap="none" dirty="0" smtClean="0"/>
              <a:t>Kryteria formalne</a:t>
            </a:r>
            <a:endParaRPr lang="pl-PL" sz="2800" cap="none" dirty="0"/>
          </a:p>
        </p:txBody>
      </p:sp>
      <p:sp>
        <p:nvSpPr>
          <p:cNvPr id="3" name="Symbol zastępczy zawartości 2"/>
          <p:cNvSpPr>
            <a:spLocks noGrp="1"/>
          </p:cNvSpPr>
          <p:nvPr>
            <p:ph idx="1"/>
          </p:nvPr>
        </p:nvSpPr>
        <p:spPr>
          <a:xfrm>
            <a:off x="611560" y="1491630"/>
            <a:ext cx="8003232" cy="2646294"/>
          </a:xfrm>
        </p:spPr>
        <p:txBody>
          <a:bodyPr>
            <a:normAutofit lnSpcReduction="10000"/>
          </a:bodyPr>
          <a:lstStyle/>
          <a:p>
            <a:pPr marL="285750" indent="-285750">
              <a:spcAft>
                <a:spcPts val="600"/>
              </a:spcAft>
              <a:buClr>
                <a:srgbClr val="F0575D"/>
              </a:buClr>
              <a:buFont typeface="Wingdings" panose="05000000000000000000" pitchFamily="2" charset="2"/>
              <a:buChar char="ü"/>
            </a:pPr>
            <a:r>
              <a:rPr lang="pl-PL" sz="1800" dirty="0"/>
              <a:t>Data złożenia wniosku: </a:t>
            </a:r>
            <a:r>
              <a:rPr lang="pl-PL" sz="1800" dirty="0" smtClean="0">
                <a:solidFill>
                  <a:schemeClr val="accent1"/>
                </a:solidFill>
              </a:rPr>
              <a:t>5 lutego 2019 </a:t>
            </a:r>
            <a:r>
              <a:rPr lang="pl-PL" sz="1800" dirty="0">
                <a:solidFill>
                  <a:schemeClr val="accent1"/>
                </a:solidFill>
              </a:rPr>
              <a:t>r. do godz.12:00</a:t>
            </a:r>
            <a:r>
              <a:rPr lang="pl-PL" sz="1800" dirty="0"/>
              <a:t>;</a:t>
            </a:r>
          </a:p>
          <a:p>
            <a:pPr marL="285750" indent="-285750">
              <a:spcBef>
                <a:spcPts val="600"/>
              </a:spcBef>
              <a:spcAft>
                <a:spcPts val="600"/>
              </a:spcAft>
              <a:buClr>
                <a:srgbClr val="F0575D"/>
              </a:buClr>
              <a:buFont typeface="Wingdings" panose="05000000000000000000" pitchFamily="2" charset="2"/>
              <a:buChar char="ü"/>
            </a:pPr>
            <a:r>
              <a:rPr lang="pl-PL" sz="1800" dirty="0"/>
              <a:t>Podpisane </a:t>
            </a:r>
            <a:r>
              <a:rPr lang="pl-PL" sz="1800" dirty="0">
                <a:solidFill>
                  <a:schemeClr val="accent1"/>
                </a:solidFill>
              </a:rPr>
              <a:t>oświadczenie</a:t>
            </a:r>
            <a:r>
              <a:rPr lang="pl-PL" sz="1800" dirty="0"/>
              <a:t> prawnego przedstawiciela instytucji, </a:t>
            </a:r>
            <a:r>
              <a:rPr lang="pl-PL" sz="1800" dirty="0" smtClean="0"/>
              <a:t>załączone </a:t>
            </a:r>
            <a:r>
              <a:rPr lang="pl-PL" sz="1800" dirty="0"/>
              <a:t>do wniosku;</a:t>
            </a:r>
          </a:p>
          <a:p>
            <a:pPr marL="285750" indent="-285750">
              <a:spcBef>
                <a:spcPts val="600"/>
              </a:spcBef>
              <a:spcAft>
                <a:spcPts val="600"/>
              </a:spcAft>
              <a:buClr>
                <a:srgbClr val="F0575D"/>
              </a:buClr>
              <a:buFont typeface="Wingdings" panose="05000000000000000000" pitchFamily="2" charset="2"/>
              <a:buChar char="ü"/>
            </a:pPr>
            <a:r>
              <a:rPr lang="pl-PL" sz="1800" dirty="0"/>
              <a:t>Poprawna </a:t>
            </a:r>
            <a:r>
              <a:rPr lang="pl-PL" sz="1800" dirty="0">
                <a:solidFill>
                  <a:schemeClr val="accent1"/>
                </a:solidFill>
              </a:rPr>
              <a:t>forma złożenia </a:t>
            </a:r>
            <a:r>
              <a:rPr lang="pl-PL" sz="1800" dirty="0"/>
              <a:t>i </a:t>
            </a:r>
            <a:r>
              <a:rPr lang="pl-PL" sz="1800" dirty="0">
                <a:solidFill>
                  <a:schemeClr val="accent1"/>
                </a:solidFill>
              </a:rPr>
              <a:t>język wniosku</a:t>
            </a:r>
            <a:r>
              <a:rPr lang="pl-PL" sz="1800" dirty="0"/>
              <a:t>;</a:t>
            </a:r>
          </a:p>
          <a:p>
            <a:pPr marL="285750" indent="-285750">
              <a:spcBef>
                <a:spcPts val="600"/>
              </a:spcBef>
              <a:buClr>
                <a:srgbClr val="F0575D"/>
              </a:buClr>
              <a:buFont typeface="Wingdings" panose="05000000000000000000" pitchFamily="2" charset="2"/>
              <a:buChar char="ü"/>
            </a:pPr>
            <a:r>
              <a:rPr lang="pl-PL" sz="1800" dirty="0"/>
              <a:t>Wniosek złożony przez uczelnię posiadającą </a:t>
            </a:r>
            <a:r>
              <a:rPr lang="pl-PL" sz="1800" dirty="0">
                <a:solidFill>
                  <a:srgbClr val="F0575D"/>
                </a:solidFill>
              </a:rPr>
              <a:t>Kartę Erasmusa </a:t>
            </a:r>
            <a:r>
              <a:rPr lang="pl-PL" sz="1800" dirty="0" smtClean="0">
                <a:solidFill>
                  <a:srgbClr val="F0575D"/>
                </a:solidFill>
              </a:rPr>
              <a:t/>
            </a:r>
            <a:br>
              <a:rPr lang="pl-PL" sz="1800" dirty="0" smtClean="0">
                <a:solidFill>
                  <a:srgbClr val="F0575D"/>
                </a:solidFill>
              </a:rPr>
            </a:br>
            <a:r>
              <a:rPr lang="pl-PL" sz="1800" dirty="0" smtClean="0">
                <a:solidFill>
                  <a:srgbClr val="F0575D"/>
                </a:solidFill>
              </a:rPr>
              <a:t>dla </a:t>
            </a:r>
            <a:r>
              <a:rPr lang="pl-PL" sz="1800" dirty="0">
                <a:solidFill>
                  <a:srgbClr val="F0575D"/>
                </a:solidFill>
              </a:rPr>
              <a:t>szkolnictwa wyższego </a:t>
            </a:r>
            <a:r>
              <a:rPr lang="pl-PL" sz="1800" dirty="0"/>
              <a:t>lub konsorcjum krajowe </a:t>
            </a:r>
            <a:r>
              <a:rPr lang="pl-PL" sz="1800" dirty="0" smtClean="0"/>
              <a:t>ubiegające </a:t>
            </a:r>
            <a:r>
              <a:rPr lang="pl-PL" sz="1800" dirty="0"/>
              <a:t>się </a:t>
            </a:r>
            <a:r>
              <a:rPr lang="pl-PL" sz="1800" dirty="0" smtClean="0"/>
              <a:t/>
            </a:r>
            <a:br>
              <a:rPr lang="pl-PL" sz="1800" dirty="0" smtClean="0"/>
            </a:br>
            <a:r>
              <a:rPr lang="pl-PL" sz="1800" dirty="0" smtClean="0"/>
              <a:t>o </a:t>
            </a:r>
            <a:r>
              <a:rPr lang="pl-PL" sz="1800" dirty="0"/>
              <a:t>akredytację;</a:t>
            </a:r>
          </a:p>
          <a:p>
            <a:pPr marL="1028700" lvl="1">
              <a:spcBef>
                <a:spcPts val="600"/>
              </a:spcBef>
              <a:buClr>
                <a:srgbClr val="F0575D"/>
              </a:buClr>
              <a:buFont typeface="Wingdings" charset="2"/>
              <a:buChar char="§"/>
            </a:pPr>
            <a:r>
              <a:rPr lang="pl-PL" sz="1800" dirty="0"/>
              <a:t>Konsorcjum: załączone </a:t>
            </a:r>
            <a:r>
              <a:rPr lang="pl-PL" sz="1800" dirty="0">
                <a:solidFill>
                  <a:srgbClr val="F0575D"/>
                </a:solidFill>
              </a:rPr>
              <a:t>pełnomocnictwa.</a:t>
            </a:r>
          </a:p>
          <a:p>
            <a:pPr marL="285750" indent="-285750">
              <a:spcBef>
                <a:spcPts val="1200"/>
              </a:spcBef>
              <a:spcAft>
                <a:spcPts val="600"/>
              </a:spcAft>
              <a:buFont typeface="Wingdings" panose="05000000000000000000" pitchFamily="2" charset="2"/>
              <a:buChar char="ü"/>
            </a:pPr>
            <a:endParaRPr lang="pl-PL"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13</a:t>
            </a:fld>
            <a:endParaRPr lang="pl-PL"/>
          </a:p>
        </p:txBody>
      </p:sp>
    </p:spTree>
    <p:extLst>
      <p:ext uri="{BB962C8B-B14F-4D97-AF65-F5344CB8AC3E}">
        <p14:creationId xmlns:p14="http://schemas.microsoft.com/office/powerpoint/2010/main" val="784934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699542"/>
            <a:ext cx="8064896" cy="648072"/>
          </a:xfrm>
        </p:spPr>
        <p:txBody>
          <a:bodyPr>
            <a:normAutofit/>
          </a:bodyPr>
          <a:lstStyle/>
          <a:p>
            <a:r>
              <a:rPr lang="pl-PL" dirty="0" smtClean="0"/>
              <a:t>Pozostałe Kryteria</a:t>
            </a:r>
            <a:endParaRPr lang="pl-PL" dirty="0"/>
          </a:p>
        </p:txBody>
      </p:sp>
      <p:sp>
        <p:nvSpPr>
          <p:cNvPr id="3" name="Symbol zastępczy zawartości 2"/>
          <p:cNvSpPr>
            <a:spLocks noGrp="1"/>
          </p:cNvSpPr>
          <p:nvPr>
            <p:ph idx="1"/>
          </p:nvPr>
        </p:nvSpPr>
        <p:spPr>
          <a:xfrm>
            <a:off x="683568" y="1275606"/>
            <a:ext cx="8003232" cy="3168352"/>
          </a:xfrm>
        </p:spPr>
        <p:txBody>
          <a:bodyPr>
            <a:noAutofit/>
          </a:bodyPr>
          <a:lstStyle/>
          <a:p>
            <a:pPr>
              <a:spcAft>
                <a:spcPts val="600"/>
              </a:spcAft>
              <a:buClr>
                <a:srgbClr val="F0575D"/>
              </a:buClr>
            </a:pPr>
            <a:r>
              <a:rPr lang="pl-PL" sz="1800" b="1" dirty="0" smtClean="0"/>
              <a:t>Kryteria </a:t>
            </a:r>
            <a:r>
              <a:rPr lang="pl-PL" sz="1800" b="1" dirty="0"/>
              <a:t>wyboru:</a:t>
            </a:r>
          </a:p>
          <a:p>
            <a:pPr marL="676275" indent="-301625">
              <a:spcAft>
                <a:spcPts val="600"/>
              </a:spcAft>
              <a:buClr>
                <a:srgbClr val="F0575D"/>
              </a:buClr>
              <a:buFont typeface="Wingdings" charset="2"/>
              <a:buChar char="§"/>
            </a:pPr>
            <a:r>
              <a:rPr lang="pl-PL" sz="1800" dirty="0"/>
              <a:t>wiarygodność finansowa i operacyjna </a:t>
            </a:r>
            <a:br>
              <a:rPr lang="pl-PL" sz="1800" dirty="0"/>
            </a:br>
            <a:r>
              <a:rPr lang="pl-PL" sz="1800" dirty="0"/>
              <a:t>(sprawdzane przed podpisaniem umowy finansowej</a:t>
            </a:r>
            <a:r>
              <a:rPr lang="pl-PL" sz="1800" dirty="0" smtClean="0"/>
              <a:t>).</a:t>
            </a:r>
            <a:endParaRPr lang="pl-PL" sz="1800" dirty="0"/>
          </a:p>
          <a:p>
            <a:pPr>
              <a:spcAft>
                <a:spcPts val="600"/>
              </a:spcAft>
              <a:buClr>
                <a:srgbClr val="F0575D"/>
              </a:buClr>
            </a:pPr>
            <a:endParaRPr lang="pl-PL" sz="1000" b="1" dirty="0" smtClean="0"/>
          </a:p>
          <a:p>
            <a:pPr>
              <a:spcAft>
                <a:spcPts val="600"/>
              </a:spcAft>
              <a:buClr>
                <a:srgbClr val="F0575D"/>
              </a:buClr>
            </a:pPr>
            <a:r>
              <a:rPr lang="pl-PL" sz="1800" b="1" dirty="0" smtClean="0"/>
              <a:t>Kryteria </a:t>
            </a:r>
            <a:r>
              <a:rPr lang="pl-PL" sz="1800" b="1" dirty="0"/>
              <a:t>jakościowe:</a:t>
            </a:r>
          </a:p>
          <a:p>
            <a:pPr marL="676275" indent="-395288">
              <a:spcAft>
                <a:spcPts val="600"/>
              </a:spcAft>
              <a:buClr>
                <a:srgbClr val="F0575D"/>
              </a:buClr>
              <a:buFont typeface="Wingdings" charset="2"/>
              <a:buChar char="§"/>
            </a:pPr>
            <a:r>
              <a:rPr lang="pl-PL" sz="1800" dirty="0" smtClean="0"/>
              <a:t>KA107: każdy </a:t>
            </a:r>
            <a:r>
              <a:rPr lang="pl-PL" sz="1800" dirty="0"/>
              <a:t>kraj oceniany </a:t>
            </a:r>
            <a:r>
              <a:rPr lang="pl-PL" sz="1800" dirty="0" smtClean="0"/>
              <a:t>oddzielnie;</a:t>
            </a:r>
          </a:p>
          <a:p>
            <a:pPr marL="676275" indent="-395288">
              <a:spcAft>
                <a:spcPts val="600"/>
              </a:spcAft>
              <a:buClr>
                <a:srgbClr val="F0575D"/>
              </a:buClr>
              <a:buFont typeface="Wingdings" charset="2"/>
              <a:buChar char="§"/>
            </a:pPr>
            <a:r>
              <a:rPr lang="pl-PL" sz="1800" dirty="0" smtClean="0"/>
              <a:t>KA108: adekwatność składu konsorcjum, jakość, metody współpracy, plan działania, upowszechnianie.</a:t>
            </a:r>
            <a:endParaRPr lang="pl-PL" sz="1800"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14</a:t>
            </a:fld>
            <a:endParaRPr lang="pl-PL"/>
          </a:p>
        </p:txBody>
      </p:sp>
    </p:spTree>
    <p:extLst>
      <p:ext uri="{BB962C8B-B14F-4D97-AF65-F5344CB8AC3E}">
        <p14:creationId xmlns:p14="http://schemas.microsoft.com/office/powerpoint/2010/main" val="3495730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07704" y="267494"/>
            <a:ext cx="7056784" cy="1008112"/>
          </a:xfrm>
        </p:spPr>
        <p:txBody>
          <a:bodyPr>
            <a:noAutofit/>
          </a:bodyPr>
          <a:lstStyle/>
          <a:p>
            <a:r>
              <a:rPr lang="pl-PL" sz="2800" cap="none" dirty="0" smtClean="0"/>
              <a:t>Zasady </a:t>
            </a:r>
            <a:r>
              <a:rPr lang="pl-PL" sz="2800" cap="none" dirty="0"/>
              <a:t>alokacji </a:t>
            </a:r>
            <a:r>
              <a:rPr lang="pl-PL" sz="2800" cap="none" dirty="0" smtClean="0"/>
              <a:t>i dofinansowania </a:t>
            </a:r>
            <a:br>
              <a:rPr lang="pl-PL" sz="2800" cap="none" dirty="0" smtClean="0"/>
            </a:br>
            <a:r>
              <a:rPr lang="pl-PL" sz="2800" cap="none" dirty="0" smtClean="0"/>
              <a:t>KA103-2019</a:t>
            </a:r>
            <a:endParaRPr lang="pl-PL" sz="2800" b="0" cap="none" dirty="0"/>
          </a:p>
        </p:txBody>
      </p:sp>
      <p:sp>
        <p:nvSpPr>
          <p:cNvPr id="3" name="Symbol zastępczy zawartości 2"/>
          <p:cNvSpPr>
            <a:spLocks noGrp="1"/>
          </p:cNvSpPr>
          <p:nvPr>
            <p:ph idx="1"/>
          </p:nvPr>
        </p:nvSpPr>
        <p:spPr>
          <a:xfrm>
            <a:off x="539552" y="1635646"/>
            <a:ext cx="8208912" cy="2646294"/>
          </a:xfrm>
        </p:spPr>
        <p:txBody>
          <a:bodyPr/>
          <a:lstStyle/>
          <a:p>
            <a:r>
              <a:rPr lang="pl-PL" sz="1800" dirty="0"/>
              <a:t>Obliczenie </a:t>
            </a:r>
            <a:r>
              <a:rPr lang="pl-PL" sz="1800" dirty="0" smtClean="0"/>
              <a:t>liczby wyjazdów </a:t>
            </a:r>
            <a:r>
              <a:rPr lang="pl-PL" sz="1800" dirty="0"/>
              <a:t>w danej kategorii</a:t>
            </a:r>
            <a:r>
              <a:rPr lang="pl-PL" sz="1800" dirty="0" smtClean="0"/>
              <a:t>:</a:t>
            </a:r>
          </a:p>
          <a:p>
            <a:pPr marL="285750" indent="-285750">
              <a:spcBef>
                <a:spcPts val="600"/>
              </a:spcBef>
              <a:buClr>
                <a:srgbClr val="F0575D"/>
              </a:buClr>
              <a:buSzPct val="130000"/>
              <a:buFont typeface="Wingdings" charset="2"/>
              <a:buChar char="§"/>
            </a:pPr>
            <a:r>
              <a:rPr lang="pl-PL" sz="1800" b="1" dirty="0">
                <a:solidFill>
                  <a:srgbClr val="F0575D"/>
                </a:solidFill>
              </a:rPr>
              <a:t>40%</a:t>
            </a:r>
            <a:r>
              <a:rPr lang="pl-PL" sz="1800" b="1" dirty="0"/>
              <a:t> liczby wyjazdów zaplanowanych na rok </a:t>
            </a:r>
            <a:r>
              <a:rPr lang="pl-PL" sz="1800" b="1" dirty="0" smtClean="0"/>
              <a:t>2019 </a:t>
            </a:r>
            <a:r>
              <a:rPr lang="pl-PL" sz="1800" dirty="0"/>
              <a:t/>
            </a:r>
            <a:br>
              <a:rPr lang="pl-PL" sz="1800" dirty="0"/>
            </a:br>
            <a:r>
              <a:rPr lang="pl-PL" sz="1800" dirty="0"/>
              <a:t>(dane z wniosku o dofinansowanie na rok </a:t>
            </a:r>
            <a:r>
              <a:rPr lang="pl-PL" sz="1800" dirty="0" smtClean="0"/>
              <a:t>2019) </a:t>
            </a:r>
            <a:endParaRPr lang="pl-PL" sz="1800" dirty="0"/>
          </a:p>
          <a:p>
            <a:pPr marL="285750" indent="-285750">
              <a:spcBef>
                <a:spcPts val="600"/>
              </a:spcBef>
              <a:buClr>
                <a:srgbClr val="F0575D"/>
              </a:buClr>
              <a:buSzPct val="130000"/>
              <a:buFont typeface="Wingdings" charset="2"/>
              <a:buChar char="§"/>
            </a:pPr>
            <a:r>
              <a:rPr lang="pl-PL" sz="1800" b="1" dirty="0">
                <a:solidFill>
                  <a:srgbClr val="F0575D"/>
                </a:solidFill>
              </a:rPr>
              <a:t>+</a:t>
            </a:r>
            <a:r>
              <a:rPr lang="pl-PL" sz="1800" b="1" dirty="0"/>
              <a:t> </a:t>
            </a:r>
            <a:r>
              <a:rPr lang="pl-PL" sz="1800" b="1" dirty="0">
                <a:solidFill>
                  <a:srgbClr val="F0575D"/>
                </a:solidFill>
              </a:rPr>
              <a:t>30%</a:t>
            </a:r>
            <a:r>
              <a:rPr lang="pl-PL" sz="1800" b="1" dirty="0"/>
              <a:t> liczby mobilności wyjazdowych realizowanych </a:t>
            </a:r>
            <a:r>
              <a:rPr lang="pl-PL" sz="1800" b="1" dirty="0" smtClean="0"/>
              <a:t>w umowie 2018 </a:t>
            </a:r>
            <a:r>
              <a:rPr lang="pl-PL" sz="1800" dirty="0"/>
              <a:t>(dane </a:t>
            </a:r>
            <a:r>
              <a:rPr lang="pl-PL" sz="1800" dirty="0" smtClean="0"/>
              <a:t>z umowy </a:t>
            </a:r>
            <a:r>
              <a:rPr lang="pl-PL" sz="1800" dirty="0"/>
              <a:t>finansowej </a:t>
            </a:r>
            <a:r>
              <a:rPr lang="pl-PL" sz="1800" dirty="0" smtClean="0"/>
              <a:t>2018) </a:t>
            </a:r>
            <a:endParaRPr lang="pl-PL" sz="1800" dirty="0"/>
          </a:p>
          <a:p>
            <a:pPr marL="285750" indent="-285750">
              <a:spcBef>
                <a:spcPts val="600"/>
              </a:spcBef>
              <a:buClr>
                <a:srgbClr val="F0575D"/>
              </a:buClr>
              <a:buSzPct val="130000"/>
              <a:buFont typeface="Wingdings" charset="2"/>
              <a:buChar char="§"/>
            </a:pPr>
            <a:r>
              <a:rPr lang="pl-PL" sz="1800" b="1" dirty="0">
                <a:solidFill>
                  <a:srgbClr val="F0575D"/>
                </a:solidFill>
              </a:rPr>
              <a:t>+ </a:t>
            </a:r>
            <a:r>
              <a:rPr lang="pl-PL" sz="1800" b="1" dirty="0" smtClean="0">
                <a:solidFill>
                  <a:srgbClr val="F0575D"/>
                </a:solidFill>
              </a:rPr>
              <a:t>30</a:t>
            </a:r>
            <a:r>
              <a:rPr lang="pl-PL" sz="1800" b="1" dirty="0">
                <a:solidFill>
                  <a:srgbClr val="F0575D"/>
                </a:solidFill>
              </a:rPr>
              <a:t>% </a:t>
            </a:r>
            <a:r>
              <a:rPr lang="pl-PL" sz="1800" b="1" dirty="0"/>
              <a:t>liczby mobilności wyjazdowych zrealizowanych </a:t>
            </a:r>
            <a:r>
              <a:rPr lang="pl-PL" sz="1800" b="1" dirty="0" smtClean="0"/>
              <a:t>w</a:t>
            </a:r>
            <a:r>
              <a:rPr lang="pl-PL" sz="1800" b="1" dirty="0"/>
              <a:t> </a:t>
            </a:r>
            <a:r>
              <a:rPr lang="pl-PL" sz="1800" b="1" dirty="0" smtClean="0"/>
              <a:t>umowie 2017 </a:t>
            </a:r>
            <a:r>
              <a:rPr lang="pl-PL" sz="1800" dirty="0"/>
              <a:t>(dane wygenerowane z systemu MT</a:t>
            </a:r>
            <a:r>
              <a:rPr lang="pl-PL" sz="1800" dirty="0" smtClean="0"/>
              <a:t>+, stan na 11 stycznia 2019 r.)</a:t>
            </a:r>
            <a:endParaRPr lang="pl-PL" sz="1800" dirty="0"/>
          </a:p>
          <a:p>
            <a:endParaRPr lang="pl-PL" sz="1800" dirty="0"/>
          </a:p>
          <a:p>
            <a:endParaRPr lang="pl-PL" b="1"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15</a:t>
            </a:fld>
            <a:endParaRPr lang="pl-PL"/>
          </a:p>
        </p:txBody>
      </p:sp>
    </p:spTree>
    <p:extLst>
      <p:ext uri="{BB962C8B-B14F-4D97-AF65-F5344CB8AC3E}">
        <p14:creationId xmlns:p14="http://schemas.microsoft.com/office/powerpoint/2010/main" val="1453645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899592" y="2211712"/>
            <a:ext cx="3071556" cy="1200329"/>
          </a:xfrm>
          <a:prstGeom prst="rect">
            <a:avLst/>
          </a:prstGeom>
          <a:pattFill prst="dkUpDiag">
            <a:fgClr>
              <a:schemeClr val="bg1">
                <a:lumMod val="85000"/>
              </a:schemeClr>
            </a:fgClr>
            <a:bgClr>
              <a:schemeClr val="bg1"/>
            </a:bgClr>
          </a:pattFill>
          <a:ln w="19050">
            <a:noFill/>
          </a:ln>
        </p:spPr>
        <p:txBody>
          <a:bodyPr wrap="square">
            <a:spAutoFit/>
          </a:bodyPr>
          <a:lstStyle/>
          <a:p>
            <a:pPr algn="ctr"/>
            <a:r>
              <a:rPr lang="pl-PL" sz="2400" b="1" dirty="0">
                <a:solidFill>
                  <a:srgbClr val="005061"/>
                </a:solidFill>
              </a:rPr>
              <a:t>w</a:t>
            </a:r>
            <a:r>
              <a:rPr lang="pl-PL" sz="2400" b="1" dirty="0" smtClean="0">
                <a:solidFill>
                  <a:srgbClr val="005061"/>
                </a:solidFill>
              </a:rPr>
              <a:t>nioskowana </a:t>
            </a:r>
            <a:br>
              <a:rPr lang="pl-PL" sz="2400" b="1" dirty="0" smtClean="0">
                <a:solidFill>
                  <a:srgbClr val="005061"/>
                </a:solidFill>
              </a:rPr>
            </a:br>
            <a:r>
              <a:rPr lang="pl-PL" sz="2400" b="1" dirty="0" smtClean="0">
                <a:solidFill>
                  <a:srgbClr val="005061"/>
                </a:solidFill>
              </a:rPr>
              <a:t>liczba</a:t>
            </a:r>
            <a:br>
              <a:rPr lang="pl-PL" sz="2400" b="1" dirty="0" smtClean="0">
                <a:solidFill>
                  <a:srgbClr val="005061"/>
                </a:solidFill>
              </a:rPr>
            </a:br>
            <a:r>
              <a:rPr lang="pl-PL" sz="2400" b="1" dirty="0" smtClean="0">
                <a:solidFill>
                  <a:srgbClr val="005061"/>
                </a:solidFill>
              </a:rPr>
              <a:t>wyjazdów </a:t>
            </a:r>
            <a:endParaRPr lang="pl-PL" sz="2400" dirty="0"/>
          </a:p>
        </p:txBody>
      </p:sp>
      <p:sp>
        <p:nvSpPr>
          <p:cNvPr id="8" name="Prostokąt 7"/>
          <p:cNvSpPr/>
          <p:nvPr/>
        </p:nvSpPr>
        <p:spPr>
          <a:xfrm>
            <a:off x="5436096" y="2067696"/>
            <a:ext cx="3073370" cy="1384995"/>
          </a:xfrm>
          <a:prstGeom prst="rect">
            <a:avLst/>
          </a:prstGeom>
          <a:pattFill prst="dkUpDiag">
            <a:fgClr>
              <a:schemeClr val="bg1">
                <a:lumMod val="85000"/>
              </a:schemeClr>
            </a:fgClr>
            <a:bgClr>
              <a:schemeClr val="bg1"/>
            </a:bgClr>
          </a:pattFill>
          <a:ln w="19050">
            <a:noFill/>
          </a:ln>
        </p:spPr>
        <p:txBody>
          <a:bodyPr wrap="square">
            <a:spAutoFit/>
          </a:bodyPr>
          <a:lstStyle/>
          <a:p>
            <a:pPr marL="23813" lvl="0" indent="-23813" algn="ctr" fontAlgn="base">
              <a:spcBef>
                <a:spcPct val="20000"/>
              </a:spcBef>
              <a:spcAft>
                <a:spcPct val="0"/>
              </a:spcAft>
              <a:defRPr/>
            </a:pPr>
            <a:r>
              <a:rPr lang="pl-PL" sz="2000" b="1" dirty="0">
                <a:solidFill>
                  <a:srgbClr val="005061"/>
                </a:solidFill>
              </a:rPr>
              <a:t>liczba wyjazdów,</a:t>
            </a:r>
          </a:p>
          <a:p>
            <a:pPr marL="23813" lvl="0" indent="-23813" algn="ctr" fontAlgn="base">
              <a:spcBef>
                <a:spcPct val="20000"/>
              </a:spcBef>
              <a:spcAft>
                <a:spcPct val="0"/>
              </a:spcAft>
              <a:defRPr/>
            </a:pPr>
            <a:r>
              <a:rPr lang="pl-PL" sz="2000" b="1" dirty="0">
                <a:solidFill>
                  <a:srgbClr val="005061"/>
                </a:solidFill>
              </a:rPr>
              <a:t> na jaką </a:t>
            </a:r>
            <a:r>
              <a:rPr lang="pl-PL" sz="2000" b="1" dirty="0" smtClean="0">
                <a:solidFill>
                  <a:srgbClr val="005061"/>
                </a:solidFill>
              </a:rPr>
              <a:t>uczelnia otrzyma </a:t>
            </a:r>
            <a:r>
              <a:rPr lang="pl-PL" sz="2000" b="1" dirty="0">
                <a:solidFill>
                  <a:srgbClr val="005061"/>
                </a:solidFill>
              </a:rPr>
              <a:t>dofinansowanie z </a:t>
            </a:r>
            <a:r>
              <a:rPr lang="pl-PL" sz="2000" b="1" dirty="0" smtClean="0">
                <a:solidFill>
                  <a:srgbClr val="005061"/>
                </a:solidFill>
              </a:rPr>
              <a:t>NA</a:t>
            </a:r>
            <a:endParaRPr lang="pl-PL" sz="2000" b="1" dirty="0">
              <a:solidFill>
                <a:srgbClr val="005061"/>
              </a:solidFill>
            </a:endParaRPr>
          </a:p>
        </p:txBody>
      </p:sp>
      <p:sp>
        <p:nvSpPr>
          <p:cNvPr id="9" name="Nie równa się 8"/>
          <p:cNvSpPr/>
          <p:nvPr/>
        </p:nvSpPr>
        <p:spPr>
          <a:xfrm>
            <a:off x="4355976" y="2427734"/>
            <a:ext cx="877634" cy="648072"/>
          </a:xfrm>
          <a:prstGeom prst="mathNot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3" name="Symbol zastępczy numeru slajdu 2"/>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16</a:t>
            </a:fld>
            <a:endParaRPr lang="pl-PL"/>
          </a:p>
        </p:txBody>
      </p:sp>
      <p:sp>
        <p:nvSpPr>
          <p:cNvPr id="10" name="Tytuł 1"/>
          <p:cNvSpPr txBox="1">
            <a:spLocks/>
          </p:cNvSpPr>
          <p:nvPr/>
        </p:nvSpPr>
        <p:spPr>
          <a:xfrm>
            <a:off x="1907704" y="267494"/>
            <a:ext cx="7056784" cy="1008112"/>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Zasady alokacji i dofinansowania </a:t>
            </a:r>
            <a:br>
              <a:rPr lang="pl-PL" sz="2800" cap="none" dirty="0" smtClean="0"/>
            </a:br>
            <a:r>
              <a:rPr lang="pl-PL" sz="2800" cap="none" dirty="0" smtClean="0"/>
              <a:t>KA103-2019</a:t>
            </a:r>
            <a:r>
              <a:rPr lang="pl-PL" sz="1600" cap="none" dirty="0" smtClean="0"/>
              <a:t> (2)</a:t>
            </a:r>
            <a:endParaRPr lang="pl-PL" sz="1600" b="0" cap="none" dirty="0"/>
          </a:p>
        </p:txBody>
      </p:sp>
    </p:spTree>
    <p:extLst>
      <p:ext uri="{BB962C8B-B14F-4D97-AF65-F5344CB8AC3E}">
        <p14:creationId xmlns:p14="http://schemas.microsoft.com/office/powerpoint/2010/main" val="749596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3568" y="1491630"/>
            <a:ext cx="7848872" cy="594065"/>
          </a:xfrm>
        </p:spPr>
        <p:txBody>
          <a:bodyPr>
            <a:normAutofit lnSpcReduction="10000"/>
          </a:bodyPr>
          <a:lstStyle/>
          <a:p>
            <a:pPr marL="342900" indent="-342900">
              <a:buClr>
                <a:srgbClr val="F0575D"/>
              </a:buClr>
              <a:buSzPct val="130000"/>
              <a:buFont typeface="Wingdings" charset="2"/>
              <a:buChar char="§"/>
            </a:pPr>
            <a:r>
              <a:rPr lang="pl-PL" dirty="0"/>
              <a:t>Wniosek: </a:t>
            </a:r>
            <a:r>
              <a:rPr lang="pl-PL" dirty="0">
                <a:solidFill>
                  <a:srgbClr val="F0575D"/>
                </a:solidFill>
              </a:rPr>
              <a:t>SMS</a:t>
            </a:r>
            <a:r>
              <a:rPr lang="pl-PL" dirty="0"/>
              <a:t>, </a:t>
            </a:r>
            <a:r>
              <a:rPr lang="pl-PL" dirty="0">
                <a:solidFill>
                  <a:srgbClr val="F0575D"/>
                </a:solidFill>
              </a:rPr>
              <a:t>SMP</a:t>
            </a:r>
            <a:r>
              <a:rPr lang="pl-PL" dirty="0"/>
              <a:t>, </a:t>
            </a:r>
            <a:r>
              <a:rPr lang="pl-PL" dirty="0">
                <a:solidFill>
                  <a:srgbClr val="F0575D"/>
                </a:solidFill>
              </a:rPr>
              <a:t>STA</a:t>
            </a:r>
            <a:r>
              <a:rPr lang="pl-PL" dirty="0"/>
              <a:t>, </a:t>
            </a:r>
            <a:r>
              <a:rPr lang="pl-PL" dirty="0">
                <a:solidFill>
                  <a:srgbClr val="F0575D"/>
                </a:solidFill>
              </a:rPr>
              <a:t>STT</a:t>
            </a:r>
            <a:r>
              <a:rPr lang="pl-PL" dirty="0"/>
              <a:t>;</a:t>
            </a:r>
          </a:p>
          <a:p>
            <a:pPr marL="342900" indent="-342900">
              <a:buClr>
                <a:srgbClr val="F0575D"/>
              </a:buClr>
              <a:buSzPct val="130000"/>
              <a:buFont typeface="Wingdings" charset="2"/>
              <a:buChar char="§"/>
            </a:pPr>
            <a:r>
              <a:rPr lang="pl-PL" dirty="0"/>
              <a:t>Alokacja: SMS, SMP, STA-STT, </a:t>
            </a:r>
            <a:r>
              <a:rPr lang="pl-PL" dirty="0">
                <a:solidFill>
                  <a:srgbClr val="F0575D"/>
                </a:solidFill>
              </a:rPr>
              <a:t>OS </a:t>
            </a:r>
            <a:r>
              <a:rPr lang="pl-PL" dirty="0" smtClean="0"/>
              <a:t>– wsparcie </a:t>
            </a:r>
            <a:r>
              <a:rPr lang="pl-PL" dirty="0"/>
              <a:t>organizacyjne</a:t>
            </a:r>
            <a:r>
              <a:rPr lang="pl-PL" dirty="0" smtClean="0"/>
              <a:t>;</a:t>
            </a:r>
            <a:endParaRPr lang="pl-PL" dirty="0"/>
          </a:p>
        </p:txBody>
      </p:sp>
      <p:graphicFrame>
        <p:nvGraphicFramePr>
          <p:cNvPr id="4" name="Tabela 3"/>
          <p:cNvGraphicFramePr>
            <a:graphicFrameLocks noGrp="1"/>
          </p:cNvGraphicFramePr>
          <p:nvPr>
            <p:extLst>
              <p:ext uri="{D42A27DB-BD31-4B8C-83A1-F6EECF244321}">
                <p14:modId xmlns:p14="http://schemas.microsoft.com/office/powerpoint/2010/main" val="3730055717"/>
              </p:ext>
            </p:extLst>
          </p:nvPr>
        </p:nvGraphicFramePr>
        <p:xfrm>
          <a:off x="683568" y="2211710"/>
          <a:ext cx="7992888" cy="1584175"/>
        </p:xfrm>
        <a:graphic>
          <a:graphicData uri="http://schemas.openxmlformats.org/drawingml/2006/table">
            <a:tbl>
              <a:tblPr firstRow="1" bandRow="1"/>
              <a:tblGrid>
                <a:gridCol w="3096344"/>
                <a:gridCol w="1916145"/>
                <a:gridCol w="1422463"/>
                <a:gridCol w="1557936"/>
              </a:tblGrid>
              <a:tr h="37738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endParaRPr lang="pl-PL" sz="1600" dirty="0">
                        <a:latin typeface="+mj-lt"/>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600" dirty="0" smtClean="0">
                          <a:solidFill>
                            <a:schemeClr val="accent1"/>
                          </a:solidFill>
                          <a:latin typeface="+mj-lt"/>
                        </a:rPr>
                        <a:t>SMS</a:t>
                      </a:r>
                      <a:endParaRPr lang="pl-PL" sz="1600" dirty="0">
                        <a:solidFill>
                          <a:schemeClr val="accent1"/>
                        </a:solidFill>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600" dirty="0" smtClean="0">
                          <a:solidFill>
                            <a:schemeClr val="accent1"/>
                          </a:solidFill>
                          <a:latin typeface="+mj-lt"/>
                        </a:rPr>
                        <a:t>SMP</a:t>
                      </a:r>
                      <a:endParaRPr lang="pl-PL" sz="1600" dirty="0">
                        <a:solidFill>
                          <a:schemeClr val="accent1"/>
                        </a:solidFill>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600" dirty="0" smtClean="0">
                          <a:solidFill>
                            <a:schemeClr val="accent1"/>
                          </a:solidFill>
                          <a:latin typeface="+mj-lt"/>
                        </a:rPr>
                        <a:t>STA-STT</a:t>
                      </a:r>
                      <a:endParaRPr lang="pl-PL" sz="1600" dirty="0">
                        <a:solidFill>
                          <a:schemeClr val="accent1"/>
                        </a:solidFill>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r>
              <a:tr h="39640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dirty="0" smtClean="0">
                          <a:latin typeface="+mn-lt"/>
                        </a:rPr>
                        <a:t>Uśredniona stawka € </a:t>
                      </a:r>
                      <a:endParaRPr lang="pl-PL" sz="160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450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r>
                        <a:rPr lang="pl-PL" sz="1600" dirty="0" smtClean="0">
                          <a:latin typeface="+mn-lt"/>
                        </a:rPr>
                        <a:t>/m-c</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550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r>
                        <a:rPr lang="pl-PL" sz="1600" dirty="0" smtClean="0">
                          <a:latin typeface="+mn-lt"/>
                        </a:rPr>
                        <a:t>/</a:t>
                      </a:r>
                      <a:r>
                        <a:rPr lang="pl-PL" sz="1600" baseline="0" dirty="0" smtClean="0">
                          <a:latin typeface="+mn-lt"/>
                        </a:rPr>
                        <a:t>m-c</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160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r>
                        <a:rPr lang="pl-PL" sz="1600" dirty="0" smtClean="0">
                          <a:latin typeface="+mn-lt"/>
                        </a:rPr>
                        <a:t>/dzień</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320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600" dirty="0" smtClean="0">
                          <a:latin typeface="+mn-lt"/>
                        </a:rPr>
                        <a:t>Uśredniony czas trwania</a:t>
                      </a:r>
                      <a:endParaRPr lang="pl-PL" sz="160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6 m-cy</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3 m-ce</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6 dni</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718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600" dirty="0" smtClean="0">
                          <a:latin typeface="+mn-lt"/>
                        </a:rPr>
                        <a:t>Uśredniona stawka € (podróż)</a:t>
                      </a:r>
                      <a:endParaRPr lang="pl-PL" sz="160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0</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0</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275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r>
                        <a:rPr lang="pl-PL" sz="1600" dirty="0" smtClean="0">
                          <a:latin typeface="+mn-lt"/>
                        </a:rPr>
                        <a:t>/wyjazd</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Prostokąt 5"/>
          <p:cNvSpPr/>
          <p:nvPr/>
        </p:nvSpPr>
        <p:spPr>
          <a:xfrm>
            <a:off x="755576" y="4011910"/>
            <a:ext cx="5886400" cy="338554"/>
          </a:xfrm>
          <a:prstGeom prst="rect">
            <a:avLst/>
          </a:prstGeom>
        </p:spPr>
        <p:txBody>
          <a:bodyPr wrap="square">
            <a:spAutoFit/>
          </a:bodyPr>
          <a:lstStyle/>
          <a:p>
            <a:pPr marL="285750" indent="-285750">
              <a:buClr>
                <a:srgbClr val="F0575D"/>
              </a:buClr>
              <a:buSzPct val="130000"/>
              <a:buFont typeface="Wingdings" charset="2"/>
              <a:buChar char="§"/>
            </a:pPr>
            <a:r>
              <a:rPr lang="pl-PL" sz="1600" dirty="0">
                <a:solidFill>
                  <a:schemeClr val="accent1"/>
                </a:solidFill>
              </a:rPr>
              <a:t>OS </a:t>
            </a:r>
            <a:r>
              <a:rPr lang="pl-PL" sz="1600" dirty="0"/>
              <a:t>- do 100 </a:t>
            </a:r>
            <a:r>
              <a:rPr lang="pl-PL" sz="1600" dirty="0" smtClean="0"/>
              <a:t>os. </a:t>
            </a:r>
            <a:r>
              <a:rPr lang="pl-PL" sz="1600" dirty="0"/>
              <a:t>350 €/osobę, &gt;100 </a:t>
            </a:r>
            <a:r>
              <a:rPr lang="pl-PL" sz="1600" dirty="0" smtClean="0"/>
              <a:t>os. </a:t>
            </a:r>
            <a:r>
              <a:rPr lang="pl-PL" sz="1600" dirty="0"/>
              <a:t>200 €/</a:t>
            </a:r>
            <a:r>
              <a:rPr lang="pl-PL" sz="1600" dirty="0" smtClean="0"/>
              <a:t>osobę</a:t>
            </a:r>
            <a:endParaRPr lang="pl-PL" sz="1600" dirty="0"/>
          </a:p>
        </p:txBody>
      </p:sp>
      <p:sp>
        <p:nvSpPr>
          <p:cNvPr id="5" name="Symbol zastępczy numeru slajdu 4"/>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17</a:t>
            </a:fld>
            <a:endParaRPr lang="pl-PL"/>
          </a:p>
        </p:txBody>
      </p:sp>
      <p:sp>
        <p:nvSpPr>
          <p:cNvPr id="9" name="Tytuł 1"/>
          <p:cNvSpPr txBox="1">
            <a:spLocks/>
          </p:cNvSpPr>
          <p:nvPr/>
        </p:nvSpPr>
        <p:spPr>
          <a:xfrm>
            <a:off x="1907704" y="267494"/>
            <a:ext cx="7056784" cy="1008112"/>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Zasady alokacji i dofinansowania </a:t>
            </a:r>
            <a:br>
              <a:rPr lang="pl-PL" sz="2800" cap="none" dirty="0" smtClean="0"/>
            </a:br>
            <a:r>
              <a:rPr lang="pl-PL" sz="2800" cap="none" dirty="0" smtClean="0"/>
              <a:t>KA103-2019</a:t>
            </a:r>
            <a:r>
              <a:rPr lang="pl-PL" sz="1600" cap="none" dirty="0" smtClean="0"/>
              <a:t> (3)</a:t>
            </a:r>
            <a:endParaRPr lang="pl-PL" sz="1600" b="0" cap="none" dirty="0"/>
          </a:p>
        </p:txBody>
      </p:sp>
    </p:spTree>
    <p:extLst>
      <p:ext uri="{BB962C8B-B14F-4D97-AF65-F5344CB8AC3E}">
        <p14:creationId xmlns:p14="http://schemas.microsoft.com/office/powerpoint/2010/main" val="3886126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63688" y="267494"/>
            <a:ext cx="7200800" cy="1008112"/>
          </a:xfrm>
        </p:spPr>
        <p:txBody>
          <a:bodyPr>
            <a:normAutofit/>
          </a:bodyPr>
          <a:lstStyle/>
          <a:p>
            <a:r>
              <a:rPr lang="pl-PL" sz="2800" cap="none" dirty="0" smtClean="0"/>
              <a:t>KA103: Miesięczne </a:t>
            </a:r>
            <a:r>
              <a:rPr lang="pl-PL" sz="2800" cap="none" dirty="0"/>
              <a:t>stawki stypendialne </a:t>
            </a:r>
            <a:r>
              <a:rPr lang="pl-PL" sz="2800" cap="none" dirty="0" smtClean="0"/>
              <a:t/>
            </a:r>
            <a:br>
              <a:rPr lang="pl-PL" sz="2800" cap="none" dirty="0" smtClean="0"/>
            </a:br>
            <a:r>
              <a:rPr lang="pl-PL" sz="2800" cap="none" dirty="0" smtClean="0"/>
              <a:t>SMS </a:t>
            </a:r>
            <a:r>
              <a:rPr lang="pl-PL" sz="2800" cap="none" dirty="0"/>
              <a:t>i </a:t>
            </a:r>
            <a:r>
              <a:rPr lang="pl-PL" sz="2800" cap="none" dirty="0" smtClean="0"/>
              <a:t>SMP</a:t>
            </a:r>
            <a:endParaRPr lang="pl-PL" sz="2800" b="0" cap="none" dirty="0"/>
          </a:p>
        </p:txBody>
      </p:sp>
      <p:graphicFrame>
        <p:nvGraphicFramePr>
          <p:cNvPr id="5" name="Tabela 4"/>
          <p:cNvGraphicFramePr>
            <a:graphicFrameLocks noGrp="1"/>
          </p:cNvGraphicFramePr>
          <p:nvPr>
            <p:extLst>
              <p:ext uri="{D42A27DB-BD31-4B8C-83A1-F6EECF244321}">
                <p14:modId xmlns:p14="http://schemas.microsoft.com/office/powerpoint/2010/main" val="649817748"/>
              </p:ext>
            </p:extLst>
          </p:nvPr>
        </p:nvGraphicFramePr>
        <p:xfrm>
          <a:off x="503457" y="1246092"/>
          <a:ext cx="8209093" cy="2890541"/>
        </p:xfrm>
        <a:graphic>
          <a:graphicData uri="http://schemas.openxmlformats.org/drawingml/2006/table">
            <a:tbl>
              <a:tblPr firstRow="1" bandRow="1"/>
              <a:tblGrid>
                <a:gridCol w="5963743"/>
                <a:gridCol w="1122587"/>
                <a:gridCol w="1122763"/>
              </a:tblGrid>
              <a:tr h="24576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endParaRPr lang="pl-PL" sz="1600" dirty="0">
                        <a:latin typeface="+mn-lt"/>
                      </a:endParaRPr>
                    </a:p>
                  </a:txBody>
                  <a:tcPr>
                    <a:lnL w="12700" cmpd="sng">
                      <a:solidFill>
                        <a:sysClr val="window" lastClr="FFFFFF"/>
                      </a:solidFill>
                    </a:lnL>
                    <a:lnR w="12700" cap="flat" cmpd="sng" algn="ctr">
                      <a:solidFill>
                        <a:schemeClr val="accent1"/>
                      </a:solidFill>
                      <a:prstDash val="solid"/>
                      <a:round/>
                      <a:headEnd type="none" w="med" len="med"/>
                      <a:tailEnd type="none" w="med" len="med"/>
                    </a:lnR>
                    <a:lnT w="12700" cmpd="sng">
                      <a:solidFill>
                        <a:sysClr val="window" lastClr="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600" dirty="0" smtClean="0">
                          <a:latin typeface="+mn-lt"/>
                        </a:rPr>
                        <a:t>SMS</a:t>
                      </a:r>
                      <a:endParaRPr lang="pl-PL" sz="160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0575D"/>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600" dirty="0" smtClean="0">
                          <a:latin typeface="+mn-lt"/>
                        </a:rPr>
                        <a:t>SMP</a:t>
                      </a:r>
                      <a:endParaRPr lang="pl-PL" sz="160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0575D"/>
                    </a:solidFill>
                  </a:tcPr>
                </a:tc>
              </a:tr>
              <a:tr h="81684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600" b="1" u="sng" kern="1200" dirty="0" smtClean="0">
                          <a:solidFill>
                            <a:schemeClr val="dk1"/>
                          </a:solidFill>
                          <a:latin typeface="+mn-lt"/>
                          <a:ea typeface="+mn-ea"/>
                          <a:cs typeface="+mn-cs"/>
                        </a:rPr>
                        <a:t>Grupa 1</a:t>
                      </a:r>
                      <a:r>
                        <a:rPr lang="pl-PL" sz="1600" b="1" u="none" kern="1200" baseline="0" dirty="0" smtClean="0">
                          <a:solidFill>
                            <a:schemeClr val="dk1"/>
                          </a:solidFill>
                          <a:latin typeface="+mn-lt"/>
                          <a:ea typeface="+mn-ea"/>
                          <a:cs typeface="+mn-cs"/>
                        </a:rPr>
                        <a:t> </a:t>
                      </a:r>
                      <a:r>
                        <a:rPr lang="pl-PL" sz="1600" u="none" kern="1200" baseline="0" dirty="0" smtClean="0">
                          <a:solidFill>
                            <a:schemeClr val="dk1"/>
                          </a:solidFill>
                          <a:latin typeface="+mn-lt"/>
                          <a:ea typeface="+mn-ea"/>
                          <a:cs typeface="+mn-cs"/>
                        </a:rPr>
                        <a:t>- </a:t>
                      </a:r>
                      <a:r>
                        <a:rPr lang="pl-PL" sz="1600" kern="1200" dirty="0" smtClean="0">
                          <a:solidFill>
                            <a:schemeClr val="dk1"/>
                          </a:solidFill>
                          <a:effectLst/>
                          <a:latin typeface="Verdana"/>
                          <a:ea typeface="+mn-ea"/>
                          <a:cs typeface="+mn-cs"/>
                        </a:rPr>
                        <a:t>Dania, Finlandia, Irlandia, Islandia, Lichtenstein, Luksemburg, Norwegia, Szwecja, Wielka Brytania</a:t>
                      </a:r>
                      <a:endParaRPr lang="pl-PL" sz="1600" u="none"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500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600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655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600" b="1" u="sng" kern="1200" dirty="0" smtClean="0">
                          <a:solidFill>
                            <a:schemeClr val="dk1"/>
                          </a:solidFill>
                          <a:latin typeface="+mn-lt"/>
                          <a:ea typeface="+mn-ea"/>
                          <a:cs typeface="+mn-cs"/>
                        </a:rPr>
                        <a:t>Grupa 2</a:t>
                      </a:r>
                      <a:r>
                        <a:rPr lang="pl-PL" sz="1600" b="1" kern="1200" dirty="0" smtClean="0">
                          <a:solidFill>
                            <a:schemeClr val="dk1"/>
                          </a:solidFill>
                          <a:latin typeface="+mn-lt"/>
                          <a:ea typeface="+mn-ea"/>
                          <a:cs typeface="+mn-cs"/>
                        </a:rPr>
                        <a:t> </a:t>
                      </a:r>
                      <a:r>
                        <a:rPr lang="pl-PL" sz="1600" kern="1200" dirty="0" smtClean="0">
                          <a:solidFill>
                            <a:schemeClr val="dk1"/>
                          </a:solidFill>
                          <a:latin typeface="+mn-lt"/>
                          <a:ea typeface="+mn-ea"/>
                          <a:cs typeface="+mn-cs"/>
                        </a:rPr>
                        <a:t>– </a:t>
                      </a:r>
                      <a:r>
                        <a:rPr lang="pl-PL" sz="1600" kern="1200" dirty="0" smtClean="0">
                          <a:solidFill>
                            <a:schemeClr val="dk1"/>
                          </a:solidFill>
                          <a:effectLst/>
                          <a:latin typeface="Verdana"/>
                          <a:ea typeface="+mn-ea"/>
                          <a:cs typeface="+mn-cs"/>
                        </a:rPr>
                        <a:t>Austria, Belgia, Cypr, Francja, Grecja, Hiszpania, Holandia, Malta, Niemcy, Portugalia, Włochy</a:t>
                      </a:r>
                      <a:endParaRPr lang="pl-PL" sz="160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450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550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9567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600" b="1" u="sng" kern="1200" dirty="0" smtClean="0">
                          <a:solidFill>
                            <a:schemeClr val="dk1"/>
                          </a:solidFill>
                          <a:latin typeface="+mn-lt"/>
                          <a:ea typeface="+mn-ea"/>
                          <a:cs typeface="+mn-cs"/>
                        </a:rPr>
                        <a:t>Grupa 3</a:t>
                      </a:r>
                      <a:r>
                        <a:rPr lang="pl-PL" sz="1600" b="1" kern="1200" dirty="0" smtClean="0">
                          <a:solidFill>
                            <a:schemeClr val="dk1"/>
                          </a:solidFill>
                          <a:latin typeface="+mn-lt"/>
                          <a:ea typeface="+mn-ea"/>
                          <a:cs typeface="+mn-cs"/>
                        </a:rPr>
                        <a:t> </a:t>
                      </a:r>
                      <a:r>
                        <a:rPr lang="pl-PL" sz="1600" kern="1200" dirty="0" smtClean="0">
                          <a:solidFill>
                            <a:schemeClr val="dk1"/>
                          </a:solidFill>
                          <a:latin typeface="+mn-lt"/>
                          <a:ea typeface="+mn-ea"/>
                          <a:cs typeface="+mn-cs"/>
                        </a:rPr>
                        <a:t>– </a:t>
                      </a:r>
                      <a:r>
                        <a:rPr lang="pl-PL" sz="1600" kern="1200" dirty="0" smtClean="0">
                          <a:solidFill>
                            <a:schemeClr val="dk1"/>
                          </a:solidFill>
                          <a:effectLst/>
                          <a:latin typeface="Verdana"/>
                          <a:ea typeface="+mn-ea"/>
                          <a:cs typeface="+mn-cs"/>
                        </a:rPr>
                        <a:t>Bułgaria, Chorwacja, Czechy, Estonia, FYROM (Była Jugosłowiańska Republika Macedonii), Litwa, Łotwa, Rumunia, Serbia*, Słowacja, Słowenia, Turcja, Węgry</a:t>
                      </a:r>
                      <a:endParaRPr lang="pl-PL" sz="1600" kern="1200" dirty="0">
                        <a:solidFill>
                          <a:schemeClr val="dk1"/>
                        </a:solidFill>
                        <a:effectLst/>
                        <a:latin typeface="Verdana"/>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400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500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Symbol zastępczy numeru slajdu 2"/>
          <p:cNvSpPr>
            <a:spLocks noGrp="1"/>
          </p:cNvSpPr>
          <p:nvPr>
            <p:ph type="sldNum" sz="quarter" idx="4294967295"/>
          </p:nvPr>
        </p:nvSpPr>
        <p:spPr>
          <a:xfrm>
            <a:off x="8172400" y="4803998"/>
            <a:ext cx="802432" cy="180750"/>
          </a:xfrm>
          <a:prstGeom prst="rect">
            <a:avLst/>
          </a:prstGeom>
        </p:spPr>
        <p:txBody>
          <a:bodyPr/>
          <a:lstStyle/>
          <a:p>
            <a:pPr algn="r"/>
            <a:fld id="{28DD2A60-5688-4C03-9C6D-4B63185E7A27}" type="slidenum">
              <a:rPr lang="pl-PL" sz="1200" smtClean="0"/>
              <a:pPr algn="r"/>
              <a:t>18</a:t>
            </a:fld>
            <a:endParaRPr lang="pl-PL" sz="1200" dirty="0"/>
          </a:p>
        </p:txBody>
      </p:sp>
      <p:sp>
        <p:nvSpPr>
          <p:cNvPr id="4" name="pole tekstowe 3"/>
          <p:cNvSpPr txBox="1"/>
          <p:nvPr/>
        </p:nvSpPr>
        <p:spPr>
          <a:xfrm>
            <a:off x="683568" y="4155926"/>
            <a:ext cx="7848872" cy="523220"/>
          </a:xfrm>
          <a:prstGeom prst="rect">
            <a:avLst/>
          </a:prstGeom>
          <a:noFill/>
        </p:spPr>
        <p:txBody>
          <a:bodyPr wrap="square" rtlCol="0">
            <a:spAutoFit/>
          </a:bodyPr>
          <a:lstStyle/>
          <a:p>
            <a:r>
              <a:rPr lang="pl-PL" sz="1400" i="1" dirty="0" smtClean="0"/>
              <a:t>*</a:t>
            </a:r>
            <a:r>
              <a:rPr lang="pl-PL" sz="1400" i="1" dirty="0">
                <a:solidFill>
                  <a:schemeClr val="dk1"/>
                </a:solidFill>
                <a:latin typeface="Verdana"/>
              </a:rPr>
              <a:t>Pod warunkiem podpisania </a:t>
            </a:r>
            <a:r>
              <a:rPr lang="pl-PL" sz="1400" i="1" dirty="0" smtClean="0">
                <a:solidFill>
                  <a:schemeClr val="dk1"/>
                </a:solidFill>
                <a:latin typeface="Verdana"/>
              </a:rPr>
              <a:t>umowy </a:t>
            </a:r>
            <a:r>
              <a:rPr lang="pl-PL" sz="1400" i="1" dirty="0">
                <a:solidFill>
                  <a:schemeClr val="dk1"/>
                </a:solidFill>
                <a:latin typeface="Verdana"/>
              </a:rPr>
              <a:t>pomiędzy UE i Serbią.</a:t>
            </a:r>
            <a:r>
              <a:rPr lang="pl-PL" sz="1400" dirty="0">
                <a:solidFill>
                  <a:schemeClr val="dk1"/>
                </a:solidFill>
                <a:latin typeface="Verdana"/>
              </a:rPr>
              <a:t> </a:t>
            </a:r>
          </a:p>
          <a:p>
            <a:endParaRPr lang="pl-PL" sz="1400" dirty="0"/>
          </a:p>
        </p:txBody>
      </p:sp>
    </p:spTree>
    <p:extLst>
      <p:ext uri="{BB962C8B-B14F-4D97-AF65-F5344CB8AC3E}">
        <p14:creationId xmlns:p14="http://schemas.microsoft.com/office/powerpoint/2010/main" val="538402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4150816700"/>
              </p:ext>
            </p:extLst>
          </p:nvPr>
        </p:nvGraphicFramePr>
        <p:xfrm>
          <a:off x="539552" y="864742"/>
          <a:ext cx="8209093" cy="3061840"/>
        </p:xfrm>
        <a:graphic>
          <a:graphicData uri="http://schemas.openxmlformats.org/drawingml/2006/table">
            <a:tbl>
              <a:tblPr firstRow="1" bandRow="1"/>
              <a:tblGrid>
                <a:gridCol w="5963743"/>
                <a:gridCol w="1122587"/>
                <a:gridCol w="1122763"/>
              </a:tblGrid>
              <a:tr h="576064">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endParaRPr lang="pl-PL" sz="1600" dirty="0">
                        <a:latin typeface="+mn-lt"/>
                      </a:endParaRPr>
                    </a:p>
                  </a:txBody>
                  <a:tcPr>
                    <a:lnL w="12700" cmpd="sng">
                      <a:solidFill>
                        <a:sysClr val="window" lastClr="FFFFFF"/>
                      </a:solidFill>
                    </a:lnL>
                    <a:lnR w="12700" cap="flat" cmpd="sng" algn="ctr">
                      <a:solidFill>
                        <a:schemeClr val="accent1"/>
                      </a:solidFill>
                      <a:prstDash val="solid"/>
                      <a:round/>
                      <a:headEnd type="none" w="med" len="med"/>
                      <a:tailEnd type="none" w="med" len="med"/>
                    </a:lnR>
                    <a:lnT w="12700" cmpd="sng">
                      <a:solidFill>
                        <a:sysClr val="window" lastClr="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600" dirty="0" smtClean="0">
                          <a:latin typeface="+mn-lt"/>
                        </a:rPr>
                        <a:t>&lt;=14 dni</a:t>
                      </a:r>
                      <a:endParaRPr lang="pl-PL" sz="160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0575D"/>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600" dirty="0" smtClean="0">
                          <a:latin typeface="+mn-lt"/>
                        </a:rPr>
                        <a:t>&gt;14 dni</a:t>
                      </a:r>
                      <a:endParaRPr lang="pl-PL" sz="160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0575D"/>
                    </a:solidFill>
                  </a:tcPr>
                </a:tc>
              </a:tr>
              <a:tr h="57150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600" b="1" u="sng" kern="1200" dirty="0" smtClean="0">
                          <a:solidFill>
                            <a:schemeClr val="dk1"/>
                          </a:solidFill>
                          <a:latin typeface="+mn-lt"/>
                          <a:ea typeface="+mn-ea"/>
                          <a:cs typeface="+mn-cs"/>
                        </a:rPr>
                        <a:t>Grupa 1</a:t>
                      </a:r>
                      <a:r>
                        <a:rPr lang="pl-PL" sz="1600" b="1" kern="1200" dirty="0" smtClean="0">
                          <a:solidFill>
                            <a:schemeClr val="dk1"/>
                          </a:solidFill>
                          <a:latin typeface="+mn-lt"/>
                          <a:ea typeface="+mn-ea"/>
                          <a:cs typeface="+mn-cs"/>
                        </a:rPr>
                        <a:t> </a:t>
                      </a:r>
                      <a:r>
                        <a:rPr lang="pl-PL" sz="1600" kern="1200" dirty="0" smtClean="0">
                          <a:solidFill>
                            <a:schemeClr val="dk1"/>
                          </a:solidFill>
                          <a:latin typeface="+mn-lt"/>
                          <a:ea typeface="+mn-ea"/>
                          <a:cs typeface="+mn-cs"/>
                        </a:rPr>
                        <a:t>– </a:t>
                      </a:r>
                      <a:r>
                        <a:rPr lang="pl-PL" sz="1600" kern="1200" dirty="0" smtClean="0">
                          <a:solidFill>
                            <a:schemeClr val="dk1"/>
                          </a:solidFill>
                          <a:effectLst/>
                          <a:latin typeface="Verdana"/>
                          <a:ea typeface="+mn-ea"/>
                          <a:cs typeface="+mn-cs"/>
                        </a:rPr>
                        <a:t>Dania, Finlandia, Irlandia, Islandia, Lichtenstein, Luksemburg, Norwegia, Szwecja, Wielka Brytania</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180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126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9601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600" b="1" u="sng" kern="1200" dirty="0" smtClean="0">
                          <a:solidFill>
                            <a:schemeClr val="dk1"/>
                          </a:solidFill>
                          <a:latin typeface="+mn-lt"/>
                          <a:ea typeface="+mn-ea"/>
                          <a:cs typeface="+mn-cs"/>
                        </a:rPr>
                        <a:t>Grupa 2</a:t>
                      </a:r>
                      <a:r>
                        <a:rPr lang="pl-PL" sz="1600" kern="1200" dirty="0" smtClean="0">
                          <a:solidFill>
                            <a:schemeClr val="dk1"/>
                          </a:solidFill>
                          <a:latin typeface="+mn-lt"/>
                          <a:ea typeface="+mn-ea"/>
                          <a:cs typeface="+mn-cs"/>
                        </a:rPr>
                        <a:t> – </a:t>
                      </a:r>
                      <a:r>
                        <a:rPr lang="pl-PL" sz="1600" kern="1200" dirty="0" smtClean="0">
                          <a:solidFill>
                            <a:schemeClr val="dk1"/>
                          </a:solidFill>
                          <a:effectLst/>
                          <a:latin typeface="Verdana"/>
                          <a:ea typeface="+mn-ea"/>
                          <a:cs typeface="+mn-cs"/>
                        </a:rPr>
                        <a:t>Austria, Belgia, Cypr, Francja, Grecja, Hiszpania, Holandia, Malta, Niemcy, Portugalia, Włochy</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160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112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05156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600" b="1" u="sng" kern="1200" dirty="0" smtClean="0">
                          <a:solidFill>
                            <a:schemeClr val="dk1"/>
                          </a:solidFill>
                          <a:latin typeface="+mn-lt"/>
                          <a:ea typeface="+mn-ea"/>
                          <a:cs typeface="+mn-cs"/>
                        </a:rPr>
                        <a:t>Grupa 3</a:t>
                      </a:r>
                      <a:r>
                        <a:rPr lang="pl-PL" sz="1600" kern="1200" dirty="0" smtClean="0">
                          <a:solidFill>
                            <a:schemeClr val="dk1"/>
                          </a:solidFill>
                          <a:latin typeface="+mn-lt"/>
                          <a:ea typeface="+mn-ea"/>
                          <a:cs typeface="+mn-cs"/>
                        </a:rPr>
                        <a:t> – </a:t>
                      </a:r>
                      <a:r>
                        <a:rPr lang="pl-PL" sz="1600" kern="1200" dirty="0" smtClean="0">
                          <a:solidFill>
                            <a:schemeClr val="dk1"/>
                          </a:solidFill>
                          <a:effectLst/>
                          <a:latin typeface="Verdana"/>
                          <a:ea typeface="+mn-ea"/>
                          <a:cs typeface="+mn-cs"/>
                        </a:rPr>
                        <a:t>Bułgaria, Chorwacja, Czechy, Estonia, FYROM (Była Jugosłowiańska Republika Macedonii), Litwa, Łotwa, Rumunia, Serbia*, Słowacja, Słowenia, Turcja, Węgry</a:t>
                      </a:r>
                      <a:r>
                        <a:rPr kumimoji="0" lang="pl-PL" sz="1600" b="0" i="0" u="none" strike="noStrike" kern="1200" cap="none" spc="0" normalizeH="0" baseline="0" noProof="0" dirty="0" smtClean="0">
                          <a:ln>
                            <a:noFill/>
                          </a:ln>
                          <a:solidFill>
                            <a:srgbClr val="005061"/>
                          </a:solidFill>
                          <a:effectLst/>
                          <a:uLnTx/>
                          <a:uFillTx/>
                          <a:latin typeface="Trebuchet MS"/>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140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98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Symbol zastępczy numeru slajdu 2"/>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19</a:t>
            </a:fld>
            <a:endParaRPr lang="pl-PL"/>
          </a:p>
        </p:txBody>
      </p:sp>
      <p:sp>
        <p:nvSpPr>
          <p:cNvPr id="6" name="Tytuł 1"/>
          <p:cNvSpPr txBox="1">
            <a:spLocks/>
          </p:cNvSpPr>
          <p:nvPr/>
        </p:nvSpPr>
        <p:spPr>
          <a:xfrm>
            <a:off x="1763688" y="267494"/>
            <a:ext cx="7200800" cy="1008112"/>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KA103: Dzienne stawki stypendialne </a:t>
            </a:r>
            <a:br>
              <a:rPr lang="pl-PL" sz="2800" cap="none" dirty="0" smtClean="0"/>
            </a:br>
            <a:r>
              <a:rPr lang="pl-PL" sz="2800" cap="none" dirty="0" smtClean="0"/>
              <a:t>STA i STT</a:t>
            </a:r>
            <a:endParaRPr lang="pl-PL" sz="2800" b="0" cap="none" dirty="0"/>
          </a:p>
        </p:txBody>
      </p:sp>
      <p:sp>
        <p:nvSpPr>
          <p:cNvPr id="7" name="pole tekstowe 6"/>
          <p:cNvSpPr txBox="1"/>
          <p:nvPr/>
        </p:nvSpPr>
        <p:spPr>
          <a:xfrm>
            <a:off x="683568" y="4011910"/>
            <a:ext cx="7848872" cy="523220"/>
          </a:xfrm>
          <a:prstGeom prst="rect">
            <a:avLst/>
          </a:prstGeom>
          <a:noFill/>
        </p:spPr>
        <p:txBody>
          <a:bodyPr wrap="square" rtlCol="0">
            <a:spAutoFit/>
          </a:bodyPr>
          <a:lstStyle/>
          <a:p>
            <a:r>
              <a:rPr lang="pl-PL" sz="1400" i="1" dirty="0" smtClean="0"/>
              <a:t>*</a:t>
            </a:r>
            <a:r>
              <a:rPr lang="pl-PL" sz="1400" i="1" dirty="0">
                <a:solidFill>
                  <a:schemeClr val="dk1"/>
                </a:solidFill>
                <a:latin typeface="Verdana"/>
              </a:rPr>
              <a:t>Pod warunkiem podpisania </a:t>
            </a:r>
            <a:r>
              <a:rPr lang="pl-PL" sz="1400" i="1" dirty="0" smtClean="0">
                <a:solidFill>
                  <a:schemeClr val="dk1"/>
                </a:solidFill>
                <a:latin typeface="Verdana"/>
              </a:rPr>
              <a:t>umowy </a:t>
            </a:r>
            <a:r>
              <a:rPr lang="pl-PL" sz="1400" i="1" dirty="0">
                <a:solidFill>
                  <a:schemeClr val="dk1"/>
                </a:solidFill>
                <a:latin typeface="Verdana"/>
              </a:rPr>
              <a:t>pomiędzy UE i Serbią.</a:t>
            </a:r>
            <a:r>
              <a:rPr lang="pl-PL" sz="1400" dirty="0">
                <a:solidFill>
                  <a:schemeClr val="dk1"/>
                </a:solidFill>
                <a:latin typeface="Verdana"/>
              </a:rPr>
              <a:t> </a:t>
            </a:r>
          </a:p>
          <a:p>
            <a:endParaRPr lang="pl-PL" sz="1400" dirty="0"/>
          </a:p>
        </p:txBody>
      </p:sp>
    </p:spTree>
    <p:extLst>
      <p:ext uri="{BB962C8B-B14F-4D97-AF65-F5344CB8AC3E}">
        <p14:creationId xmlns:p14="http://schemas.microsoft.com/office/powerpoint/2010/main" val="3821059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pPr algn="ctr"/>
            <a:r>
              <a:rPr lang="pl-PL" sz="2800" cap="none" dirty="0" smtClean="0"/>
              <a:t>Erasmus+ dla szkolnictwa wyższego:</a:t>
            </a:r>
            <a:br>
              <a:rPr lang="pl-PL" sz="2800" cap="none" dirty="0" smtClean="0"/>
            </a:br>
            <a:r>
              <a:rPr lang="pl-PL" sz="2800" cap="none" dirty="0" smtClean="0"/>
              <a:t>Akcja 1 - Mobilność</a:t>
            </a:r>
            <a:endParaRPr lang="pl-PL" sz="2800" cap="none" dirty="0"/>
          </a:p>
        </p:txBody>
      </p:sp>
      <p:sp>
        <p:nvSpPr>
          <p:cNvPr id="3" name="Podtytuł 2"/>
          <p:cNvSpPr>
            <a:spLocks noGrp="1"/>
          </p:cNvSpPr>
          <p:nvPr>
            <p:ph type="subTitle" idx="1"/>
          </p:nvPr>
        </p:nvSpPr>
        <p:spPr/>
        <p:txBody>
          <a:bodyPr/>
          <a:lstStyle/>
          <a:p>
            <a:endParaRPr lang="pl-PL" dirty="0"/>
          </a:p>
        </p:txBody>
      </p:sp>
      <p:sp>
        <p:nvSpPr>
          <p:cNvPr id="4" name="Symbol zastępczy tekstu 3"/>
          <p:cNvSpPr>
            <a:spLocks noGrp="1"/>
          </p:cNvSpPr>
          <p:nvPr>
            <p:ph type="body" sz="quarter" idx="10"/>
          </p:nvPr>
        </p:nvSpPr>
        <p:spPr/>
        <p:txBody>
          <a:bodyPr/>
          <a:lstStyle/>
          <a:p>
            <a:r>
              <a:rPr lang="pl-PL" dirty="0" smtClean="0"/>
              <a:t>Warszawa, 8 stycznia 2019 r.</a:t>
            </a:r>
            <a:endParaRPr lang="pl-PL" dirty="0"/>
          </a:p>
        </p:txBody>
      </p:sp>
    </p:spTree>
    <p:extLst>
      <p:ext uri="{BB962C8B-B14F-4D97-AF65-F5344CB8AC3E}">
        <p14:creationId xmlns:p14="http://schemas.microsoft.com/office/powerpoint/2010/main" val="4141811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257812" y="295606"/>
            <a:ext cx="6068947" cy="624049"/>
          </a:xfrm>
        </p:spPr>
        <p:txBody>
          <a:bodyPr>
            <a:normAutofit/>
          </a:bodyPr>
          <a:lstStyle/>
          <a:p>
            <a:pPr algn="ctr"/>
            <a:r>
              <a:rPr lang="pl-PL" sz="3100" cap="none" dirty="0" smtClean="0"/>
              <a:t>Formularz wniosku</a:t>
            </a:r>
            <a:endParaRPr lang="pl-PL" b="0" cap="none" dirty="0"/>
          </a:p>
        </p:txBody>
      </p:sp>
      <p:sp>
        <p:nvSpPr>
          <p:cNvPr id="2" name="Symbol zastępczy numeru slajdu 1"/>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20</a:t>
            </a:fld>
            <a:endParaRPr lang="pl-P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62248"/>
            <a:ext cx="2764945" cy="284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ytuł 2"/>
          <p:cNvSpPr txBox="1">
            <a:spLocks/>
          </p:cNvSpPr>
          <p:nvPr/>
        </p:nvSpPr>
        <p:spPr>
          <a:xfrm>
            <a:off x="1115616" y="838200"/>
            <a:ext cx="7704856" cy="624049"/>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pPr algn="ctr"/>
            <a:r>
              <a:rPr lang="pl-PL" b="0" cap="none" dirty="0" smtClean="0">
                <a:hlinkClick r:id="rId3"/>
              </a:rPr>
              <a:t>https://webgate.ec.europa.eu/erasmus-applications/screen/home</a:t>
            </a:r>
            <a:r>
              <a:rPr lang="pl-PL" b="0" cap="none" dirty="0" smtClean="0"/>
              <a:t> </a:t>
            </a:r>
            <a:endParaRPr lang="pl-PL" b="0" cap="none"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476698"/>
            <a:ext cx="3609274" cy="3147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trzałka w prawo 4"/>
          <p:cNvSpPr/>
          <p:nvPr/>
        </p:nvSpPr>
        <p:spPr>
          <a:xfrm>
            <a:off x="3304497" y="2715766"/>
            <a:ext cx="1051479" cy="421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11101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35696" y="267494"/>
            <a:ext cx="6624736" cy="1278142"/>
          </a:xfrm>
        </p:spPr>
        <p:txBody>
          <a:bodyPr>
            <a:normAutofit/>
          </a:bodyPr>
          <a:lstStyle/>
          <a:p>
            <a:r>
              <a:rPr lang="pl-PL" sz="2800" cap="none" dirty="0"/>
              <a:t>Z </a:t>
            </a:r>
            <a:r>
              <a:rPr lang="pl-PL" sz="2800" cap="none" dirty="0" smtClean="0"/>
              <a:t>którymi krajami </a:t>
            </a:r>
            <a:r>
              <a:rPr lang="pl-PL" sz="2800" cap="none" dirty="0"/>
              <a:t>partnerskimi </a:t>
            </a:r>
            <a:r>
              <a:rPr lang="pl-PL" sz="2800" cap="none" dirty="0" smtClean="0"/>
              <a:t>można </a:t>
            </a:r>
            <a:r>
              <a:rPr lang="pl-PL" sz="2800" cap="none" dirty="0"/>
              <a:t>planować mobilność?</a:t>
            </a:r>
          </a:p>
        </p:txBody>
      </p:sp>
      <p:sp>
        <p:nvSpPr>
          <p:cNvPr id="3" name="Symbol zastępczy zawartości 2"/>
          <p:cNvSpPr>
            <a:spLocks noGrp="1"/>
          </p:cNvSpPr>
          <p:nvPr>
            <p:ph idx="1"/>
          </p:nvPr>
        </p:nvSpPr>
        <p:spPr>
          <a:xfrm>
            <a:off x="467544" y="1635646"/>
            <a:ext cx="8136904" cy="2844317"/>
          </a:xfrm>
        </p:spPr>
        <p:txBody>
          <a:bodyPr/>
          <a:lstStyle/>
          <a:p>
            <a:pPr>
              <a:spcBef>
                <a:spcPts val="600"/>
              </a:spcBef>
            </a:pPr>
            <a:r>
              <a:rPr lang="pl-PL" dirty="0"/>
              <a:t>Wszystkie kraje świata </a:t>
            </a:r>
            <a:r>
              <a:rPr lang="pl-PL" dirty="0">
                <a:solidFill>
                  <a:schemeClr val="accent1"/>
                </a:solidFill>
              </a:rPr>
              <a:t>poza krajami </a:t>
            </a:r>
            <a:r>
              <a:rPr lang="pl-PL" dirty="0"/>
              <a:t>wchodzącymi </a:t>
            </a:r>
            <a:r>
              <a:rPr lang="pl-PL" dirty="0">
                <a:solidFill>
                  <a:schemeClr val="accent1"/>
                </a:solidFill>
              </a:rPr>
              <a:t>w skład regionów </a:t>
            </a:r>
            <a:r>
              <a:rPr lang="pl-PL" dirty="0" smtClean="0">
                <a:solidFill>
                  <a:schemeClr val="accent1"/>
                </a:solidFill>
              </a:rPr>
              <a:t>5 i </a:t>
            </a:r>
            <a:r>
              <a:rPr lang="pl-PL" dirty="0">
                <a:solidFill>
                  <a:schemeClr val="accent1"/>
                </a:solidFill>
              </a:rPr>
              <a:t>12:</a:t>
            </a:r>
          </a:p>
          <a:p>
            <a:pPr>
              <a:spcBef>
                <a:spcPts val="600"/>
              </a:spcBef>
              <a:buClr>
                <a:srgbClr val="C00000"/>
              </a:buClr>
              <a:tabLst>
                <a:tab pos="1160463" algn="l"/>
              </a:tabLst>
            </a:pPr>
            <a:r>
              <a:rPr lang="pl-PL" u="sng" dirty="0"/>
              <a:t>Region 5</a:t>
            </a:r>
            <a:r>
              <a:rPr lang="pl-PL" dirty="0"/>
              <a:t>: </a:t>
            </a:r>
            <a:r>
              <a:rPr lang="pl-PL" dirty="0" smtClean="0"/>
              <a:t>	Andora</a:t>
            </a:r>
            <a:r>
              <a:rPr lang="pl-PL" dirty="0"/>
              <a:t>, Monako, Państwo Watykańskie, San </a:t>
            </a:r>
            <a:r>
              <a:rPr lang="pl-PL" dirty="0" smtClean="0"/>
              <a:t>Marino;</a:t>
            </a:r>
            <a:endParaRPr lang="pl-PL" dirty="0"/>
          </a:p>
          <a:p>
            <a:pPr>
              <a:spcBef>
                <a:spcPts val="600"/>
              </a:spcBef>
              <a:buClr>
                <a:srgbClr val="C00000"/>
              </a:buClr>
              <a:tabLst>
                <a:tab pos="1160463" algn="l"/>
              </a:tabLst>
            </a:pPr>
            <a:r>
              <a:rPr lang="pl-PL" u="sng" dirty="0" smtClean="0"/>
              <a:t>Region </a:t>
            </a:r>
            <a:r>
              <a:rPr lang="pl-PL" u="sng" dirty="0"/>
              <a:t>12</a:t>
            </a:r>
            <a:r>
              <a:rPr lang="pl-PL" dirty="0"/>
              <a:t>: 	Arabia Saudyjska, Bahrajn, Katar, Kuwejt, Oman, </a:t>
            </a:r>
            <a:r>
              <a:rPr lang="pl-PL" dirty="0" smtClean="0"/>
              <a:t/>
            </a:r>
            <a:br>
              <a:rPr lang="pl-PL" dirty="0" smtClean="0"/>
            </a:br>
            <a:r>
              <a:rPr lang="pl-PL" dirty="0" smtClean="0"/>
              <a:t>	Zjednoczone </a:t>
            </a:r>
            <a:r>
              <a:rPr lang="pl-PL" dirty="0"/>
              <a:t>Emiraty Arabskie.</a:t>
            </a:r>
          </a:p>
          <a:p>
            <a:r>
              <a:rPr lang="pl-PL" dirty="0" smtClean="0">
                <a:solidFill>
                  <a:schemeClr val="accent1"/>
                </a:solidFill>
              </a:rPr>
              <a:t>Wyjazdy </a:t>
            </a:r>
            <a:r>
              <a:rPr lang="pl-PL" dirty="0">
                <a:solidFill>
                  <a:schemeClr val="accent1"/>
                </a:solidFill>
              </a:rPr>
              <a:t>studentów studiów I i II stopnia z polskich uczelni </a:t>
            </a:r>
            <a:r>
              <a:rPr lang="pl-PL" dirty="0"/>
              <a:t>do uczelni w krajach partnerskich regionów: </a:t>
            </a:r>
            <a:r>
              <a:rPr lang="pl-PL" dirty="0">
                <a:solidFill>
                  <a:schemeClr val="accent1"/>
                </a:solidFill>
              </a:rPr>
              <a:t>6, 7, 8</a:t>
            </a:r>
            <a:r>
              <a:rPr lang="pl-PL" dirty="0" smtClean="0">
                <a:solidFill>
                  <a:schemeClr val="accent1"/>
                </a:solidFill>
              </a:rPr>
              <a:t>, 9, 10</a:t>
            </a:r>
            <a:r>
              <a:rPr lang="pl-PL" dirty="0">
                <a:solidFill>
                  <a:schemeClr val="accent1"/>
                </a:solidFill>
              </a:rPr>
              <a:t>, 11 są nieuprawnione. </a:t>
            </a:r>
            <a:endParaRPr lang="pl-PL" dirty="0" smtClean="0">
              <a:solidFill>
                <a:schemeClr val="accent1"/>
              </a:solidFill>
            </a:endParaRPr>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21</a:t>
            </a:fld>
            <a:endParaRPr lang="pl-PL"/>
          </a:p>
        </p:txBody>
      </p:sp>
    </p:spTree>
    <p:extLst>
      <p:ext uri="{BB962C8B-B14F-4D97-AF65-F5344CB8AC3E}">
        <p14:creationId xmlns:p14="http://schemas.microsoft.com/office/powerpoint/2010/main" val="2588844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339502"/>
            <a:ext cx="6840760" cy="648072"/>
          </a:xfrm>
        </p:spPr>
        <p:txBody>
          <a:bodyPr>
            <a:normAutofit fontScale="90000"/>
          </a:bodyPr>
          <a:lstStyle/>
          <a:p>
            <a:r>
              <a:rPr lang="pl-PL" sz="2800" cap="none" dirty="0" smtClean="0"/>
              <a:t>KA107: Regiony, kraje i </a:t>
            </a:r>
            <a:r>
              <a:rPr lang="pl-PL" sz="2800" cap="none" dirty="0"/>
              <a:t>koperty </a:t>
            </a:r>
            <a:r>
              <a:rPr lang="pl-PL" sz="2800" cap="none" dirty="0" smtClean="0"/>
              <a:t>budżetowe</a:t>
            </a:r>
            <a:endParaRPr lang="pl-PL" sz="2800" b="0" cap="none" dirty="0"/>
          </a:p>
        </p:txBody>
      </p:sp>
      <p:graphicFrame>
        <p:nvGraphicFramePr>
          <p:cNvPr id="5" name="Tabela 4"/>
          <p:cNvGraphicFramePr>
            <a:graphicFrameLocks noGrp="1"/>
          </p:cNvGraphicFramePr>
          <p:nvPr>
            <p:extLst>
              <p:ext uri="{D42A27DB-BD31-4B8C-83A1-F6EECF244321}">
                <p14:modId xmlns:p14="http://schemas.microsoft.com/office/powerpoint/2010/main" val="2883541670"/>
              </p:ext>
            </p:extLst>
          </p:nvPr>
        </p:nvGraphicFramePr>
        <p:xfrm>
          <a:off x="683568" y="1491630"/>
          <a:ext cx="7848872" cy="2752526"/>
        </p:xfrm>
        <a:graphic>
          <a:graphicData uri="http://schemas.openxmlformats.org/drawingml/2006/table">
            <a:tbl>
              <a:tblPr firstRow="1" bandRow="1">
                <a:tableStyleId>{2A488322-F2BA-4B5B-9748-0D474271808F}</a:tableStyleId>
              </a:tblPr>
              <a:tblGrid>
                <a:gridCol w="1528099"/>
                <a:gridCol w="1064189"/>
                <a:gridCol w="3797944"/>
                <a:gridCol w="1458640"/>
              </a:tblGrid>
              <a:tr h="576064">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400" b="0" dirty="0" smtClean="0">
                          <a:solidFill>
                            <a:schemeClr val="bg1"/>
                          </a:solidFill>
                        </a:rPr>
                        <a:t>Region</a:t>
                      </a:r>
                      <a:endParaRPr lang="pl-PL" sz="14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400" b="0" kern="1200" dirty="0" smtClean="0">
                          <a:solidFill>
                            <a:schemeClr val="bg1"/>
                          </a:solidFill>
                        </a:rPr>
                        <a:t>Koperta budżetowa</a:t>
                      </a:r>
                      <a:endParaRPr lang="pl-PL" sz="1400" b="0" i="0" kern="1200" dirty="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400" b="0" kern="1200" dirty="0" smtClean="0">
                          <a:solidFill>
                            <a:schemeClr val="bg1"/>
                          </a:solidFill>
                        </a:rPr>
                        <a:t>Kraje</a:t>
                      </a:r>
                      <a:endParaRPr lang="pl-PL" sz="14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pl-PL" sz="1400" b="0" kern="1200" dirty="0" smtClean="0">
                          <a:solidFill>
                            <a:schemeClr val="bg1"/>
                          </a:solidFill>
                        </a:rPr>
                        <a:t>Prognozowana wysokość </a:t>
                      </a:r>
                    </a:p>
                    <a:p>
                      <a:pPr marL="0" algn="ctr" defTabSz="914400" rtl="0" eaLnBrk="1" latinLnBrk="0" hangingPunct="1"/>
                      <a:r>
                        <a:rPr lang="pl-PL" sz="1400" b="0" kern="1200" dirty="0" smtClean="0">
                          <a:solidFill>
                            <a:schemeClr val="bg1"/>
                          </a:solidFill>
                        </a:rPr>
                        <a:t>budżetu PL</a:t>
                      </a:r>
                      <a:endParaRPr lang="pl-PL" sz="1400" b="0" i="0" kern="1200" dirty="0" smtClean="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50750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200" dirty="0" smtClean="0"/>
                        <a:t>1. Bałkany</a:t>
                      </a:r>
                      <a:r>
                        <a:rPr lang="pl-PL" sz="1200" baseline="0" dirty="0" smtClean="0"/>
                        <a:t> Zachodnie</a:t>
                      </a:r>
                      <a:endParaRPr lang="pl-PL" sz="12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dirty="0" smtClean="0"/>
                        <a:t>IPA</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200" kern="1200" baseline="0" dirty="0" smtClean="0"/>
                        <a:t>Albania, Bośnia i Hercegowina, Czarnogóra, Kosowo</a:t>
                      </a:r>
                      <a:endParaRPr lang="pl-PL" sz="1200" kern="1200" baseline="0" dirty="0" smtClean="0">
                        <a:solidFill>
                          <a:schemeClr val="dk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pl-PL" sz="1800" kern="1200" dirty="0" smtClean="0">
                          <a:solidFill>
                            <a:schemeClr val="dk1"/>
                          </a:solidFill>
                          <a:effectLst/>
                          <a:latin typeface="+mn-lt"/>
                          <a:ea typeface="+mn-ea"/>
                          <a:cs typeface="+mn-cs"/>
                        </a:rPr>
                        <a:t>2 332 029 </a:t>
                      </a:r>
                      <a:r>
                        <a:rPr lang="pl-PL" sz="1400" dirty="0" smtClean="0"/>
                        <a:t> </a:t>
                      </a:r>
                      <a:r>
                        <a:rPr kumimoji="0" lang="pl-PL" sz="1400" u="none" strike="noStrike" kern="1200" cap="none" spc="0" normalizeH="0" baseline="0" noProof="0" dirty="0" smtClean="0">
                          <a:ln>
                            <a:noFill/>
                          </a:ln>
                          <a:effectLst/>
                          <a:uLnTx/>
                          <a:uFillTx/>
                        </a:rPr>
                        <a:t>€</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5910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200" dirty="0" smtClean="0"/>
                        <a:t>2. Partnerstwo Wschodnie</a:t>
                      </a:r>
                      <a:endParaRPr lang="pl-PL" sz="12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baseline="0" dirty="0" smtClean="0"/>
                        <a:t>ENI East</a:t>
                      </a:r>
                      <a:endParaRPr lang="pl-PL" sz="1400" kern="1200" baseline="0" dirty="0">
                        <a:solidFill>
                          <a:schemeClr val="dk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200" kern="1200" baseline="0" dirty="0" smtClean="0"/>
                        <a:t>Armenia, Azerbejdżan, Białoruś, Gruzja, Mołdawia, terytorium Ukrainy zgodne </a:t>
                      </a:r>
                      <a:br>
                        <a:rPr lang="pl-PL" sz="1200" kern="1200" baseline="0" dirty="0" smtClean="0"/>
                      </a:br>
                      <a:r>
                        <a:rPr lang="pl-PL" sz="1200" kern="1200" baseline="0" dirty="0" smtClean="0"/>
                        <a:t>z prawem międzynarodowym</a:t>
                      </a:r>
                      <a:endParaRPr lang="pl-PL" sz="1200" kern="1200" baseline="0" dirty="0" smtClean="0">
                        <a:solidFill>
                          <a:schemeClr val="dk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pl-PL" sz="1800" kern="1200" dirty="0" smtClean="0">
                          <a:solidFill>
                            <a:schemeClr val="dk1"/>
                          </a:solidFill>
                          <a:effectLst/>
                          <a:latin typeface="+mn-lt"/>
                          <a:ea typeface="+mn-ea"/>
                          <a:cs typeface="+mn-cs"/>
                        </a:rPr>
                        <a:t>1 887 415 </a:t>
                      </a:r>
                      <a:r>
                        <a:rPr lang="pl-PL" sz="1400" baseline="0" dirty="0" smtClean="0"/>
                        <a:t> </a:t>
                      </a:r>
                      <a:r>
                        <a:rPr kumimoji="0" lang="pl-PL" sz="1400" u="none" strike="noStrike" kern="1200" cap="none" spc="0" normalizeH="0" baseline="0" noProof="0" dirty="0" smtClean="0">
                          <a:ln>
                            <a:noFill/>
                          </a:ln>
                          <a:effectLst/>
                          <a:uLnTx/>
                          <a:uFillTx/>
                        </a:rPr>
                        <a:t>€</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5439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200" dirty="0" smtClean="0"/>
                        <a:t>3.</a:t>
                      </a:r>
                      <a:r>
                        <a:rPr lang="pl-PL" sz="1200" baseline="0" dirty="0" smtClean="0"/>
                        <a:t> </a:t>
                      </a:r>
                      <a:r>
                        <a:rPr lang="pl-PL" sz="1200" dirty="0" smtClean="0"/>
                        <a:t>Południe Basenu Morza</a:t>
                      </a:r>
                      <a:r>
                        <a:rPr lang="pl-PL" sz="1200" baseline="0" dirty="0" smtClean="0"/>
                        <a:t> Śródziemnego</a:t>
                      </a:r>
                      <a:endParaRPr lang="pl-PL" sz="12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dirty="0" smtClean="0"/>
                        <a:t>ENI </a:t>
                      </a:r>
                      <a:r>
                        <a:rPr lang="pl-PL" sz="1400" dirty="0" err="1" smtClean="0"/>
                        <a:t>South</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200" kern="1200" baseline="0" dirty="0" smtClean="0"/>
                        <a:t>Algieria, Egipt, Izrael, Jordania, Liban, Libia, Maroko, Autonomia Palestyńska, Syria, Tunezja</a:t>
                      </a:r>
                      <a:endParaRPr lang="pl-PL" sz="12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pl-PL" sz="1800" kern="1200" dirty="0" smtClean="0">
                          <a:solidFill>
                            <a:schemeClr val="dk1"/>
                          </a:solidFill>
                          <a:effectLst/>
                          <a:latin typeface="+mn-lt"/>
                          <a:ea typeface="+mn-ea"/>
                          <a:cs typeface="+mn-cs"/>
                        </a:rPr>
                        <a:t>2 145 354 </a:t>
                      </a:r>
                      <a:r>
                        <a:rPr lang="pl-PL" sz="1400" dirty="0" smtClean="0"/>
                        <a:t> </a:t>
                      </a:r>
                      <a:r>
                        <a:rPr kumimoji="0" lang="pl-PL" sz="1400" u="none" strike="noStrike" kern="1200" cap="none" spc="0" normalizeH="0" baseline="0" noProof="0" dirty="0" smtClean="0">
                          <a:ln>
                            <a:noFill/>
                          </a:ln>
                          <a:effectLst/>
                          <a:uLnTx/>
                          <a:uFillTx/>
                        </a:rPr>
                        <a:t>€</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Symbol zastępczy numeru slajdu 2"/>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22</a:t>
            </a:fld>
            <a:endParaRPr lang="pl-PL"/>
          </a:p>
        </p:txBody>
      </p:sp>
    </p:spTree>
    <p:extLst>
      <p:ext uri="{BB962C8B-B14F-4D97-AF65-F5344CB8AC3E}">
        <p14:creationId xmlns:p14="http://schemas.microsoft.com/office/powerpoint/2010/main" val="4143123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851990025"/>
              </p:ext>
            </p:extLst>
          </p:nvPr>
        </p:nvGraphicFramePr>
        <p:xfrm>
          <a:off x="539552" y="1017704"/>
          <a:ext cx="8280920" cy="3631380"/>
        </p:xfrm>
        <a:graphic>
          <a:graphicData uri="http://schemas.openxmlformats.org/drawingml/2006/table">
            <a:tbl>
              <a:tblPr firstRow="1" bandRow="1">
                <a:tableStyleId>{2A488322-F2BA-4B5B-9748-0D474271808F}</a:tableStyleId>
              </a:tblPr>
              <a:tblGrid>
                <a:gridCol w="1443463"/>
                <a:gridCol w="1291519"/>
                <a:gridCol w="4007006"/>
                <a:gridCol w="1538932"/>
              </a:tblGrid>
              <a:tr h="1014058">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400" b="0" dirty="0" smtClean="0">
                          <a:solidFill>
                            <a:schemeClr val="bg1"/>
                          </a:solidFill>
                        </a:rPr>
                        <a:t>Region</a:t>
                      </a:r>
                      <a:endParaRPr lang="pl-PL" sz="14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400" b="0" kern="1200" dirty="0" smtClean="0">
                          <a:solidFill>
                            <a:schemeClr val="bg1"/>
                          </a:solidFill>
                        </a:rPr>
                        <a:t>Koperta budżetowa</a:t>
                      </a:r>
                      <a:endParaRPr lang="pl-PL" sz="1400" b="0" i="0" kern="1200" dirty="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400" b="0" kern="1200" dirty="0" smtClean="0">
                          <a:solidFill>
                            <a:schemeClr val="bg1"/>
                          </a:solidFill>
                        </a:rPr>
                        <a:t>Kraje</a:t>
                      </a:r>
                      <a:endParaRPr lang="pl-PL" sz="14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pl-PL" sz="1400" b="0" kern="1200" dirty="0" smtClean="0">
                          <a:solidFill>
                            <a:schemeClr val="bg1"/>
                          </a:solidFill>
                        </a:rPr>
                        <a:t>Prognozowana wysokość </a:t>
                      </a:r>
                    </a:p>
                    <a:p>
                      <a:pPr marL="0" algn="ctr" defTabSz="914400" rtl="0" eaLnBrk="1" latinLnBrk="0" hangingPunct="1"/>
                      <a:r>
                        <a:rPr lang="pl-PL" sz="1400" b="0" kern="1200" dirty="0" smtClean="0">
                          <a:solidFill>
                            <a:schemeClr val="bg1"/>
                          </a:solidFill>
                        </a:rPr>
                        <a:t>budżetu PL</a:t>
                      </a:r>
                      <a:endParaRPr lang="pl-PL" sz="1400" b="0" i="0" kern="1200" dirty="0" smtClean="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50702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dirty="0" smtClean="0">
                          <a:latin typeface="+mj-lt"/>
                        </a:rPr>
                        <a:t>4.</a:t>
                      </a:r>
                      <a:r>
                        <a:rPr lang="pl-PL" sz="1400" baseline="0" dirty="0" smtClean="0">
                          <a:latin typeface="+mj-lt"/>
                        </a:rPr>
                        <a:t> Rosja </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dirty="0" smtClean="0">
                          <a:latin typeface="+mj-lt"/>
                        </a:rPr>
                        <a:t>Russia</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kern="1200" baseline="0" dirty="0" smtClean="0">
                          <a:solidFill>
                            <a:schemeClr val="dk1"/>
                          </a:solidFill>
                          <a:latin typeface="+mj-lt"/>
                          <a:ea typeface="+mn-ea"/>
                          <a:cs typeface="+mn-cs"/>
                        </a:rPr>
                        <a:t>Terytorium Rosji </a:t>
                      </a:r>
                      <a:r>
                        <a:rPr lang="pl-PL" sz="1100" kern="1200" baseline="0" dirty="0" smtClean="0">
                          <a:solidFill>
                            <a:schemeClr val="dk1"/>
                          </a:solidFill>
                          <a:latin typeface="+mj-lt"/>
                          <a:ea typeface="+mn-ea"/>
                          <a:cs typeface="+mn-cs"/>
                        </a:rPr>
                        <a:t>zgodne z prawem międzynarodowym</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pl-PL" sz="1800" kern="1200" dirty="0" smtClean="0">
                          <a:solidFill>
                            <a:schemeClr val="dk1"/>
                          </a:solidFill>
                          <a:effectLst/>
                          <a:latin typeface="+mn-lt"/>
                          <a:ea typeface="+mn-ea"/>
                          <a:cs typeface="+mn-cs"/>
                        </a:rPr>
                        <a:t>873 930 </a:t>
                      </a:r>
                      <a:r>
                        <a:rPr kumimoji="0" lang="pl-PL" sz="1400" b="0" i="0" u="none" strike="noStrike" kern="1200" cap="none" spc="0" normalizeH="0" baseline="0" noProof="0" dirty="0" smtClean="0">
                          <a:ln>
                            <a:noFill/>
                          </a:ln>
                          <a:solidFill>
                            <a:schemeClr val="tx1"/>
                          </a:solidFill>
                          <a:effectLst/>
                          <a:uLnTx/>
                          <a:uFillTx/>
                          <a:latin typeface="+mn-lt"/>
                          <a:ea typeface="+mn-ea"/>
                          <a:cs typeface="+mn-cs"/>
                        </a:rPr>
                        <a:t>€</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2560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dirty="0" smtClean="0">
                          <a:latin typeface="+mj-lt"/>
                        </a:rPr>
                        <a:t>6. Azja </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baseline="0" dirty="0" smtClean="0">
                          <a:solidFill>
                            <a:schemeClr val="dk1"/>
                          </a:solidFill>
                          <a:latin typeface="+mj-lt"/>
                          <a:ea typeface="+mn-ea"/>
                          <a:cs typeface="+mn-cs"/>
                        </a:rPr>
                        <a:t>DCI Asia</a:t>
                      </a:r>
                      <a:endParaRPr lang="pl-PL" sz="1400" kern="1200" baseline="0" dirty="0">
                        <a:solidFill>
                          <a:schemeClr val="dk1"/>
                        </a:solidFill>
                        <a:latin typeface="+mj-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kern="1200" baseline="0" dirty="0" smtClean="0">
                          <a:solidFill>
                            <a:schemeClr val="dk1"/>
                          </a:solidFill>
                          <a:latin typeface="+mj-lt"/>
                          <a:ea typeface="+mn-ea"/>
                          <a:cs typeface="+mn-cs"/>
                        </a:rPr>
                        <a:t>Afganistan, Bangladesz, Bhutan, Filipiny, Kambodża, Chiny, Korea Północna, Indie, Indonezja, Laos, Malezja, Malediwy, </a:t>
                      </a:r>
                      <a:r>
                        <a:rPr lang="pl-PL" sz="1400" kern="1200" baseline="0" dirty="0" err="1" smtClean="0">
                          <a:solidFill>
                            <a:schemeClr val="dk1"/>
                          </a:solidFill>
                          <a:latin typeface="+mj-lt"/>
                          <a:ea typeface="+mn-ea"/>
                          <a:cs typeface="+mn-cs"/>
                        </a:rPr>
                        <a:t>Mjanma</a:t>
                      </a:r>
                      <a:r>
                        <a:rPr lang="pl-PL" sz="1400" kern="1200" baseline="0" dirty="0" smtClean="0">
                          <a:solidFill>
                            <a:schemeClr val="dk1"/>
                          </a:solidFill>
                          <a:latin typeface="+mj-lt"/>
                          <a:ea typeface="+mn-ea"/>
                          <a:cs typeface="+mn-cs"/>
                        </a:rPr>
                        <a:t>, Mongolia, Nepal, Pakistan, </a:t>
                      </a:r>
                      <a:br>
                        <a:rPr lang="pl-PL" sz="1400" kern="1200" baseline="0" dirty="0" smtClean="0">
                          <a:solidFill>
                            <a:schemeClr val="dk1"/>
                          </a:solidFill>
                          <a:latin typeface="+mj-lt"/>
                          <a:ea typeface="+mn-ea"/>
                          <a:cs typeface="+mn-cs"/>
                        </a:rPr>
                      </a:br>
                      <a:r>
                        <a:rPr lang="pl-PL" sz="1400" kern="1200" baseline="0" dirty="0" smtClean="0">
                          <a:solidFill>
                            <a:schemeClr val="dk1"/>
                          </a:solidFill>
                          <a:latin typeface="+mj-lt"/>
                          <a:ea typeface="+mn-ea"/>
                          <a:cs typeface="+mn-cs"/>
                        </a:rPr>
                        <a:t>Sri Lanka, Tajlandia, Wietnam</a:t>
                      </a:r>
                      <a:endParaRPr lang="pl-PL" sz="1400" kern="1200" baseline="0" dirty="0">
                        <a:solidFill>
                          <a:schemeClr val="dk1"/>
                        </a:solidFill>
                        <a:latin typeface="+mj-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pl-PL" sz="1800" kern="1200" dirty="0" smtClean="0">
                          <a:solidFill>
                            <a:schemeClr val="dk1"/>
                          </a:solidFill>
                          <a:effectLst/>
                          <a:latin typeface="+mn-lt"/>
                          <a:ea typeface="+mn-ea"/>
                          <a:cs typeface="+mn-cs"/>
                        </a:rPr>
                        <a:t>1 837 720 </a:t>
                      </a:r>
                      <a:r>
                        <a:rPr kumimoji="0" lang="pl-PL" sz="1400" b="0" i="0" u="none" strike="noStrike" kern="1200" cap="none" spc="0" normalizeH="0" baseline="0" noProof="0" dirty="0" smtClean="0">
                          <a:ln>
                            <a:noFill/>
                          </a:ln>
                          <a:solidFill>
                            <a:schemeClr val="tx1"/>
                          </a:solidFill>
                          <a:effectLst/>
                          <a:uLnTx/>
                          <a:uFillTx/>
                          <a:latin typeface="+mn-lt"/>
                          <a:ea typeface="+mn-ea"/>
                          <a:cs typeface="+mn-cs"/>
                        </a:rPr>
                        <a:t>€</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784688">
                <a:tc>
                  <a:txBody>
                    <a:bodyPr/>
                    <a:lstStyle/>
                    <a:p>
                      <a:r>
                        <a:rPr lang="pl-PL" sz="1400" dirty="0" smtClean="0">
                          <a:latin typeface="+mj-lt"/>
                        </a:rPr>
                        <a:t>7. Azja Centralna</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baseline="0" dirty="0" smtClean="0">
                          <a:solidFill>
                            <a:schemeClr val="dk1"/>
                          </a:solidFill>
                          <a:latin typeface="+mj-lt"/>
                          <a:ea typeface="+mn-ea"/>
                          <a:cs typeface="+mn-cs"/>
                        </a:rPr>
                        <a:t>DCI Central Asia</a:t>
                      </a:r>
                      <a:endParaRPr lang="pl-PL" sz="1400" kern="1200" baseline="0" dirty="0">
                        <a:solidFill>
                          <a:schemeClr val="dk1"/>
                        </a:solidFill>
                        <a:latin typeface="+mj-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fi-FI" sz="1400" kern="1200" baseline="0" dirty="0" smtClean="0">
                          <a:solidFill>
                            <a:schemeClr val="dk1"/>
                          </a:solidFill>
                          <a:latin typeface="+mj-lt"/>
                          <a:ea typeface="+mn-ea"/>
                          <a:cs typeface="+mn-cs"/>
                        </a:rPr>
                        <a:t>Kazachstan, Kirgistan, Tadżykistan, Turkmenistan, Uzbekistan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pl-PL" sz="1800" kern="1200" dirty="0" smtClean="0">
                          <a:solidFill>
                            <a:schemeClr val="dk1"/>
                          </a:solidFill>
                          <a:effectLst/>
                          <a:latin typeface="+mn-lt"/>
                          <a:ea typeface="+mn-ea"/>
                          <a:cs typeface="+mn-cs"/>
                        </a:rPr>
                        <a:t>440 793</a:t>
                      </a:r>
                      <a:r>
                        <a:rPr lang="pl-PL" sz="1400" dirty="0" smtClean="0">
                          <a:latin typeface="+mj-lt"/>
                        </a:rPr>
                        <a:t> </a:t>
                      </a:r>
                      <a:r>
                        <a:rPr kumimoji="0" lang="pl-PL" sz="1400" b="0" i="0" u="none" strike="noStrike" kern="1200" cap="none" spc="0" normalizeH="0" baseline="0" noProof="0" dirty="0" smtClean="0">
                          <a:ln>
                            <a:noFill/>
                          </a:ln>
                          <a:solidFill>
                            <a:schemeClr val="tx1"/>
                          </a:solidFill>
                          <a:effectLst/>
                          <a:uLnTx/>
                          <a:uFillTx/>
                          <a:latin typeface="+mn-lt"/>
                          <a:ea typeface="+mn-ea"/>
                          <a:cs typeface="+mn-cs"/>
                        </a:rPr>
                        <a:t>€</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Symbol zastępczy numeru slajdu 2"/>
          <p:cNvSpPr>
            <a:spLocks noGrp="1"/>
          </p:cNvSpPr>
          <p:nvPr>
            <p:ph type="sldNum" sz="quarter" idx="4294967295"/>
          </p:nvPr>
        </p:nvSpPr>
        <p:spPr>
          <a:xfrm>
            <a:off x="8286054" y="4803998"/>
            <a:ext cx="802432" cy="180750"/>
          </a:xfrm>
          <a:prstGeom prst="rect">
            <a:avLst/>
          </a:prstGeom>
        </p:spPr>
        <p:txBody>
          <a:bodyPr/>
          <a:lstStyle/>
          <a:p>
            <a:pPr algn="r"/>
            <a:fld id="{28DD2A60-5688-4C03-9C6D-4B63185E7A27}" type="slidenum">
              <a:rPr lang="pl-PL" sz="1400" smtClean="0"/>
              <a:pPr algn="r"/>
              <a:t>23</a:t>
            </a:fld>
            <a:endParaRPr lang="pl-PL" sz="1400" dirty="0"/>
          </a:p>
        </p:txBody>
      </p:sp>
      <p:sp>
        <p:nvSpPr>
          <p:cNvPr id="6" name="Tytuł 1"/>
          <p:cNvSpPr txBox="1">
            <a:spLocks/>
          </p:cNvSpPr>
          <p:nvPr/>
        </p:nvSpPr>
        <p:spPr>
          <a:xfrm>
            <a:off x="1835696" y="339502"/>
            <a:ext cx="6984776" cy="648072"/>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Regiony, kraje i koperty budżetowe </a:t>
            </a:r>
            <a:r>
              <a:rPr lang="pl-PL" sz="1700" cap="none" dirty="0" smtClean="0"/>
              <a:t>(2)</a:t>
            </a:r>
            <a:endParaRPr lang="pl-PL" sz="1700" b="0" cap="none" dirty="0"/>
          </a:p>
        </p:txBody>
      </p:sp>
    </p:spTree>
    <p:extLst>
      <p:ext uri="{BB962C8B-B14F-4D97-AF65-F5344CB8AC3E}">
        <p14:creationId xmlns:p14="http://schemas.microsoft.com/office/powerpoint/2010/main" val="1663467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3048954103"/>
              </p:ext>
            </p:extLst>
          </p:nvPr>
        </p:nvGraphicFramePr>
        <p:xfrm>
          <a:off x="323528" y="1303020"/>
          <a:ext cx="8352928" cy="3644994"/>
        </p:xfrm>
        <a:graphic>
          <a:graphicData uri="http://schemas.openxmlformats.org/drawingml/2006/table">
            <a:tbl>
              <a:tblPr firstRow="1" bandRow="1">
                <a:tableStyleId>{2A488322-F2BA-4B5B-9748-0D474271808F}</a:tableStyleId>
              </a:tblPr>
              <a:tblGrid>
                <a:gridCol w="1456015"/>
                <a:gridCol w="1302750"/>
                <a:gridCol w="4041849"/>
                <a:gridCol w="1552314"/>
              </a:tblGrid>
              <a:tr h="1057986">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400" b="0" dirty="0" smtClean="0">
                          <a:solidFill>
                            <a:schemeClr val="bg1"/>
                          </a:solidFill>
                        </a:rPr>
                        <a:t>Region</a:t>
                      </a:r>
                      <a:endParaRPr lang="pl-PL" sz="14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400" b="0" kern="1200" dirty="0" smtClean="0">
                          <a:solidFill>
                            <a:schemeClr val="bg1"/>
                          </a:solidFill>
                        </a:rPr>
                        <a:t>Koperta budżetowa</a:t>
                      </a:r>
                      <a:endParaRPr lang="pl-PL" sz="1400" b="0" i="0" kern="1200" dirty="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400" b="0" kern="1200" dirty="0" smtClean="0">
                          <a:solidFill>
                            <a:schemeClr val="bg1"/>
                          </a:solidFill>
                        </a:rPr>
                        <a:t>Kraje</a:t>
                      </a:r>
                      <a:endParaRPr lang="pl-PL" sz="14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pl-PL" sz="1400" b="0" kern="1200" dirty="0" smtClean="0">
                          <a:solidFill>
                            <a:schemeClr val="bg1"/>
                          </a:solidFill>
                        </a:rPr>
                        <a:t>Prognozowana wysokość </a:t>
                      </a:r>
                    </a:p>
                    <a:p>
                      <a:pPr marL="0" algn="ctr" defTabSz="914400" rtl="0" eaLnBrk="1" latinLnBrk="0" hangingPunct="1"/>
                      <a:r>
                        <a:rPr lang="pl-PL" sz="1400" b="0" kern="1200" dirty="0" smtClean="0">
                          <a:solidFill>
                            <a:schemeClr val="bg1"/>
                          </a:solidFill>
                        </a:rPr>
                        <a:t>budżetu PL</a:t>
                      </a:r>
                      <a:endParaRPr lang="pl-PL" sz="1400" b="0" i="0" kern="1200" dirty="0" smtClean="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113354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dirty="0" smtClean="0">
                          <a:latin typeface="+mj-lt"/>
                        </a:rPr>
                        <a:t>8. Ameryka Łacińska</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dirty="0" smtClean="0">
                          <a:solidFill>
                            <a:schemeClr val="tx1"/>
                          </a:solidFill>
                          <a:latin typeface="+mj-lt"/>
                          <a:ea typeface="+mn-ea"/>
                          <a:cs typeface="+mn-cs"/>
                        </a:rPr>
                        <a:t>DCI </a:t>
                      </a:r>
                      <a:r>
                        <a:rPr lang="pl-PL" sz="1400" kern="1200" dirty="0" err="1" smtClean="0">
                          <a:solidFill>
                            <a:schemeClr val="tx1"/>
                          </a:solidFill>
                          <a:latin typeface="+mj-lt"/>
                          <a:ea typeface="+mn-ea"/>
                          <a:cs typeface="+mn-cs"/>
                        </a:rPr>
                        <a:t>Latin</a:t>
                      </a:r>
                      <a:r>
                        <a:rPr lang="pl-PL" sz="1400" kern="1200" dirty="0" smtClean="0">
                          <a:solidFill>
                            <a:schemeClr val="tx1"/>
                          </a:solidFill>
                          <a:latin typeface="+mj-lt"/>
                          <a:ea typeface="+mn-ea"/>
                          <a:cs typeface="+mn-cs"/>
                        </a:rPr>
                        <a:t> </a:t>
                      </a:r>
                      <a:r>
                        <a:rPr lang="pl-PL" sz="1400" kern="1200" dirty="0" err="1" smtClean="0">
                          <a:solidFill>
                            <a:schemeClr val="tx1"/>
                          </a:solidFill>
                          <a:latin typeface="+mj-lt"/>
                          <a:ea typeface="+mn-ea"/>
                          <a:cs typeface="+mn-cs"/>
                        </a:rPr>
                        <a:t>America</a:t>
                      </a:r>
                      <a:endParaRPr lang="pl-PL" sz="1400" kern="1200" dirty="0">
                        <a:solidFill>
                          <a:schemeClr val="tx1"/>
                        </a:solidFill>
                        <a:latin typeface="+mj-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kern="1200" dirty="0" smtClean="0">
                          <a:solidFill>
                            <a:schemeClr val="tx1"/>
                          </a:solidFill>
                          <a:latin typeface="+mj-lt"/>
                          <a:ea typeface="+mn-ea"/>
                          <a:cs typeface="+mn-cs"/>
                        </a:rPr>
                        <a:t>Argentyna, Boliwia, Brazylia, Ekwador,</a:t>
                      </a:r>
                      <a:r>
                        <a:rPr lang="pl-PL" sz="1400" kern="1200" baseline="0" dirty="0" smtClean="0">
                          <a:solidFill>
                            <a:schemeClr val="tx1"/>
                          </a:solidFill>
                          <a:latin typeface="+mj-lt"/>
                          <a:ea typeface="+mn-ea"/>
                          <a:cs typeface="+mn-cs"/>
                        </a:rPr>
                        <a:t> </a:t>
                      </a:r>
                      <a:r>
                        <a:rPr lang="pl-PL" sz="1400" kern="1200" dirty="0" smtClean="0">
                          <a:solidFill>
                            <a:schemeClr val="tx1"/>
                          </a:solidFill>
                          <a:latin typeface="+mj-lt"/>
                          <a:ea typeface="+mn-ea"/>
                          <a:cs typeface="+mn-cs"/>
                        </a:rPr>
                        <a:t>Gwatemala, Honduras, Kolumbia, Kostaryka, Kuba, Meksyk, Nikaragua, Panama, Paragwaj, Peru, Salwador, Wenezuela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584 882 </a:t>
                      </a:r>
                      <a:r>
                        <a:rPr kumimoji="0" lang="pl-PL" sz="1400" b="0" i="0" u="none" strike="noStrike" kern="1200" cap="none" spc="0" normalizeH="0" baseline="0" noProof="0" dirty="0" smtClean="0">
                          <a:ln>
                            <a:noFill/>
                          </a:ln>
                          <a:solidFill>
                            <a:schemeClr val="tx1"/>
                          </a:solidFill>
                          <a:effectLst/>
                          <a:uLnTx/>
                          <a:uFillTx/>
                          <a:latin typeface="+mn-lt"/>
                          <a:ea typeface="+mn-ea"/>
                          <a:cs typeface="+mn-cs"/>
                        </a:rPr>
                        <a:t>€</a:t>
                      </a:r>
                      <a:endParaRPr lang="pl-PL" sz="1400" kern="1200" dirty="0" smtClean="0">
                        <a:solidFill>
                          <a:schemeClr val="tx1"/>
                        </a:solidFill>
                        <a:latin typeface="+mn-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34783">
                <a:tc>
                  <a:txBody>
                    <a:bodyPr/>
                    <a:lstStyle/>
                    <a:p>
                      <a:r>
                        <a:rPr lang="pl-PL" sz="1400" dirty="0" smtClean="0">
                          <a:latin typeface="+mj-lt"/>
                        </a:rPr>
                        <a:t>9. Bliski</a:t>
                      </a:r>
                      <a:r>
                        <a:rPr lang="pl-PL" sz="1400" baseline="0" dirty="0" smtClean="0">
                          <a:latin typeface="+mj-lt"/>
                        </a:rPr>
                        <a:t> Wschód</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baseline="0" dirty="0" smtClean="0">
                          <a:solidFill>
                            <a:schemeClr val="dk1"/>
                          </a:solidFill>
                          <a:latin typeface="+mj-lt"/>
                          <a:ea typeface="+mn-ea"/>
                          <a:cs typeface="+mn-cs"/>
                        </a:rPr>
                        <a:t>DCI Middle East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kern="1200" baseline="0" dirty="0" smtClean="0">
                          <a:solidFill>
                            <a:schemeClr val="dk1"/>
                          </a:solidFill>
                          <a:latin typeface="+mn-lt"/>
                          <a:ea typeface="+mn-ea"/>
                          <a:cs typeface="+mn-cs"/>
                        </a:rPr>
                        <a:t>Iran, </a:t>
                      </a:r>
                      <a:r>
                        <a:rPr lang="pl-PL" sz="1400" kern="1200" baseline="0" dirty="0" err="1" smtClean="0">
                          <a:solidFill>
                            <a:schemeClr val="dk1"/>
                          </a:solidFill>
                          <a:latin typeface="+mn-lt"/>
                          <a:ea typeface="+mn-ea"/>
                          <a:cs typeface="+mn-cs"/>
                        </a:rPr>
                        <a:t>Iraq</a:t>
                      </a:r>
                      <a:r>
                        <a:rPr lang="pl-PL" sz="1400" kern="1200" baseline="0" dirty="0" smtClean="0">
                          <a:solidFill>
                            <a:schemeClr val="dk1"/>
                          </a:solidFill>
                          <a:latin typeface="+mn-lt"/>
                          <a:ea typeface="+mn-ea"/>
                          <a:cs typeface="+mn-cs"/>
                        </a:rPr>
                        <a:t>, </a:t>
                      </a:r>
                      <a:r>
                        <a:rPr lang="pl-PL" sz="1400" kern="1200" baseline="0" dirty="0" err="1" smtClean="0">
                          <a:solidFill>
                            <a:schemeClr val="dk1"/>
                          </a:solidFill>
                          <a:latin typeface="+mn-lt"/>
                          <a:ea typeface="+mn-ea"/>
                          <a:cs typeface="+mn-cs"/>
                        </a:rPr>
                        <a:t>Yemen</a:t>
                      </a:r>
                      <a:endParaRPr lang="pl-PL" sz="1400" kern="1200" baseline="0" dirty="0" smtClean="0">
                        <a:solidFill>
                          <a:schemeClr val="dk1"/>
                        </a:solidFill>
                        <a:latin typeface="+mn-lt"/>
                        <a:ea typeface="+mn-ea"/>
                        <a:cs typeface="+mn-cs"/>
                      </a:endParaRPr>
                    </a:p>
                    <a:p>
                      <a:endParaRPr lang="pl-PL" sz="1400" kern="1200" dirty="0" smtClean="0">
                        <a:solidFill>
                          <a:schemeClr val="tx1"/>
                        </a:solidFill>
                        <a:latin typeface="+mj-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225 610</a:t>
                      </a:r>
                      <a:r>
                        <a:rPr lang="pl-PL" sz="1400" kern="1200" dirty="0" smtClean="0">
                          <a:solidFill>
                            <a:schemeClr val="tx1"/>
                          </a:solidFill>
                          <a:latin typeface="+mn-lt"/>
                          <a:ea typeface="+mn-ea"/>
                          <a:cs typeface="+mn-cs"/>
                        </a:rPr>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1867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dirty="0" smtClean="0">
                          <a:latin typeface="+mj-lt"/>
                        </a:rPr>
                        <a:t>10. Afryka Południowa</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baseline="0" dirty="0" smtClean="0">
                          <a:solidFill>
                            <a:schemeClr val="dk1"/>
                          </a:solidFill>
                          <a:latin typeface="+mj-lt"/>
                          <a:ea typeface="+mn-ea"/>
                          <a:cs typeface="+mn-cs"/>
                        </a:rPr>
                        <a:t>DCI </a:t>
                      </a:r>
                      <a:r>
                        <a:rPr lang="pl-PL" sz="1400" kern="1200" baseline="0" dirty="0" err="1" smtClean="0">
                          <a:solidFill>
                            <a:schemeClr val="dk1"/>
                          </a:solidFill>
                          <a:latin typeface="+mj-lt"/>
                          <a:ea typeface="+mn-ea"/>
                          <a:cs typeface="+mn-cs"/>
                        </a:rPr>
                        <a:t>South</a:t>
                      </a:r>
                      <a:r>
                        <a:rPr lang="pl-PL" sz="1400" kern="1200" baseline="0" dirty="0" smtClean="0">
                          <a:solidFill>
                            <a:schemeClr val="dk1"/>
                          </a:solidFill>
                          <a:latin typeface="+mj-lt"/>
                          <a:ea typeface="+mn-ea"/>
                          <a:cs typeface="+mn-cs"/>
                        </a:rPr>
                        <a:t> </a:t>
                      </a:r>
                      <a:r>
                        <a:rPr lang="pl-PL" sz="1400" kern="1200" baseline="0" dirty="0" err="1" smtClean="0">
                          <a:solidFill>
                            <a:schemeClr val="dk1"/>
                          </a:solidFill>
                          <a:latin typeface="+mj-lt"/>
                          <a:ea typeface="+mn-ea"/>
                          <a:cs typeface="+mn-cs"/>
                        </a:rPr>
                        <a:t>Africa</a:t>
                      </a:r>
                      <a:endParaRPr lang="pl-PL" sz="1400" kern="1200" baseline="0" dirty="0" smtClean="0">
                        <a:solidFill>
                          <a:schemeClr val="dk1"/>
                        </a:solidFill>
                        <a:latin typeface="+mj-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kern="1200" dirty="0" smtClean="0">
                          <a:solidFill>
                            <a:schemeClr val="tx1"/>
                          </a:solidFill>
                          <a:latin typeface="+mj-lt"/>
                          <a:ea typeface="+mn-ea"/>
                          <a:cs typeface="+mn-cs"/>
                        </a:rPr>
                        <a:t>Republika Południowej Afryki</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168 955 </a:t>
                      </a:r>
                      <a:r>
                        <a:rPr kumimoji="0" lang="pl-PL" sz="1400" b="0" i="0" u="none" strike="noStrike" kern="1200" cap="none" spc="0" normalizeH="0" baseline="0" noProof="0" dirty="0" smtClean="0">
                          <a:ln>
                            <a:noFill/>
                          </a:ln>
                          <a:solidFill>
                            <a:schemeClr val="tx1"/>
                          </a:solidFill>
                          <a:effectLst/>
                          <a:uLnTx/>
                          <a:uFillTx/>
                          <a:latin typeface="+mn-lt"/>
                          <a:ea typeface="+mn-ea"/>
                          <a:cs typeface="+mn-cs"/>
                        </a:rPr>
                        <a:t>€</a:t>
                      </a:r>
                      <a:endParaRPr lang="pl-PL" sz="1400" kern="1200" dirty="0" smtClean="0">
                        <a:solidFill>
                          <a:schemeClr val="tx1"/>
                        </a:solidFill>
                        <a:latin typeface="+mn-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Symbol zastępczy numeru slajdu 2"/>
          <p:cNvSpPr>
            <a:spLocks noGrp="1"/>
          </p:cNvSpPr>
          <p:nvPr>
            <p:ph type="sldNum" sz="quarter" idx="4294967295"/>
          </p:nvPr>
        </p:nvSpPr>
        <p:spPr>
          <a:xfrm>
            <a:off x="8306513" y="4731990"/>
            <a:ext cx="802432" cy="180750"/>
          </a:xfrm>
          <a:prstGeom prst="rect">
            <a:avLst/>
          </a:prstGeom>
        </p:spPr>
        <p:txBody>
          <a:bodyPr/>
          <a:lstStyle/>
          <a:p>
            <a:pPr algn="r"/>
            <a:fld id="{28DD2A60-5688-4C03-9C6D-4B63185E7A27}" type="slidenum">
              <a:rPr lang="pl-PL" sz="1400" smtClean="0"/>
              <a:pPr algn="r"/>
              <a:t>24</a:t>
            </a:fld>
            <a:endParaRPr lang="pl-PL" sz="1400" dirty="0"/>
          </a:p>
        </p:txBody>
      </p:sp>
      <p:sp>
        <p:nvSpPr>
          <p:cNvPr id="6" name="Tytuł 1"/>
          <p:cNvSpPr txBox="1">
            <a:spLocks/>
          </p:cNvSpPr>
          <p:nvPr/>
        </p:nvSpPr>
        <p:spPr>
          <a:xfrm>
            <a:off x="1835696" y="339502"/>
            <a:ext cx="6984776" cy="648072"/>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Regiony, kraje i koperty budżetowe </a:t>
            </a:r>
            <a:r>
              <a:rPr lang="pl-PL" sz="1700" cap="none" dirty="0" smtClean="0"/>
              <a:t>(3)</a:t>
            </a:r>
            <a:endParaRPr lang="pl-PL" sz="1700" b="0" cap="none" dirty="0"/>
          </a:p>
        </p:txBody>
      </p:sp>
    </p:spTree>
    <p:extLst>
      <p:ext uri="{BB962C8B-B14F-4D97-AF65-F5344CB8AC3E}">
        <p14:creationId xmlns:p14="http://schemas.microsoft.com/office/powerpoint/2010/main" val="4109369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1895629899"/>
              </p:ext>
            </p:extLst>
          </p:nvPr>
        </p:nvGraphicFramePr>
        <p:xfrm>
          <a:off x="467545" y="1275606"/>
          <a:ext cx="8280918" cy="3672408"/>
        </p:xfrm>
        <a:graphic>
          <a:graphicData uri="http://schemas.openxmlformats.org/drawingml/2006/table">
            <a:tbl>
              <a:tblPr firstRow="1" bandRow="1">
                <a:tableStyleId>{2A488322-F2BA-4B5B-9748-0D474271808F}</a:tableStyleId>
              </a:tblPr>
              <a:tblGrid>
                <a:gridCol w="1063604"/>
                <a:gridCol w="987632"/>
                <a:gridCol w="5090106"/>
                <a:gridCol w="1139576"/>
              </a:tblGrid>
              <a:tr h="994123">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200" b="0" dirty="0" smtClean="0">
                          <a:solidFill>
                            <a:schemeClr val="bg1"/>
                          </a:solidFill>
                        </a:rPr>
                        <a:t>Region</a:t>
                      </a:r>
                      <a:endParaRPr lang="pl-PL" sz="12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200" b="0" kern="1200" dirty="0" smtClean="0">
                          <a:solidFill>
                            <a:schemeClr val="bg1"/>
                          </a:solidFill>
                        </a:rPr>
                        <a:t>Koperta budżetowa</a:t>
                      </a:r>
                      <a:endParaRPr lang="pl-PL" sz="1200" b="0" i="0" kern="1200" dirty="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200" b="0" kern="1200" dirty="0" smtClean="0">
                          <a:solidFill>
                            <a:schemeClr val="bg1"/>
                          </a:solidFill>
                        </a:rPr>
                        <a:t>Kraje</a:t>
                      </a:r>
                      <a:endParaRPr lang="pl-PL" sz="12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pl-PL" sz="1100" b="0" kern="1200" dirty="0" smtClean="0">
                          <a:solidFill>
                            <a:schemeClr val="bg1"/>
                          </a:solidFill>
                        </a:rPr>
                        <a:t>Prognozowana wysokość </a:t>
                      </a:r>
                    </a:p>
                    <a:p>
                      <a:pPr marL="0" algn="ctr" defTabSz="914400" rtl="0" eaLnBrk="1" latinLnBrk="0" hangingPunct="1"/>
                      <a:r>
                        <a:rPr lang="pl-PL" sz="1200" b="0" kern="1200" dirty="0" smtClean="0">
                          <a:solidFill>
                            <a:schemeClr val="bg1"/>
                          </a:solidFill>
                        </a:rPr>
                        <a:t>budżetu PL</a:t>
                      </a:r>
                      <a:endParaRPr lang="pl-PL" sz="1200" b="0" i="0" kern="1200" dirty="0" smtClean="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67828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dirty="0" smtClean="0">
                          <a:latin typeface="+mj-lt"/>
                        </a:rPr>
                        <a:t>11. Afryka, Karaiby, Pacyfik</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dirty="0" smtClean="0">
                          <a:solidFill>
                            <a:schemeClr val="tx1"/>
                          </a:solidFill>
                          <a:latin typeface="+mj-lt"/>
                          <a:ea typeface="+mn-ea"/>
                          <a:cs typeface="+mn-cs"/>
                        </a:rPr>
                        <a:t>EDF</a:t>
                      </a:r>
                      <a:endParaRPr lang="pl-PL" sz="1400" kern="1200" dirty="0">
                        <a:solidFill>
                          <a:schemeClr val="tx1"/>
                        </a:solidFill>
                        <a:latin typeface="+mj-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100" kern="1200" dirty="0" smtClean="0">
                          <a:solidFill>
                            <a:schemeClr val="tx1"/>
                          </a:solidFill>
                          <a:latin typeface="+mj-lt"/>
                          <a:ea typeface="+mn-ea"/>
                          <a:cs typeface="+mn-cs"/>
                        </a:rPr>
                        <a:t>Angola, Antigua i Barbuda, Bahamy, Barbados, Belize, Benin, Botswana, Burkina Faso, Burundi, Czad, Demokratyczna Republika Konga, Demokratyczna Republika Timoru Wschodniego, Dominika, Dżibuti, Erytrea, Etiopia, Fidżi, Gabon, Gambia, Ghana, Grenada, Gujana, Gwinea Bissau, Gwinea Równikowa, Haiti, Jamajka, Kamerun, Kenia, Kiribati, Komory, Kongo, Lesotho, Liberia, Madagaskar, Malawi, Mali, Mauretania, Mauritius, Mikronezja, Mozambik, Namibia, Nauru, Niger, Nigeria, Niue, Palau, Papua-Nowa Gwinea, Republika Dominikańska, Republika Gwinei, Republika Środkowoafrykańska, Republika Zielonego Przylądka, Rwanda, Saint Kitts i Nevis, Saint Lucia, Saint Vincent i Grenadyny, Samoa, Senegal, Seszele, Sierra Leone, Somalia, Suazi, Sudan, Sudan Południowy, Surinam, Tanzania, Togo, Tonga, Trinidad i Tobago, Tuwalu, Uganda, Vanuatu, Wybrzeże Kości Słoniowej, Wyspy Cooka, Wyspy Marshalla, Wyspy Salomona, Wyspy Świętego Tomasza i Książęca, Zambia, Zimbabwe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443 225 </a:t>
                      </a:r>
                      <a:r>
                        <a:rPr lang="pl-PL" sz="1400" kern="1200" dirty="0" smtClean="0">
                          <a:solidFill>
                            <a:schemeClr val="tx1"/>
                          </a:solidFill>
                          <a:latin typeface="+mn-lt"/>
                          <a:ea typeface="+mn-ea"/>
                          <a:cs typeface="+mn-cs"/>
                        </a:rPr>
                        <a:t> </a:t>
                      </a:r>
                      <a:r>
                        <a:rPr kumimoji="0" lang="pl-PL" sz="1400" b="0" i="0" u="none" strike="noStrike" kern="1200" cap="none" spc="0" normalizeH="0" baseline="0" noProof="0" dirty="0" smtClean="0">
                          <a:ln>
                            <a:noFill/>
                          </a:ln>
                          <a:solidFill>
                            <a:schemeClr val="tx1"/>
                          </a:solidFill>
                          <a:effectLst/>
                          <a:uLnTx/>
                          <a:uFillTx/>
                          <a:latin typeface="+mn-lt"/>
                          <a:ea typeface="+mn-ea"/>
                          <a:cs typeface="+mn-cs"/>
                        </a:rPr>
                        <a:t>€</a:t>
                      </a:r>
                      <a:endParaRPr lang="pl-PL" sz="1400" kern="1200" dirty="0" smtClean="0">
                        <a:solidFill>
                          <a:schemeClr val="tx1"/>
                        </a:solidFill>
                        <a:latin typeface="+mn-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Symbol zastępczy numeru slajdu 2"/>
          <p:cNvSpPr>
            <a:spLocks noGrp="1"/>
          </p:cNvSpPr>
          <p:nvPr>
            <p:ph type="sldNum" sz="quarter" idx="4294967295"/>
          </p:nvPr>
        </p:nvSpPr>
        <p:spPr>
          <a:xfrm>
            <a:off x="8329098" y="4803998"/>
            <a:ext cx="802432" cy="180750"/>
          </a:xfrm>
          <a:prstGeom prst="rect">
            <a:avLst/>
          </a:prstGeom>
        </p:spPr>
        <p:txBody>
          <a:bodyPr/>
          <a:lstStyle/>
          <a:p>
            <a:pPr algn="r"/>
            <a:fld id="{28DD2A60-5688-4C03-9C6D-4B63185E7A27}" type="slidenum">
              <a:rPr lang="pl-PL" sz="1400" smtClean="0"/>
              <a:pPr algn="r"/>
              <a:t>25</a:t>
            </a:fld>
            <a:endParaRPr lang="pl-PL" sz="1400" dirty="0"/>
          </a:p>
        </p:txBody>
      </p:sp>
      <p:sp>
        <p:nvSpPr>
          <p:cNvPr id="6" name="Tytuł 1"/>
          <p:cNvSpPr txBox="1">
            <a:spLocks/>
          </p:cNvSpPr>
          <p:nvPr/>
        </p:nvSpPr>
        <p:spPr>
          <a:xfrm>
            <a:off x="1835696" y="339502"/>
            <a:ext cx="6984776" cy="648072"/>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Regiony, kraje i koperty budżetowe </a:t>
            </a:r>
            <a:r>
              <a:rPr lang="pl-PL" sz="1700" cap="none" dirty="0" smtClean="0"/>
              <a:t>(4)</a:t>
            </a:r>
            <a:endParaRPr lang="pl-PL" sz="1700" b="0" cap="none" dirty="0"/>
          </a:p>
        </p:txBody>
      </p:sp>
    </p:spTree>
    <p:extLst>
      <p:ext uri="{BB962C8B-B14F-4D97-AF65-F5344CB8AC3E}">
        <p14:creationId xmlns:p14="http://schemas.microsoft.com/office/powerpoint/2010/main" val="297795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3534911055"/>
              </p:ext>
            </p:extLst>
          </p:nvPr>
        </p:nvGraphicFramePr>
        <p:xfrm>
          <a:off x="467544" y="904126"/>
          <a:ext cx="8340297" cy="4043888"/>
        </p:xfrm>
        <a:graphic>
          <a:graphicData uri="http://schemas.openxmlformats.org/drawingml/2006/table">
            <a:tbl>
              <a:tblPr firstRow="1" bandRow="1">
                <a:tableStyleId>{2A488322-F2BA-4B5B-9748-0D474271808F}</a:tableStyleId>
              </a:tblPr>
              <a:tblGrid>
                <a:gridCol w="2073655"/>
                <a:gridCol w="1268249"/>
                <a:gridCol w="3459461"/>
                <a:gridCol w="1538932"/>
              </a:tblGrid>
              <a:tr h="936104">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400" b="0" dirty="0" smtClean="0">
                          <a:solidFill>
                            <a:schemeClr val="bg1"/>
                          </a:solidFill>
                        </a:rPr>
                        <a:t>Region</a:t>
                      </a:r>
                      <a:endParaRPr lang="pl-PL" sz="14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400" b="0" kern="1200" dirty="0" smtClean="0">
                          <a:solidFill>
                            <a:schemeClr val="bg1"/>
                          </a:solidFill>
                        </a:rPr>
                        <a:t>Koperta budżetowa</a:t>
                      </a:r>
                      <a:endParaRPr lang="pl-PL" sz="1400" b="0" i="0" kern="1200" dirty="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400" b="0" kern="1200" dirty="0" smtClean="0">
                          <a:solidFill>
                            <a:schemeClr val="bg1"/>
                          </a:solidFill>
                        </a:rPr>
                        <a:t>Kraje</a:t>
                      </a:r>
                      <a:endParaRPr lang="pl-PL" sz="14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pl-PL" sz="1400" b="0" kern="1200" dirty="0" smtClean="0">
                          <a:solidFill>
                            <a:schemeClr val="bg1"/>
                          </a:solidFill>
                        </a:rPr>
                        <a:t>Prognozowana wysokość </a:t>
                      </a:r>
                    </a:p>
                    <a:p>
                      <a:pPr marL="0" algn="ctr" defTabSz="914400" rtl="0" eaLnBrk="1" latinLnBrk="0" hangingPunct="1"/>
                      <a:r>
                        <a:rPr lang="pl-PL" sz="1400" b="0" kern="1200" dirty="0" smtClean="0">
                          <a:solidFill>
                            <a:schemeClr val="bg1"/>
                          </a:solidFill>
                        </a:rPr>
                        <a:t>budżetu PL</a:t>
                      </a:r>
                      <a:endParaRPr lang="pl-PL" sz="1400" b="0" i="0" kern="1200" dirty="0" smtClean="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115212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dirty="0" smtClean="0">
                          <a:latin typeface="+mj-lt"/>
                        </a:rPr>
                        <a:t>13.1. Ameryka kraje uprzemysłowione</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dirty="0" smtClean="0">
                          <a:solidFill>
                            <a:schemeClr val="tx1"/>
                          </a:solidFill>
                          <a:latin typeface="+mj-lt"/>
                          <a:ea typeface="+mn-ea"/>
                          <a:cs typeface="+mn-cs"/>
                        </a:rPr>
                        <a:t>PI </a:t>
                      </a:r>
                      <a:r>
                        <a:rPr lang="pl-PL" sz="1400" kern="1200" dirty="0" err="1" smtClean="0">
                          <a:solidFill>
                            <a:schemeClr val="tx1"/>
                          </a:solidFill>
                          <a:latin typeface="+mj-lt"/>
                          <a:ea typeface="+mn-ea"/>
                          <a:cs typeface="+mn-cs"/>
                        </a:rPr>
                        <a:t>Americas</a:t>
                      </a:r>
                      <a:endParaRPr lang="pl-PL" sz="1400" kern="1200" dirty="0">
                        <a:solidFill>
                          <a:schemeClr val="tx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kern="1200" dirty="0" smtClean="0">
                          <a:solidFill>
                            <a:schemeClr val="tx1"/>
                          </a:solidFill>
                          <a:latin typeface="+mj-lt"/>
                          <a:ea typeface="+mn-ea"/>
                          <a:cs typeface="+mn-cs"/>
                        </a:rPr>
                        <a:t>Chile,</a:t>
                      </a:r>
                      <a:r>
                        <a:rPr lang="pl-PL" sz="1400" kern="1200" baseline="0" dirty="0" smtClean="0">
                          <a:solidFill>
                            <a:schemeClr val="tx1"/>
                          </a:solidFill>
                          <a:latin typeface="+mj-lt"/>
                          <a:ea typeface="+mn-ea"/>
                          <a:cs typeface="+mn-cs"/>
                        </a:rPr>
                        <a:t> </a:t>
                      </a:r>
                      <a:r>
                        <a:rPr lang="pl-PL" sz="1400" kern="1200" dirty="0" smtClean="0">
                          <a:solidFill>
                            <a:schemeClr val="tx1"/>
                          </a:solidFill>
                          <a:latin typeface="+mj-lt"/>
                          <a:ea typeface="+mn-ea"/>
                          <a:cs typeface="+mn-cs"/>
                        </a:rPr>
                        <a:t>Kanada, Stany Zjednoczone Ameryki</a:t>
                      </a:r>
                      <a:r>
                        <a:rPr lang="pl-PL" sz="1400" kern="1200" baseline="0" dirty="0" smtClean="0">
                          <a:solidFill>
                            <a:schemeClr val="tx1"/>
                          </a:solidFill>
                          <a:latin typeface="+mj-lt"/>
                          <a:ea typeface="+mn-ea"/>
                          <a:cs typeface="+mn-cs"/>
                        </a:rPr>
                        <a:t> </a:t>
                      </a:r>
                      <a:r>
                        <a:rPr lang="pl-PL" sz="1400" kern="1200" dirty="0" smtClean="0">
                          <a:solidFill>
                            <a:schemeClr val="tx1"/>
                          </a:solidFill>
                          <a:latin typeface="+mj-lt"/>
                          <a:ea typeface="+mn-ea"/>
                          <a:cs typeface="+mn-cs"/>
                        </a:rPr>
                        <a:t>Północnej, Urugwaj</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499 222 </a:t>
                      </a:r>
                      <a:r>
                        <a:rPr kumimoji="0" lang="pl-PL" sz="1400" b="0" i="0" u="none" strike="noStrike" kern="1200" cap="none" spc="0" normalizeH="0" baseline="0" noProof="0" dirty="0" smtClean="0">
                          <a:ln>
                            <a:noFill/>
                          </a:ln>
                          <a:solidFill>
                            <a:schemeClr val="tx1"/>
                          </a:solidFill>
                          <a:effectLst/>
                          <a:uLnTx/>
                          <a:uFillTx/>
                          <a:latin typeface="+mn-lt"/>
                          <a:ea typeface="+mn-ea"/>
                          <a:cs typeface="+mn-cs"/>
                        </a:rPr>
                        <a:t>€</a:t>
                      </a:r>
                      <a:endParaRPr lang="pl-PL" sz="1400" kern="1200" dirty="0" smtClean="0">
                        <a:solidFill>
                          <a:schemeClr val="tx1"/>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08012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dirty="0" smtClean="0">
                          <a:latin typeface="+mj-lt"/>
                        </a:rPr>
                        <a:t>13.2. Azja kraje</a:t>
                      </a:r>
                      <a:r>
                        <a:rPr lang="pl-PL" sz="1400" baseline="0" dirty="0" smtClean="0">
                          <a:latin typeface="+mj-lt"/>
                        </a:rPr>
                        <a:t> </a:t>
                      </a:r>
                      <a:r>
                        <a:rPr lang="pl-PL" sz="1400" dirty="0" smtClean="0">
                          <a:latin typeface="+mj-lt"/>
                        </a:rPr>
                        <a:t>uprzemysłowione</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baseline="0" dirty="0" smtClean="0">
                          <a:solidFill>
                            <a:schemeClr val="dk1"/>
                          </a:solidFill>
                          <a:latin typeface="+mj-lt"/>
                          <a:ea typeface="+mn-ea"/>
                          <a:cs typeface="+mn-cs"/>
                        </a:rPr>
                        <a:t>PI Asia</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kern="1200" dirty="0" smtClean="0">
                          <a:solidFill>
                            <a:schemeClr val="tx1"/>
                          </a:solidFill>
                          <a:latin typeface="+mj-lt"/>
                          <a:ea typeface="+mn-ea"/>
                          <a:cs typeface="+mn-cs"/>
                        </a:rPr>
                        <a:t>Australia, Brunei, Hongkong, Japonia, Republika Korei, Makao, Nowa Zelandia, Singapur, Tajwan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453 194 </a:t>
                      </a:r>
                      <a:r>
                        <a:rPr kumimoji="0" lang="pl-PL" sz="1400" b="0" i="0" u="none" strike="noStrike" kern="1200" cap="none" spc="0" normalizeH="0" baseline="0" noProof="0" dirty="0" smtClean="0">
                          <a:ln>
                            <a:noFill/>
                          </a:ln>
                          <a:solidFill>
                            <a:schemeClr val="tx1"/>
                          </a:solidFill>
                          <a:effectLst/>
                          <a:uLnTx/>
                          <a:uFillTx/>
                          <a:latin typeface="+mn-lt"/>
                          <a:ea typeface="+mn-ea"/>
                          <a:cs typeface="+mn-cs"/>
                        </a:rPr>
                        <a:t>€</a:t>
                      </a:r>
                      <a:endParaRPr lang="pl-PL" sz="1400" kern="1200" dirty="0" smtClean="0">
                        <a:solidFill>
                          <a:schemeClr val="tx1"/>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75536">
                <a:tc>
                  <a:txBody>
                    <a:bodyPr/>
                    <a:lstStyle/>
                    <a:p>
                      <a:r>
                        <a:rPr lang="pl-PL" sz="1400" dirty="0" smtClean="0">
                          <a:latin typeface="+mj-lt"/>
                        </a:rPr>
                        <a:t>14.</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pl-PL" sz="1400" kern="1200" baseline="0" dirty="0" smtClean="0">
                        <a:solidFill>
                          <a:schemeClr val="dk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dirty="0" smtClean="0">
                          <a:solidFill>
                            <a:schemeClr val="tx1"/>
                          </a:solidFill>
                          <a:latin typeface="+mj-lt"/>
                          <a:ea typeface="+mn-ea"/>
                          <a:cs typeface="+mn-cs"/>
                        </a:rPr>
                        <a:t>Wyspy</a:t>
                      </a:r>
                      <a:r>
                        <a:rPr lang="pl-PL" sz="1400" kern="1200" baseline="0" dirty="0" smtClean="0">
                          <a:solidFill>
                            <a:schemeClr val="tx1"/>
                          </a:solidFill>
                          <a:latin typeface="+mj-lt"/>
                          <a:ea typeface="+mn-ea"/>
                          <a:cs typeface="+mn-cs"/>
                        </a:rPr>
                        <a:t> Owcze, Szwajcaria</a:t>
                      </a:r>
                      <a:endParaRPr lang="pl-PL" sz="1400" kern="1200" dirty="0" smtClean="0">
                        <a:solidFill>
                          <a:schemeClr val="tx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kern="1200" dirty="0" smtClean="0">
                          <a:solidFill>
                            <a:schemeClr val="tx1"/>
                          </a:solidFill>
                          <a:latin typeface="+mn-lt"/>
                          <a:ea typeface="+mn-ea"/>
                          <a:cs typeface="+mn-cs"/>
                        </a:rPr>
                        <a:t>Nie określono kwoty dofinansowania</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Symbol zastępczy numeru slajdu 2"/>
          <p:cNvSpPr>
            <a:spLocks noGrp="1"/>
          </p:cNvSpPr>
          <p:nvPr>
            <p:ph type="sldNum" sz="quarter" idx="4294967295"/>
          </p:nvPr>
        </p:nvSpPr>
        <p:spPr>
          <a:xfrm>
            <a:off x="8244408" y="4803998"/>
            <a:ext cx="802432" cy="180750"/>
          </a:xfrm>
          <a:prstGeom prst="rect">
            <a:avLst/>
          </a:prstGeom>
        </p:spPr>
        <p:txBody>
          <a:bodyPr/>
          <a:lstStyle/>
          <a:p>
            <a:pPr algn="r"/>
            <a:fld id="{28DD2A60-5688-4C03-9C6D-4B63185E7A27}" type="slidenum">
              <a:rPr lang="pl-PL" sz="1600" smtClean="0"/>
              <a:pPr algn="r"/>
              <a:t>26</a:t>
            </a:fld>
            <a:endParaRPr lang="pl-PL" sz="1600" dirty="0"/>
          </a:p>
        </p:txBody>
      </p:sp>
      <p:sp>
        <p:nvSpPr>
          <p:cNvPr id="6" name="Tytuł 1"/>
          <p:cNvSpPr txBox="1">
            <a:spLocks/>
          </p:cNvSpPr>
          <p:nvPr/>
        </p:nvSpPr>
        <p:spPr>
          <a:xfrm>
            <a:off x="1835696" y="339502"/>
            <a:ext cx="6984776" cy="648072"/>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Regiony, kraje i koperty budżetowe </a:t>
            </a:r>
            <a:r>
              <a:rPr lang="pl-PL" sz="1700" cap="none" dirty="0" smtClean="0"/>
              <a:t>(5)</a:t>
            </a:r>
            <a:endParaRPr lang="pl-PL" sz="1700" b="0" cap="none" dirty="0"/>
          </a:p>
        </p:txBody>
      </p:sp>
    </p:spTree>
    <p:extLst>
      <p:ext uri="{BB962C8B-B14F-4D97-AF65-F5344CB8AC3E}">
        <p14:creationId xmlns:p14="http://schemas.microsoft.com/office/powerpoint/2010/main" val="2247999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1491631"/>
            <a:ext cx="7920880" cy="2592288"/>
          </a:xfrm>
        </p:spPr>
        <p:txBody>
          <a:bodyPr>
            <a:normAutofit/>
          </a:bodyPr>
          <a:lstStyle/>
          <a:p>
            <a:r>
              <a:rPr lang="pl-PL" sz="1800" dirty="0" smtClean="0"/>
              <a:t>Ograniczenia co do % podziału funduszy w regionach:</a:t>
            </a:r>
          </a:p>
          <a:p>
            <a:pPr marL="285750" indent="-285750">
              <a:spcBef>
                <a:spcPts val="600"/>
              </a:spcBef>
              <a:spcAft>
                <a:spcPts val="600"/>
              </a:spcAft>
              <a:buFont typeface="Wingdings" panose="05000000000000000000" pitchFamily="2" charset="2"/>
              <a:buChar char="Ø"/>
            </a:pPr>
            <a:r>
              <a:rPr lang="pl-PL" sz="1800" b="1" dirty="0" smtClean="0"/>
              <a:t>region 6 </a:t>
            </a:r>
            <a:r>
              <a:rPr lang="pl-PL" sz="1800" dirty="0" smtClean="0"/>
              <a:t>(Azja): </a:t>
            </a:r>
            <a:r>
              <a:rPr lang="pl-PL" sz="1800" dirty="0" smtClean="0">
                <a:solidFill>
                  <a:srgbClr val="FF0000"/>
                </a:solidFill>
              </a:rPr>
              <a:t>min 25</a:t>
            </a:r>
            <a:r>
              <a:rPr lang="pl-PL" sz="1800" dirty="0">
                <a:solidFill>
                  <a:srgbClr val="FF0000"/>
                </a:solidFill>
              </a:rPr>
              <a:t>% </a:t>
            </a:r>
            <a:r>
              <a:rPr lang="pl-PL" sz="1800" dirty="0"/>
              <a:t>funduszy </a:t>
            </a:r>
            <a:r>
              <a:rPr lang="pl-PL" sz="1800" dirty="0" smtClean="0"/>
              <a:t>na </a:t>
            </a:r>
            <a:r>
              <a:rPr lang="pl-PL" sz="1800" dirty="0"/>
              <a:t>mobilność z krajami słabiej rozwiniętymi (Afganistan, Bangladesz, Bhutan, Kambodża, Laos, Mjanma, Nepal</a:t>
            </a:r>
            <a:r>
              <a:rPr lang="pl-PL" sz="1800" dirty="0" smtClean="0"/>
              <a:t>), </a:t>
            </a:r>
            <a:r>
              <a:rPr lang="pl-PL" sz="1800" dirty="0" smtClean="0">
                <a:solidFill>
                  <a:srgbClr val="FF0000"/>
                </a:solidFill>
              </a:rPr>
              <a:t>max </a:t>
            </a:r>
            <a:r>
              <a:rPr lang="pl-PL" sz="1800" dirty="0">
                <a:solidFill>
                  <a:srgbClr val="FF0000"/>
                </a:solidFill>
              </a:rPr>
              <a:t>30% </a:t>
            </a:r>
            <a:r>
              <a:rPr lang="pl-PL" sz="1800" dirty="0" smtClean="0"/>
              <a:t>na </a:t>
            </a:r>
            <a:r>
              <a:rPr lang="pl-PL" sz="1800" dirty="0"/>
              <a:t>mobilność z Indiami i </a:t>
            </a:r>
            <a:r>
              <a:rPr lang="pl-PL" sz="1800" dirty="0" smtClean="0"/>
              <a:t>Chinami;</a:t>
            </a:r>
          </a:p>
          <a:p>
            <a:pPr marL="285750" indent="-285750">
              <a:spcBef>
                <a:spcPts val="600"/>
              </a:spcBef>
              <a:spcAft>
                <a:spcPts val="600"/>
              </a:spcAft>
              <a:buFont typeface="Wingdings" panose="05000000000000000000" pitchFamily="2" charset="2"/>
              <a:buChar char="Ø"/>
            </a:pPr>
            <a:r>
              <a:rPr lang="pl-PL" sz="1800" b="1" dirty="0" smtClean="0"/>
              <a:t>region 8</a:t>
            </a:r>
            <a:r>
              <a:rPr lang="pl-PL" sz="1800" dirty="0" smtClean="0"/>
              <a:t> (Ameryka Łacińska): </a:t>
            </a:r>
            <a:r>
              <a:rPr lang="pl-PL" sz="1800" dirty="0" smtClean="0">
                <a:solidFill>
                  <a:srgbClr val="FF0000"/>
                </a:solidFill>
              </a:rPr>
              <a:t>min 25</a:t>
            </a:r>
            <a:r>
              <a:rPr lang="pl-PL" sz="1800" dirty="0">
                <a:solidFill>
                  <a:srgbClr val="FF0000"/>
                </a:solidFill>
              </a:rPr>
              <a:t>% </a:t>
            </a:r>
            <a:r>
              <a:rPr lang="pl-PL" sz="1800" dirty="0"/>
              <a:t>funduszy </a:t>
            </a:r>
            <a:r>
              <a:rPr lang="pl-PL" sz="1800" dirty="0" smtClean="0"/>
              <a:t>na </a:t>
            </a:r>
            <a:r>
              <a:rPr lang="pl-PL" sz="1800" dirty="0"/>
              <a:t>mobilność z krajami słabiej rozwiniętymi (Boliwia, Gwatemala, Honduras, Paragwaj, Salwador</a:t>
            </a:r>
            <a:r>
              <a:rPr lang="pl-PL" sz="1800" dirty="0" smtClean="0"/>
              <a:t>), </a:t>
            </a:r>
            <a:r>
              <a:rPr lang="pl-PL" sz="1800" dirty="0" smtClean="0">
                <a:solidFill>
                  <a:srgbClr val="FF0000"/>
                </a:solidFill>
              </a:rPr>
              <a:t>max 35</a:t>
            </a:r>
            <a:r>
              <a:rPr lang="pl-PL" sz="1800" dirty="0">
                <a:solidFill>
                  <a:srgbClr val="FF0000"/>
                </a:solidFill>
              </a:rPr>
              <a:t>% </a:t>
            </a:r>
            <a:r>
              <a:rPr lang="pl-PL" sz="1800" dirty="0"/>
              <a:t>funduszy </a:t>
            </a:r>
            <a:r>
              <a:rPr lang="pl-PL" sz="1800" dirty="0" smtClean="0"/>
              <a:t>na </a:t>
            </a:r>
            <a:r>
              <a:rPr lang="pl-PL" sz="1800" dirty="0"/>
              <a:t>mobilność z Brazylią i Meksykiem.</a:t>
            </a:r>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27</a:t>
            </a:fld>
            <a:endParaRPr lang="pl-PL"/>
          </a:p>
        </p:txBody>
      </p:sp>
      <p:sp>
        <p:nvSpPr>
          <p:cNvPr id="5" name="Tytuł 1"/>
          <p:cNvSpPr txBox="1">
            <a:spLocks/>
          </p:cNvSpPr>
          <p:nvPr/>
        </p:nvSpPr>
        <p:spPr>
          <a:xfrm>
            <a:off x="1835696" y="339502"/>
            <a:ext cx="6984776" cy="648072"/>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Regiony, kraje i koperty budżetowe </a:t>
            </a:r>
            <a:r>
              <a:rPr lang="pl-PL" sz="1700" cap="none" dirty="0" smtClean="0"/>
              <a:t>(6)</a:t>
            </a:r>
            <a:endParaRPr lang="pl-PL" sz="1700" b="0" cap="none" dirty="0"/>
          </a:p>
        </p:txBody>
      </p:sp>
    </p:spTree>
    <p:extLst>
      <p:ext uri="{BB962C8B-B14F-4D97-AF65-F5344CB8AC3E}">
        <p14:creationId xmlns:p14="http://schemas.microsoft.com/office/powerpoint/2010/main" val="2778021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411510"/>
            <a:ext cx="6048672" cy="648072"/>
          </a:xfrm>
        </p:spPr>
        <p:txBody>
          <a:bodyPr>
            <a:normAutofit/>
          </a:bodyPr>
          <a:lstStyle/>
          <a:p>
            <a:r>
              <a:rPr lang="pl-PL" sz="2800" cap="none" dirty="0" smtClean="0"/>
              <a:t>KA107: Kryteria jakościowe</a:t>
            </a:r>
            <a:endParaRPr lang="pl-PL" sz="1400" cap="none" dirty="0"/>
          </a:p>
        </p:txBody>
      </p:sp>
      <p:sp>
        <p:nvSpPr>
          <p:cNvPr id="3" name="Symbol zastępczy zawartości 2"/>
          <p:cNvSpPr>
            <a:spLocks noGrp="1"/>
          </p:cNvSpPr>
          <p:nvPr>
            <p:ph idx="1"/>
          </p:nvPr>
        </p:nvSpPr>
        <p:spPr/>
        <p:txBody>
          <a:bodyPr>
            <a:normAutofit/>
          </a:bodyPr>
          <a:lstStyle/>
          <a:p>
            <a:r>
              <a:rPr lang="pl-PL" sz="1800" dirty="0" smtClean="0"/>
              <a:t>Nagranie z webinarium „</a:t>
            </a:r>
            <a:r>
              <a:rPr lang="pl-PL" sz="1800" b="1" dirty="0"/>
              <a:t>Aspekty jakościowe wniosku o dofinansowanie mobilności z krajami partnerskimi (KA107) w roku </a:t>
            </a:r>
            <a:r>
              <a:rPr lang="pl-PL" sz="1800" b="1" dirty="0" smtClean="0"/>
              <a:t>2017”:</a:t>
            </a:r>
          </a:p>
          <a:p>
            <a:r>
              <a:rPr lang="pl-PL" sz="1800" u="sng" dirty="0">
                <a:hlinkClick r:id="rId2"/>
              </a:rPr>
              <a:t>http://erasmusplus.org.pl/akademia/webinaria</a:t>
            </a:r>
            <a:r>
              <a:rPr lang="pl-PL" sz="1800" u="sng" dirty="0" smtClean="0">
                <a:hlinkClick r:id="rId2"/>
              </a:rPr>
              <a:t>/</a:t>
            </a:r>
            <a:r>
              <a:rPr lang="pl-PL" sz="1800" dirty="0"/>
              <a:t>.</a:t>
            </a:r>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28</a:t>
            </a:fld>
            <a:endParaRPr lang="pl-PL"/>
          </a:p>
        </p:txBody>
      </p:sp>
    </p:spTree>
    <p:extLst>
      <p:ext uri="{BB962C8B-B14F-4D97-AF65-F5344CB8AC3E}">
        <p14:creationId xmlns:p14="http://schemas.microsoft.com/office/powerpoint/2010/main" val="1413288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1082893"/>
            <a:ext cx="7848872" cy="3096344"/>
          </a:xfrm>
        </p:spPr>
        <p:txBody>
          <a:bodyPr>
            <a:normAutofit/>
          </a:bodyPr>
          <a:lstStyle/>
          <a:p>
            <a:pPr>
              <a:spcBef>
                <a:spcPts val="0"/>
              </a:spcBef>
            </a:pPr>
            <a:r>
              <a:rPr lang="pl-PL" sz="1800" b="1" dirty="0"/>
              <a:t>Adekwatność strategii </a:t>
            </a:r>
            <a:r>
              <a:rPr lang="pl-PL" sz="1800" dirty="0"/>
              <a:t>(max 30 punktów)</a:t>
            </a:r>
          </a:p>
          <a:p>
            <a:pPr>
              <a:spcBef>
                <a:spcPts val="0"/>
              </a:spcBef>
            </a:pPr>
            <a:r>
              <a:rPr lang="pl-PL" dirty="0"/>
              <a:t>czyli zgodność ze strategią rozwoju/umiędzynarodowienia uczelni</a:t>
            </a:r>
          </a:p>
          <a:p>
            <a:pPr marL="285750" lvl="0" indent="-285750">
              <a:lnSpc>
                <a:spcPts val="1820"/>
              </a:lnSpc>
              <a:spcBef>
                <a:spcPts val="500"/>
              </a:spcBef>
              <a:buClr>
                <a:srgbClr val="F0575D"/>
              </a:buClr>
              <a:buSzPct val="130000"/>
              <a:buFont typeface="Wingdings" charset="2"/>
              <a:buChar char="§"/>
            </a:pPr>
            <a:r>
              <a:rPr lang="pl-PL" dirty="0"/>
              <a:t>Dlaczego uczelni zależy na rozwijaniu </a:t>
            </a:r>
            <a:r>
              <a:rPr lang="pl-PL" dirty="0" smtClean="0"/>
              <a:t>mobilności? Dlaczego właśnie ten a nie inny rodzaj mobilności (SMS/SMP/STA/STT)?</a:t>
            </a:r>
            <a:endParaRPr lang="pl-PL" dirty="0"/>
          </a:p>
          <a:p>
            <a:pPr marL="285750" lvl="0" indent="-285750">
              <a:lnSpc>
                <a:spcPts val="1820"/>
              </a:lnSpc>
              <a:spcBef>
                <a:spcPts val="500"/>
              </a:spcBef>
              <a:buClr>
                <a:srgbClr val="F0575D"/>
              </a:buClr>
              <a:buSzPct val="130000"/>
              <a:buFont typeface="Wingdings" charset="2"/>
              <a:buChar char="§"/>
            </a:pPr>
            <a:r>
              <a:rPr lang="pl-PL" dirty="0"/>
              <a:t>Dlaczego właśnie z tym regionem/krajem?</a:t>
            </a:r>
          </a:p>
          <a:p>
            <a:pPr marL="285750" lvl="0" indent="-285750">
              <a:lnSpc>
                <a:spcPts val="1820"/>
              </a:lnSpc>
              <a:spcBef>
                <a:spcPts val="500"/>
              </a:spcBef>
              <a:buClr>
                <a:srgbClr val="F0575D"/>
              </a:buClr>
              <a:buSzPct val="130000"/>
              <a:buFont typeface="Wingdings" charset="2"/>
              <a:buChar char="§"/>
            </a:pPr>
            <a:r>
              <a:rPr lang="pl-PL" dirty="0"/>
              <a:t>Jakie są priorytety uczelni, jeżeli wniosek przewiduje współpracę z więcej </a:t>
            </a:r>
            <a:r>
              <a:rPr lang="pl-PL" dirty="0" smtClean="0"/>
              <a:t/>
            </a:r>
            <a:br>
              <a:rPr lang="pl-PL" dirty="0" smtClean="0"/>
            </a:br>
            <a:r>
              <a:rPr lang="pl-PL" dirty="0" smtClean="0"/>
              <a:t>niż </a:t>
            </a:r>
            <a:r>
              <a:rPr lang="pl-PL" dirty="0"/>
              <a:t>jednym krajem?</a:t>
            </a:r>
          </a:p>
          <a:p>
            <a:pPr marL="285750" lvl="0" indent="-285750">
              <a:lnSpc>
                <a:spcPts val="1820"/>
              </a:lnSpc>
              <a:spcBef>
                <a:spcPts val="500"/>
              </a:spcBef>
              <a:buClr>
                <a:srgbClr val="F0575D"/>
              </a:buClr>
              <a:buSzPct val="130000"/>
              <a:buFont typeface="Wingdings" charset="2"/>
              <a:buChar char="§"/>
            </a:pPr>
            <a:r>
              <a:rPr lang="pl-PL" dirty="0"/>
              <a:t>W jaki sposób projekt wspiera założenia (odpowiada na potrzeby) opisane </a:t>
            </a:r>
            <a:r>
              <a:rPr lang="pl-PL" dirty="0" smtClean="0"/>
              <a:t/>
            </a:r>
            <a:br>
              <a:rPr lang="pl-PL" dirty="0" smtClean="0"/>
            </a:br>
            <a:r>
              <a:rPr lang="pl-PL" dirty="0" smtClean="0"/>
              <a:t>w </a:t>
            </a:r>
            <a:r>
              <a:rPr lang="pl-PL" dirty="0"/>
              <a:t>strategii umiędzynarodowienia polskiej </a:t>
            </a:r>
            <a:r>
              <a:rPr lang="pl-PL" dirty="0" smtClean="0"/>
              <a:t>uczelni?</a:t>
            </a:r>
            <a:endParaRPr lang="pl-PL" dirty="0"/>
          </a:p>
          <a:p>
            <a:pPr marL="285750" indent="-285750">
              <a:lnSpc>
                <a:spcPts val="1820"/>
              </a:lnSpc>
              <a:spcBef>
                <a:spcPts val="500"/>
              </a:spcBef>
              <a:buClr>
                <a:srgbClr val="F0575D"/>
              </a:buClr>
              <a:buSzPct val="130000"/>
              <a:buFont typeface="Wingdings" charset="2"/>
              <a:buChar char="§"/>
            </a:pPr>
            <a:r>
              <a:rPr lang="pl-PL" dirty="0"/>
              <a:t>Dlaczego udział w projekcie jest ważny dla uczelni partnerskiej i w jaki sposób wesprze jej strategię </a:t>
            </a:r>
            <a:r>
              <a:rPr lang="pl-PL" dirty="0" smtClean="0"/>
              <a:t>umiędzynarodowienia</a:t>
            </a:r>
            <a:r>
              <a:rPr lang="en-GB" dirty="0" smtClean="0"/>
              <a:t>?</a:t>
            </a:r>
            <a:endParaRPr lang="pl-PL" dirty="0"/>
          </a:p>
          <a:p>
            <a:endParaRPr lang="pl-PL"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29</a:t>
            </a:fld>
            <a:endParaRPr lang="pl-PL"/>
          </a:p>
        </p:txBody>
      </p:sp>
      <p:sp>
        <p:nvSpPr>
          <p:cNvPr id="5" name="Tytuł 1"/>
          <p:cNvSpPr txBox="1">
            <a:spLocks/>
          </p:cNvSpPr>
          <p:nvPr/>
        </p:nvSpPr>
        <p:spPr>
          <a:xfrm>
            <a:off x="1979712" y="267494"/>
            <a:ext cx="6048672"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Kryteria jakościowe</a:t>
            </a:r>
            <a:r>
              <a:rPr lang="pl-PL" sz="1600" cap="none" dirty="0" smtClean="0"/>
              <a:t> (2)</a:t>
            </a:r>
            <a:endParaRPr lang="pl-PL" sz="1600" cap="none" dirty="0"/>
          </a:p>
        </p:txBody>
      </p:sp>
    </p:spTree>
    <p:extLst>
      <p:ext uri="{BB962C8B-B14F-4D97-AF65-F5344CB8AC3E}">
        <p14:creationId xmlns:p14="http://schemas.microsoft.com/office/powerpoint/2010/main" val="271731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835696" y="195486"/>
            <a:ext cx="6768752" cy="576064"/>
          </a:xfrm>
        </p:spPr>
        <p:txBody>
          <a:bodyPr>
            <a:normAutofit/>
          </a:bodyPr>
          <a:lstStyle/>
          <a:p>
            <a:pPr algn="ctr"/>
            <a:r>
              <a:rPr lang="pl-PL" altLang="pl-PL" sz="2400" b="0" cap="none" dirty="0" smtClean="0"/>
              <a:t>Wyjazdy i przyjazdy studentów (PL)</a:t>
            </a:r>
          </a:p>
        </p:txBody>
      </p:sp>
      <p:sp>
        <p:nvSpPr>
          <p:cNvPr id="5" name="Symbol zastępczy zawartości 2"/>
          <p:cNvSpPr>
            <a:spLocks noGrp="1"/>
          </p:cNvSpPr>
          <p:nvPr>
            <p:ph idx="1"/>
          </p:nvPr>
        </p:nvSpPr>
        <p:spPr>
          <a:xfrm>
            <a:off x="683568" y="1563638"/>
            <a:ext cx="7848872" cy="2646294"/>
          </a:xfrm>
        </p:spPr>
        <p:txBody>
          <a:bodyPr>
            <a:noAutofit/>
          </a:bodyPr>
          <a:lstStyle/>
          <a:p>
            <a:pPr>
              <a:lnSpc>
                <a:spcPct val="114000"/>
              </a:lnSpc>
              <a:spcBef>
                <a:spcPct val="0"/>
              </a:spcBef>
              <a:spcAft>
                <a:spcPts val="1800"/>
              </a:spcAft>
            </a:pPr>
            <a:endParaRPr lang="pl-PL" altLang="pl-PL" sz="1400" dirty="0" smtClean="0"/>
          </a:p>
          <a:p>
            <a:pPr>
              <a:lnSpc>
                <a:spcPct val="114000"/>
              </a:lnSpc>
              <a:spcBef>
                <a:spcPct val="0"/>
              </a:spcBef>
              <a:spcAft>
                <a:spcPts val="1800"/>
              </a:spcAft>
            </a:pPr>
            <a:endParaRPr lang="pl-PL" altLang="pl-PL" sz="1400" dirty="0" smtClean="0"/>
          </a:p>
        </p:txBody>
      </p:sp>
      <p:graphicFrame>
        <p:nvGraphicFramePr>
          <p:cNvPr id="6" name="Wykres 5"/>
          <p:cNvGraphicFramePr>
            <a:graphicFrameLocks/>
          </p:cNvGraphicFramePr>
          <p:nvPr>
            <p:extLst>
              <p:ext uri="{D42A27DB-BD31-4B8C-83A1-F6EECF244321}">
                <p14:modId xmlns:p14="http://schemas.microsoft.com/office/powerpoint/2010/main" val="957200072"/>
              </p:ext>
            </p:extLst>
          </p:nvPr>
        </p:nvGraphicFramePr>
        <p:xfrm>
          <a:off x="323528" y="879589"/>
          <a:ext cx="8497581"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2" name="pole tekstowe 1"/>
          <p:cNvSpPr txBox="1"/>
          <p:nvPr/>
        </p:nvSpPr>
        <p:spPr>
          <a:xfrm>
            <a:off x="899592" y="4202990"/>
            <a:ext cx="2880320" cy="276999"/>
          </a:xfrm>
          <a:prstGeom prst="rect">
            <a:avLst/>
          </a:prstGeom>
          <a:noFill/>
        </p:spPr>
        <p:txBody>
          <a:bodyPr wrap="square" rtlCol="0">
            <a:spAutoFit/>
          </a:bodyPr>
          <a:lstStyle/>
          <a:p>
            <a:r>
              <a:rPr lang="pl-PL" sz="1200" i="1" dirty="0" smtClean="0"/>
              <a:t>*dane wstępne</a:t>
            </a:r>
            <a:endParaRPr lang="pl-PL" sz="1200" i="1" dirty="0"/>
          </a:p>
        </p:txBody>
      </p:sp>
    </p:spTree>
    <p:extLst>
      <p:ext uri="{BB962C8B-B14F-4D97-AF65-F5344CB8AC3E}">
        <p14:creationId xmlns:p14="http://schemas.microsoft.com/office/powerpoint/2010/main" val="2201891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73224" y="1203598"/>
            <a:ext cx="7848872" cy="3240360"/>
          </a:xfrm>
        </p:spPr>
        <p:txBody>
          <a:bodyPr>
            <a:normAutofit/>
          </a:bodyPr>
          <a:lstStyle/>
          <a:p>
            <a:pPr>
              <a:spcBef>
                <a:spcPts val="0"/>
              </a:spcBef>
            </a:pPr>
            <a:r>
              <a:rPr lang="pl-PL" sz="1800" b="1" dirty="0"/>
              <a:t>Jakość metod współpracy pomiędzy uczelniami</a:t>
            </a:r>
            <a:r>
              <a:rPr lang="pl-PL" sz="1800" dirty="0"/>
              <a:t> (max 30 punktów)</a:t>
            </a:r>
          </a:p>
          <a:p>
            <a:pPr marL="285750" lvl="0" indent="-285750">
              <a:lnSpc>
                <a:spcPts val="1820"/>
              </a:lnSpc>
              <a:spcBef>
                <a:spcPts val="500"/>
              </a:spcBef>
              <a:buClr>
                <a:srgbClr val="F0575D"/>
              </a:buClr>
              <a:buSzPct val="130000"/>
              <a:buFont typeface="Wingdings" charset="2"/>
              <a:buChar char="§"/>
            </a:pPr>
            <a:r>
              <a:rPr lang="pl-PL" dirty="0"/>
              <a:t>Opisz podział kompetencji pomiędzy uczelnią polską i partnerską (odniesienie do kwestii poruszanych w umowach międzyinstytucjonalnych). </a:t>
            </a:r>
          </a:p>
          <a:p>
            <a:pPr marL="285750" lvl="0" indent="-285750">
              <a:lnSpc>
                <a:spcPts val="1820"/>
              </a:lnSpc>
              <a:spcBef>
                <a:spcPts val="500"/>
              </a:spcBef>
              <a:buClr>
                <a:srgbClr val="F0575D"/>
              </a:buClr>
              <a:buSzPct val="130000"/>
              <a:buFont typeface="Wingdings" charset="2"/>
              <a:buChar char="§"/>
            </a:pPr>
            <a:r>
              <a:rPr lang="pl-PL" dirty="0"/>
              <a:t>Podaj, jak uczelnie partnerskie podzielą się finansami przeznaczonymi </a:t>
            </a:r>
            <a:r>
              <a:rPr lang="pl-PL" dirty="0" smtClean="0"/>
              <a:t/>
            </a:r>
            <a:br>
              <a:rPr lang="pl-PL" dirty="0" smtClean="0"/>
            </a:br>
            <a:r>
              <a:rPr lang="pl-PL" dirty="0" smtClean="0"/>
              <a:t>na </a:t>
            </a:r>
            <a:r>
              <a:rPr lang="pl-PL" dirty="0"/>
              <a:t>projekt.</a:t>
            </a:r>
          </a:p>
          <a:p>
            <a:pPr marL="285750" lvl="0" indent="-285750">
              <a:lnSpc>
                <a:spcPts val="1820"/>
              </a:lnSpc>
              <a:spcBef>
                <a:spcPts val="500"/>
              </a:spcBef>
              <a:buClr>
                <a:srgbClr val="F0575D"/>
              </a:buClr>
              <a:buSzPct val="130000"/>
              <a:buFont typeface="Wingdings" charset="2"/>
              <a:buChar char="§"/>
            </a:pPr>
            <a:r>
              <a:rPr lang="pl-PL" dirty="0"/>
              <a:t>Scharakteryzuj sposób komunikowania się pomiędzy uczelniami. </a:t>
            </a:r>
          </a:p>
          <a:p>
            <a:pPr marL="285750" lvl="0" indent="-285750">
              <a:lnSpc>
                <a:spcPts val="1820"/>
              </a:lnSpc>
              <a:spcBef>
                <a:spcPts val="500"/>
              </a:spcBef>
              <a:buClr>
                <a:srgbClr val="F0575D"/>
              </a:buClr>
              <a:buSzPct val="130000"/>
              <a:buFont typeface="Wingdings" charset="2"/>
              <a:buChar char="§"/>
            </a:pPr>
            <a:r>
              <a:rPr lang="pl-PL" dirty="0"/>
              <a:t>Opisz wcześniejsze podobne doświadczenia i ich znaczenie dla przyszłej współpracy.</a:t>
            </a:r>
          </a:p>
          <a:p>
            <a:endParaRPr lang="pl-PL"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30</a:t>
            </a:fld>
            <a:endParaRPr lang="pl-PL"/>
          </a:p>
        </p:txBody>
      </p:sp>
      <p:sp>
        <p:nvSpPr>
          <p:cNvPr id="5" name="Tytuł 1"/>
          <p:cNvSpPr txBox="1">
            <a:spLocks/>
          </p:cNvSpPr>
          <p:nvPr/>
        </p:nvSpPr>
        <p:spPr>
          <a:xfrm>
            <a:off x="1979712" y="267494"/>
            <a:ext cx="6048672"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Kryteria jakościowe</a:t>
            </a:r>
            <a:r>
              <a:rPr lang="pl-PL" sz="1600" cap="none" dirty="0" smtClean="0"/>
              <a:t> (3)</a:t>
            </a:r>
            <a:endParaRPr lang="pl-PL" sz="1600" cap="none" dirty="0"/>
          </a:p>
        </p:txBody>
      </p:sp>
    </p:spTree>
    <p:extLst>
      <p:ext uri="{BB962C8B-B14F-4D97-AF65-F5344CB8AC3E}">
        <p14:creationId xmlns:p14="http://schemas.microsoft.com/office/powerpoint/2010/main" val="226001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73224" y="1545636"/>
            <a:ext cx="8147248" cy="3186354"/>
          </a:xfrm>
        </p:spPr>
        <p:txBody>
          <a:bodyPr>
            <a:normAutofit/>
          </a:bodyPr>
          <a:lstStyle/>
          <a:p>
            <a:pPr>
              <a:spcBef>
                <a:spcPts val="0"/>
              </a:spcBef>
            </a:pPr>
            <a:r>
              <a:rPr lang="pl-PL" sz="1800" b="1" dirty="0"/>
              <a:t>Jakość planu działania i jego realizacji </a:t>
            </a:r>
            <a:r>
              <a:rPr lang="pl-PL" sz="1800" dirty="0"/>
              <a:t>(max 20 punktów)</a:t>
            </a:r>
          </a:p>
          <a:p>
            <a:pPr marL="285750" lvl="0" indent="-285750">
              <a:lnSpc>
                <a:spcPts val="1820"/>
              </a:lnSpc>
              <a:spcBef>
                <a:spcPts val="500"/>
              </a:spcBef>
              <a:buClr>
                <a:srgbClr val="F0575D"/>
              </a:buClr>
              <a:buSzPct val="130000"/>
              <a:buFont typeface="Wingdings" charset="2"/>
              <a:buChar char="§"/>
            </a:pPr>
            <a:r>
              <a:rPr lang="pl-PL" dirty="0"/>
              <a:t>Opisz poszczególne etapy projektu mobilnościowego (zadania do zrealizowania przed, </a:t>
            </a:r>
            <a:r>
              <a:rPr lang="pl-PL" dirty="0" smtClean="0"/>
              <a:t>w </a:t>
            </a:r>
            <a:r>
              <a:rPr lang="pl-PL" dirty="0"/>
              <a:t>trakcie i po zakończeniu mobilności).</a:t>
            </a:r>
          </a:p>
          <a:p>
            <a:pPr marL="285750" lvl="0" indent="-285750">
              <a:lnSpc>
                <a:spcPts val="1820"/>
              </a:lnSpc>
              <a:spcBef>
                <a:spcPts val="500"/>
              </a:spcBef>
              <a:buClr>
                <a:srgbClr val="F0575D"/>
              </a:buClr>
              <a:buSzPct val="130000"/>
              <a:buFont typeface="Wingdings" charset="2"/>
              <a:buChar char="§"/>
            </a:pPr>
            <a:r>
              <a:rPr lang="pl-PL" dirty="0"/>
              <a:t>Opisz, jak będzie zorganizowana </a:t>
            </a:r>
            <a:r>
              <a:rPr lang="pl-PL" dirty="0" smtClean="0"/>
              <a:t>kwalifikacja studentów i pracowników </a:t>
            </a:r>
            <a:r>
              <a:rPr lang="pl-PL" dirty="0"/>
              <a:t>zarówno w uczelni polskiej, jak i w uczelni partnerskiej.</a:t>
            </a:r>
          </a:p>
          <a:p>
            <a:pPr marL="285750" lvl="0" indent="-285750">
              <a:lnSpc>
                <a:spcPts val="1820"/>
              </a:lnSpc>
              <a:spcBef>
                <a:spcPts val="500"/>
              </a:spcBef>
              <a:buClr>
                <a:srgbClr val="F0575D"/>
              </a:buClr>
              <a:buSzPct val="130000"/>
              <a:buFont typeface="Wingdings" charset="2"/>
              <a:buChar char="§"/>
            </a:pPr>
            <a:r>
              <a:rPr lang="pl-PL" dirty="0"/>
              <a:t>Podaj planowany harmonogram realizacji poszczególnych działań. </a:t>
            </a:r>
          </a:p>
          <a:p>
            <a:pPr marL="285750" lvl="0" indent="-285750">
              <a:lnSpc>
                <a:spcPts val="1820"/>
              </a:lnSpc>
              <a:spcBef>
                <a:spcPts val="500"/>
              </a:spcBef>
              <a:buClr>
                <a:srgbClr val="F0575D"/>
              </a:buClr>
              <a:buSzPct val="130000"/>
              <a:buFont typeface="Wingdings" charset="2"/>
              <a:buChar char="§"/>
            </a:pPr>
            <a:r>
              <a:rPr lang="pl-PL" dirty="0"/>
              <a:t>Podaj, na jakie wsparcie w obydwu uczelniach będą mogli liczyć uczestnicy </a:t>
            </a:r>
            <a:r>
              <a:rPr lang="pl-PL" dirty="0" smtClean="0"/>
              <a:t>mobilności</a:t>
            </a:r>
            <a:r>
              <a:rPr lang="pl-PL" dirty="0"/>
              <a:t>.</a:t>
            </a:r>
          </a:p>
          <a:p>
            <a:pPr marL="285750" lvl="0" indent="-285750">
              <a:lnSpc>
                <a:spcPts val="1820"/>
              </a:lnSpc>
              <a:spcBef>
                <a:spcPts val="500"/>
              </a:spcBef>
              <a:buClr>
                <a:srgbClr val="F0575D"/>
              </a:buClr>
              <a:buSzPct val="130000"/>
              <a:buFont typeface="Wingdings" charset="2"/>
              <a:buChar char="§"/>
            </a:pPr>
            <a:r>
              <a:rPr lang="pl-PL" dirty="0"/>
              <a:t>Opisz, w jaki sposób zostanie zagwarantowania </a:t>
            </a:r>
            <a:r>
              <a:rPr lang="pl-PL" dirty="0" smtClean="0"/>
              <a:t>uznawalność </a:t>
            </a:r>
            <a:r>
              <a:rPr lang="pl-PL" dirty="0"/>
              <a:t>(studenci) </a:t>
            </a:r>
            <a:r>
              <a:rPr lang="pl-PL" dirty="0" smtClean="0"/>
              <a:t/>
            </a:r>
            <a:br>
              <a:rPr lang="pl-PL" dirty="0" smtClean="0"/>
            </a:br>
            <a:r>
              <a:rPr lang="pl-PL" dirty="0" smtClean="0"/>
              <a:t>i </a:t>
            </a:r>
            <a:r>
              <a:rPr lang="pl-PL" dirty="0"/>
              <a:t>uznanie (pracownicy). </a:t>
            </a:r>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31</a:t>
            </a:fld>
            <a:endParaRPr lang="pl-PL"/>
          </a:p>
        </p:txBody>
      </p:sp>
      <p:sp>
        <p:nvSpPr>
          <p:cNvPr id="5" name="Tytuł 1"/>
          <p:cNvSpPr txBox="1">
            <a:spLocks/>
          </p:cNvSpPr>
          <p:nvPr/>
        </p:nvSpPr>
        <p:spPr>
          <a:xfrm>
            <a:off x="1979712" y="267494"/>
            <a:ext cx="6048672"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Kryteria jakościowe</a:t>
            </a:r>
            <a:r>
              <a:rPr lang="pl-PL" sz="1600" cap="none" dirty="0" smtClean="0"/>
              <a:t> (4)</a:t>
            </a:r>
            <a:endParaRPr lang="pl-PL" sz="1600" cap="none" dirty="0"/>
          </a:p>
        </p:txBody>
      </p:sp>
    </p:spTree>
    <p:extLst>
      <p:ext uri="{BB962C8B-B14F-4D97-AF65-F5344CB8AC3E}">
        <p14:creationId xmlns:p14="http://schemas.microsoft.com/office/powerpoint/2010/main" val="200680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131590"/>
            <a:ext cx="8147248" cy="3186354"/>
          </a:xfrm>
        </p:spPr>
        <p:txBody>
          <a:bodyPr>
            <a:normAutofit/>
          </a:bodyPr>
          <a:lstStyle/>
          <a:p>
            <a:pPr>
              <a:spcBef>
                <a:spcPts val="0"/>
              </a:spcBef>
            </a:pPr>
            <a:r>
              <a:rPr lang="pl-PL" sz="1800" b="1" dirty="0" smtClean="0"/>
              <a:t>Wpływ i upowszechnianie rezultatów </a:t>
            </a:r>
            <a:r>
              <a:rPr lang="pl-PL" sz="1800" dirty="0" smtClean="0"/>
              <a:t>(max </a:t>
            </a:r>
            <a:r>
              <a:rPr lang="pl-PL" sz="1800" dirty="0"/>
              <a:t>20 punktów)</a:t>
            </a:r>
          </a:p>
          <a:p>
            <a:pPr marL="285750" lvl="0" indent="-285750">
              <a:lnSpc>
                <a:spcPts val="1820"/>
              </a:lnSpc>
              <a:spcBef>
                <a:spcPts val="500"/>
              </a:spcBef>
              <a:buClr>
                <a:srgbClr val="F0575D"/>
              </a:buClr>
              <a:buSzPct val="130000"/>
              <a:buFont typeface="Wingdings" charset="2"/>
              <a:buChar char="§"/>
            </a:pPr>
            <a:r>
              <a:rPr lang="pl-PL" dirty="0"/>
              <a:t>Wyjaśnij, jaki jest oczekiwany wpływ mobilności na różnych interesariuszy (studentów, pracowników, instytucje). Jakie rezultaty zostaną osiągnięte? </a:t>
            </a:r>
          </a:p>
          <a:p>
            <a:pPr marL="285750" lvl="0" indent="-285750">
              <a:lnSpc>
                <a:spcPts val="1820"/>
              </a:lnSpc>
              <a:spcBef>
                <a:spcPts val="500"/>
              </a:spcBef>
              <a:buClr>
                <a:srgbClr val="F0575D"/>
              </a:buClr>
              <a:buSzPct val="130000"/>
              <a:buFont typeface="Wingdings" charset="2"/>
              <a:buChar char="§"/>
            </a:pPr>
            <a:r>
              <a:rPr lang="pl-PL" dirty="0"/>
              <a:t>Wyjaśnij, jaki jest zakładany wpływ projektu na poziomie </a:t>
            </a:r>
            <a:r>
              <a:rPr lang="pl-PL" dirty="0" smtClean="0"/>
              <a:t>lokalnym/regionalnym</a:t>
            </a:r>
            <a:r>
              <a:rPr lang="pl-PL" dirty="0"/>
              <a:t>/ krajowym, także w kraju partnerskim. </a:t>
            </a:r>
          </a:p>
          <a:p>
            <a:pPr marL="285750" lvl="0" indent="-285750">
              <a:lnSpc>
                <a:spcPts val="1820"/>
              </a:lnSpc>
              <a:spcBef>
                <a:spcPts val="500"/>
              </a:spcBef>
              <a:buClr>
                <a:srgbClr val="F0575D"/>
              </a:buClr>
              <a:buSzPct val="130000"/>
              <a:buFont typeface="Wingdings" charset="2"/>
              <a:buChar char="§"/>
            </a:pPr>
            <a:r>
              <a:rPr lang="pl-PL" dirty="0"/>
              <a:t>Opisz działania, jakie zostaną podjęte w celu upowszechniania rezultatów oraz jakie metody/formy upowszechniania zostaną zastosowane. </a:t>
            </a:r>
          </a:p>
          <a:p>
            <a:pPr marL="285750" lvl="0" indent="-285750">
              <a:lnSpc>
                <a:spcPts val="1820"/>
              </a:lnSpc>
              <a:spcBef>
                <a:spcPts val="500"/>
              </a:spcBef>
              <a:buClr>
                <a:srgbClr val="F0575D"/>
              </a:buClr>
              <a:buSzPct val="130000"/>
              <a:buFont typeface="Wingdings" charset="2"/>
              <a:buChar char="§"/>
            </a:pPr>
            <a:r>
              <a:rPr lang="pl-PL" dirty="0"/>
              <a:t>Wyjaśnij, do kogo będą adresowane działania upowszechniające rezultaty </a:t>
            </a:r>
            <a:r>
              <a:rPr lang="pl-PL" dirty="0" smtClean="0"/>
              <a:t/>
            </a:r>
            <a:br>
              <a:rPr lang="pl-PL" dirty="0" smtClean="0"/>
            </a:br>
            <a:r>
              <a:rPr lang="pl-PL" dirty="0" smtClean="0"/>
              <a:t>(</a:t>
            </a:r>
            <a:r>
              <a:rPr lang="pl-PL" dirty="0"/>
              <a:t>kto z nich skorzysta?).</a:t>
            </a:r>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32</a:t>
            </a:fld>
            <a:endParaRPr lang="pl-PL"/>
          </a:p>
        </p:txBody>
      </p:sp>
      <p:sp>
        <p:nvSpPr>
          <p:cNvPr id="5" name="Tytuł 1"/>
          <p:cNvSpPr txBox="1">
            <a:spLocks/>
          </p:cNvSpPr>
          <p:nvPr/>
        </p:nvSpPr>
        <p:spPr>
          <a:xfrm>
            <a:off x="1979712" y="267494"/>
            <a:ext cx="6048672"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Kryteria jakościowe</a:t>
            </a:r>
            <a:r>
              <a:rPr lang="pl-PL" sz="1600" cap="none" dirty="0" smtClean="0"/>
              <a:t> (5)</a:t>
            </a:r>
            <a:endParaRPr lang="pl-PL" sz="1600" cap="none" dirty="0"/>
          </a:p>
        </p:txBody>
      </p:sp>
    </p:spTree>
    <p:extLst>
      <p:ext uri="{BB962C8B-B14F-4D97-AF65-F5344CB8AC3E}">
        <p14:creationId xmlns:p14="http://schemas.microsoft.com/office/powerpoint/2010/main" val="6042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347614"/>
            <a:ext cx="8147248" cy="2880320"/>
          </a:xfrm>
        </p:spPr>
        <p:txBody>
          <a:bodyPr>
            <a:normAutofit/>
          </a:bodyPr>
          <a:lstStyle/>
          <a:p>
            <a:pPr lvl="0">
              <a:lnSpc>
                <a:spcPts val="2020"/>
              </a:lnSpc>
              <a:spcBef>
                <a:spcPts val="1200"/>
              </a:spcBef>
              <a:buClr>
                <a:srgbClr val="F0575D"/>
              </a:buClr>
              <a:buSzPct val="130000"/>
            </a:pPr>
            <a:r>
              <a:rPr lang="pl-PL" sz="1800" b="1" dirty="0"/>
              <a:t>W wyniku przeprowadzonej oceny wniosku uczelnia może:</a:t>
            </a:r>
          </a:p>
          <a:p>
            <a:pPr marL="285750" lvl="0" indent="-285750">
              <a:lnSpc>
                <a:spcPts val="2020"/>
              </a:lnSpc>
              <a:spcBef>
                <a:spcPts val="1200"/>
              </a:spcBef>
              <a:buClr>
                <a:srgbClr val="F0575D"/>
              </a:buClr>
              <a:buSzPct val="130000"/>
              <a:buFont typeface="Wingdings" charset="2"/>
              <a:buChar char="§"/>
            </a:pPr>
            <a:r>
              <a:rPr lang="pl-PL" sz="1800" dirty="0"/>
              <a:t>nie otrzymać funduszy na realizację mobilności z żadnym z krajów partnerskich;</a:t>
            </a:r>
          </a:p>
          <a:p>
            <a:pPr marL="285750" lvl="0" indent="-285750">
              <a:lnSpc>
                <a:spcPts val="2020"/>
              </a:lnSpc>
              <a:spcBef>
                <a:spcPts val="1200"/>
              </a:spcBef>
              <a:buClr>
                <a:srgbClr val="F0575D"/>
              </a:buClr>
              <a:buSzPct val="130000"/>
              <a:buFont typeface="Wingdings" charset="2"/>
              <a:buChar char="§"/>
            </a:pPr>
            <a:r>
              <a:rPr lang="pl-PL" sz="1800" dirty="0"/>
              <a:t>otrzymać fundusze na realizację mobilności tylko z niektórymi krajami;</a:t>
            </a:r>
          </a:p>
          <a:p>
            <a:pPr marL="285750" lvl="0" indent="-285750">
              <a:lnSpc>
                <a:spcPts val="2020"/>
              </a:lnSpc>
              <a:spcBef>
                <a:spcPts val="1200"/>
              </a:spcBef>
              <a:buClr>
                <a:srgbClr val="F0575D"/>
              </a:buClr>
              <a:buSzPct val="130000"/>
              <a:buFont typeface="Wingdings" charset="2"/>
              <a:buChar char="§"/>
            </a:pPr>
            <a:r>
              <a:rPr lang="pl-PL" sz="1800" dirty="0"/>
              <a:t>otrzymać fundusze na realizację mobilności z konkretnym krajem </a:t>
            </a:r>
            <a:r>
              <a:rPr lang="pl-PL" sz="1800" dirty="0" smtClean="0"/>
              <a:t/>
            </a:r>
            <a:br>
              <a:rPr lang="pl-PL" sz="1800" dirty="0" smtClean="0"/>
            </a:br>
            <a:r>
              <a:rPr lang="pl-PL" sz="1800" dirty="0" smtClean="0"/>
              <a:t>w liczbie takiej</a:t>
            </a:r>
            <a:r>
              <a:rPr lang="pl-PL" sz="1800" dirty="0"/>
              <a:t>, jak w złożonym wniosku lub w </a:t>
            </a:r>
            <a:r>
              <a:rPr lang="pl-PL" sz="1800" dirty="0" smtClean="0"/>
              <a:t>liczbie zredukowanej </a:t>
            </a:r>
            <a:br>
              <a:rPr lang="pl-PL" sz="1800" dirty="0" smtClean="0"/>
            </a:br>
            <a:r>
              <a:rPr lang="pl-PL" sz="1800" dirty="0" smtClean="0"/>
              <a:t>w stosunku </a:t>
            </a:r>
            <a:r>
              <a:rPr lang="pl-PL" sz="1800" dirty="0"/>
              <a:t>do </a:t>
            </a:r>
            <a:r>
              <a:rPr lang="pl-PL" sz="1800" dirty="0" smtClean="0"/>
              <a:t>liczby wnioskowanej</a:t>
            </a:r>
            <a:r>
              <a:rPr lang="pl-PL" sz="1800" dirty="0"/>
              <a:t>.</a:t>
            </a:r>
          </a:p>
          <a:p>
            <a:pPr marL="285750" lvl="0" indent="-285750">
              <a:lnSpc>
                <a:spcPts val="2020"/>
              </a:lnSpc>
              <a:spcBef>
                <a:spcPts val="1200"/>
              </a:spcBef>
              <a:buClr>
                <a:srgbClr val="F0575D"/>
              </a:buClr>
              <a:buSzPct val="130000"/>
              <a:buFont typeface="Wingdings" charset="2"/>
              <a:buChar char="§"/>
            </a:pPr>
            <a:endParaRPr lang="pl-PL" sz="1800"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33</a:t>
            </a:fld>
            <a:endParaRPr lang="pl-PL"/>
          </a:p>
        </p:txBody>
      </p:sp>
      <p:sp>
        <p:nvSpPr>
          <p:cNvPr id="5" name="Tytuł 1"/>
          <p:cNvSpPr txBox="1">
            <a:spLocks/>
          </p:cNvSpPr>
          <p:nvPr/>
        </p:nvSpPr>
        <p:spPr>
          <a:xfrm>
            <a:off x="1979712" y="267494"/>
            <a:ext cx="6048672"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Kryteria jakościowe</a:t>
            </a:r>
            <a:r>
              <a:rPr lang="pl-PL" sz="1600" cap="none" dirty="0" smtClean="0"/>
              <a:t> (6)</a:t>
            </a:r>
            <a:endParaRPr lang="pl-PL" sz="1600" cap="none" dirty="0"/>
          </a:p>
        </p:txBody>
      </p:sp>
    </p:spTree>
    <p:extLst>
      <p:ext uri="{BB962C8B-B14F-4D97-AF65-F5344CB8AC3E}">
        <p14:creationId xmlns:p14="http://schemas.microsoft.com/office/powerpoint/2010/main" val="2600707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3568" y="1635646"/>
            <a:ext cx="8147248" cy="2880320"/>
          </a:xfrm>
        </p:spPr>
        <p:txBody>
          <a:bodyPr>
            <a:normAutofit/>
          </a:bodyPr>
          <a:lstStyle/>
          <a:p>
            <a:pPr marL="285750" lvl="0" indent="-285750">
              <a:lnSpc>
                <a:spcPts val="2020"/>
              </a:lnSpc>
              <a:spcBef>
                <a:spcPts val="1200"/>
              </a:spcBef>
              <a:buClr>
                <a:srgbClr val="F0575D"/>
              </a:buClr>
              <a:buSzPct val="130000"/>
              <a:buFont typeface="Wingdings" charset="2"/>
              <a:buChar char="§"/>
            </a:pPr>
            <a:r>
              <a:rPr lang="pl-PL" sz="1800" dirty="0" smtClean="0"/>
              <a:t>odrębna </a:t>
            </a:r>
            <a:r>
              <a:rPr lang="pl-PL" sz="1800" dirty="0"/>
              <a:t>ocena jakościowa dla każdego kraju;</a:t>
            </a:r>
          </a:p>
          <a:p>
            <a:pPr marL="285750" lvl="0" indent="-285750">
              <a:lnSpc>
                <a:spcPts val="2020"/>
              </a:lnSpc>
              <a:spcBef>
                <a:spcPts val="1200"/>
              </a:spcBef>
              <a:buClr>
                <a:srgbClr val="F0575D"/>
              </a:buClr>
              <a:buSzPct val="130000"/>
              <a:buFont typeface="Wingdings" charset="2"/>
              <a:buChar char="§"/>
            </a:pPr>
            <a:r>
              <a:rPr lang="pl-PL" sz="1800" dirty="0" smtClean="0"/>
              <a:t>konieczność </a:t>
            </a:r>
            <a:r>
              <a:rPr lang="pl-PL" sz="1800" dirty="0"/>
              <a:t>uzyskania co najmniej </a:t>
            </a:r>
            <a:r>
              <a:rPr lang="pl-PL" sz="1800" b="1" dirty="0">
                <a:solidFill>
                  <a:schemeClr val="accent1"/>
                </a:solidFill>
              </a:rPr>
              <a:t>60 punktów w ocenie ogólnej </a:t>
            </a:r>
            <a:r>
              <a:rPr lang="pl-PL" sz="1800" dirty="0" smtClean="0"/>
              <a:t/>
            </a:r>
            <a:br>
              <a:rPr lang="pl-PL" sz="1800" dirty="0" smtClean="0"/>
            </a:br>
            <a:r>
              <a:rPr lang="pl-PL" sz="1800" dirty="0" smtClean="0"/>
              <a:t>w </a:t>
            </a:r>
            <a:r>
              <a:rPr lang="pl-PL" sz="1800" dirty="0"/>
              <a:t>odniesieniu do danego kraju;</a:t>
            </a:r>
          </a:p>
          <a:p>
            <a:pPr marL="285750" lvl="0" indent="-285750">
              <a:lnSpc>
                <a:spcPts val="2020"/>
              </a:lnSpc>
              <a:spcBef>
                <a:spcPts val="1200"/>
              </a:spcBef>
              <a:buClr>
                <a:srgbClr val="F0575D"/>
              </a:buClr>
              <a:buSzPct val="130000"/>
              <a:buFont typeface="Wingdings" charset="2"/>
              <a:buChar char="§"/>
            </a:pPr>
            <a:r>
              <a:rPr lang="pl-PL" sz="1800" dirty="0" smtClean="0"/>
              <a:t>konieczność </a:t>
            </a:r>
            <a:r>
              <a:rPr lang="pl-PL" sz="1800" dirty="0"/>
              <a:t>uzyskania co najmniej 15 punktów w ocenie kryterium „adekwatność strategii”.</a:t>
            </a:r>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34</a:t>
            </a:fld>
            <a:endParaRPr lang="pl-PL"/>
          </a:p>
        </p:txBody>
      </p:sp>
      <p:sp>
        <p:nvSpPr>
          <p:cNvPr id="5" name="Tytuł 1"/>
          <p:cNvSpPr txBox="1">
            <a:spLocks/>
          </p:cNvSpPr>
          <p:nvPr/>
        </p:nvSpPr>
        <p:spPr>
          <a:xfrm>
            <a:off x="1979712" y="591530"/>
            <a:ext cx="6048672"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Wynik oceny jakościowej</a:t>
            </a:r>
            <a:endParaRPr lang="pl-PL" sz="1600" cap="none" dirty="0"/>
          </a:p>
        </p:txBody>
      </p:sp>
    </p:spTree>
    <p:extLst>
      <p:ext uri="{BB962C8B-B14F-4D97-AF65-F5344CB8AC3E}">
        <p14:creationId xmlns:p14="http://schemas.microsoft.com/office/powerpoint/2010/main" val="498872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267494"/>
            <a:ext cx="5616624" cy="504056"/>
          </a:xfrm>
        </p:spPr>
        <p:txBody>
          <a:bodyPr>
            <a:noAutofit/>
          </a:bodyPr>
          <a:lstStyle/>
          <a:p>
            <a:r>
              <a:rPr lang="pl-PL" sz="2800" cap="none" dirty="0" smtClean="0"/>
              <a:t>KA107: Zasady finansowania</a:t>
            </a:r>
            <a:endParaRPr lang="pl-PL" sz="1400" dirty="0"/>
          </a:p>
        </p:txBody>
      </p:sp>
      <p:graphicFrame>
        <p:nvGraphicFramePr>
          <p:cNvPr id="6" name="Tabela 5"/>
          <p:cNvGraphicFramePr>
            <a:graphicFrameLocks noGrp="1"/>
          </p:cNvGraphicFramePr>
          <p:nvPr>
            <p:extLst>
              <p:ext uri="{D42A27DB-BD31-4B8C-83A1-F6EECF244321}">
                <p14:modId xmlns:p14="http://schemas.microsoft.com/office/powerpoint/2010/main" val="939577065"/>
              </p:ext>
            </p:extLst>
          </p:nvPr>
        </p:nvGraphicFramePr>
        <p:xfrm>
          <a:off x="539552" y="915566"/>
          <a:ext cx="8353109" cy="3977640"/>
        </p:xfrm>
        <a:graphic>
          <a:graphicData uri="http://schemas.openxmlformats.org/drawingml/2006/table">
            <a:tbl>
              <a:tblPr firstRow="1" bandRow="1">
                <a:tableStyleId>{5A111915-BE36-4E01-A7E5-04B1672EAD32}</a:tableStyleId>
              </a:tblPr>
              <a:tblGrid>
                <a:gridCol w="3720214"/>
                <a:gridCol w="4632895"/>
              </a:tblGrid>
              <a:tr h="57150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endParaRPr lang="pl-PL" sz="1800" dirty="0"/>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600" b="0" kern="1200" dirty="0" smtClean="0"/>
                        <a:t>Wsparcie indywidualne</a:t>
                      </a:r>
                      <a:r>
                        <a:rPr lang="pl-PL" sz="1600" b="0" kern="1200" baseline="0" dirty="0" smtClean="0"/>
                        <a:t>/stypendium</a:t>
                      </a:r>
                      <a:endParaRPr lang="pl-PL" sz="1600" b="0" dirty="0">
                        <a:latin typeface="Trebuchet MS" panose="020B0603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74295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b="1" kern="1200" dirty="0" smtClean="0"/>
                        <a:t>Przyjazdy studentów </a:t>
                      </a:r>
                      <a:r>
                        <a:rPr lang="pl-PL" sz="1400" kern="1200" dirty="0" smtClean="0"/>
                        <a:t>z krajów partnerskich </a:t>
                      </a:r>
                      <a:r>
                        <a:rPr lang="pl-PL" sz="1400" b="1" kern="1200" dirty="0" smtClean="0"/>
                        <a:t>do Polski</a:t>
                      </a:r>
                      <a:endParaRPr lang="pl-PL" sz="1400" b="1"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400" b="1" kern="1200" dirty="0" smtClean="0"/>
                        <a:t>800 € </a:t>
                      </a:r>
                      <a:r>
                        <a:rPr lang="pl-PL" sz="1400" kern="1200" dirty="0" smtClean="0"/>
                        <a:t>na miesiąc</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74295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b="1" kern="1200" dirty="0" smtClean="0"/>
                        <a:t>Wyjazdy studentów z Polski </a:t>
                      </a:r>
                      <a:br>
                        <a:rPr lang="pl-PL" sz="1400" b="1" kern="1200" dirty="0" smtClean="0"/>
                      </a:br>
                      <a:r>
                        <a:rPr lang="pl-PL" sz="1400" kern="1200" dirty="0" smtClean="0"/>
                        <a:t>do krajów partnerskich</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pattFill prst="ltUpDiag">
                      <a:fgClr>
                        <a:schemeClr val="bg1">
                          <a:lumMod val="95000"/>
                        </a:schemeClr>
                      </a:fgClr>
                      <a:bgClr>
                        <a:schemeClr val="bg1"/>
                      </a:bgClr>
                    </a:patt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400" b="1" kern="1200" dirty="0" smtClean="0"/>
                        <a:t>700 € </a:t>
                      </a:r>
                      <a:r>
                        <a:rPr lang="pl-PL" sz="1400" kern="1200" dirty="0" smtClean="0"/>
                        <a:t>na miesiąc</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pattFill prst="ltUpDiag">
                      <a:fgClr>
                        <a:schemeClr val="bg1">
                          <a:lumMod val="95000"/>
                        </a:schemeClr>
                      </a:fgClr>
                      <a:bgClr>
                        <a:schemeClr val="bg1"/>
                      </a:bgClr>
                    </a:pattFill>
                  </a:tcPr>
                </a:tc>
              </a:tr>
              <a:tr h="96012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b="1" kern="1200" dirty="0" smtClean="0"/>
                        <a:t>Przyjazdy pracowników </a:t>
                      </a:r>
                      <a:r>
                        <a:rPr lang="pl-PL" sz="1400" kern="1200" dirty="0" smtClean="0"/>
                        <a:t>z krajów partnerskich </a:t>
                      </a:r>
                      <a:r>
                        <a:rPr lang="pl-PL" sz="1400" b="1" kern="1200" dirty="0" smtClean="0"/>
                        <a:t>do Polski</a:t>
                      </a:r>
                      <a:endParaRPr lang="pl-PL" sz="1400" b="1"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400" b="1" kern="1200" dirty="0" smtClean="0"/>
                        <a:t>140 €</a:t>
                      </a:r>
                      <a:r>
                        <a:rPr lang="pl-PL" sz="1400" kern="1200" dirty="0" smtClean="0"/>
                        <a:t> na dzień dla pobytu nieprzekraczającego </a:t>
                      </a:r>
                    </a:p>
                    <a:p>
                      <a:pPr algn="ctr"/>
                      <a:r>
                        <a:rPr lang="pl-PL" sz="1400" kern="1200" dirty="0" smtClean="0"/>
                        <a:t>14 dni i</a:t>
                      </a:r>
                      <a:r>
                        <a:rPr lang="pl-PL" sz="1400" kern="1200" baseline="0" dirty="0" smtClean="0"/>
                        <a:t> </a:t>
                      </a:r>
                      <a:r>
                        <a:rPr lang="pl-PL" sz="1400" b="1" kern="1200" dirty="0" smtClean="0"/>
                        <a:t>98 € </a:t>
                      </a:r>
                      <a:r>
                        <a:rPr lang="pl-PL" sz="1400" kern="1200" dirty="0" smtClean="0"/>
                        <a:t>na dzień od 15. dnia pobytu</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960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b="1" kern="1200" dirty="0" smtClean="0">
                          <a:latin typeface="Verdana" panose="020B0604030504040204" pitchFamily="34" charset="0"/>
                          <a:ea typeface="Verdana" panose="020B0604030504040204" pitchFamily="34" charset="0"/>
                          <a:cs typeface="Verdana" panose="020B0604030504040204" pitchFamily="34" charset="0"/>
                        </a:rPr>
                        <a:t>Wyjazdy pracowników z Polski </a:t>
                      </a:r>
                      <a:br>
                        <a:rPr lang="pl-PL" sz="1400" b="1" kern="1200" dirty="0" smtClean="0">
                          <a:latin typeface="Verdana" panose="020B0604030504040204" pitchFamily="34" charset="0"/>
                          <a:ea typeface="Verdana" panose="020B0604030504040204" pitchFamily="34" charset="0"/>
                          <a:cs typeface="Verdana" panose="020B0604030504040204" pitchFamily="34" charset="0"/>
                        </a:rPr>
                      </a:br>
                      <a:r>
                        <a:rPr lang="pl-PL" sz="1400" kern="1200" dirty="0" smtClean="0">
                          <a:latin typeface="Verdana" panose="020B0604030504040204" pitchFamily="34" charset="0"/>
                          <a:ea typeface="Verdana" panose="020B0604030504040204" pitchFamily="34" charset="0"/>
                          <a:cs typeface="Verdana" panose="020B0604030504040204" pitchFamily="34" charset="0"/>
                        </a:rPr>
                        <a:t>do krajów partnerskich</a:t>
                      </a:r>
                      <a:endParaRPr lang="pl-PL" sz="1400" dirty="0" smtClean="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pattFill prst="dkUpDiag">
                      <a:fgClr>
                        <a:schemeClr val="bg1">
                          <a:lumMod val="95000"/>
                        </a:schemeClr>
                      </a:fgClr>
                      <a:bgClr>
                        <a:schemeClr val="bg1"/>
                      </a:bgClr>
                    </a:patt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1" kern="1200" dirty="0" smtClean="0">
                          <a:latin typeface="Verdana" panose="020B0604030504040204" pitchFamily="34" charset="0"/>
                          <a:ea typeface="Verdana" panose="020B0604030504040204" pitchFamily="34" charset="0"/>
                          <a:cs typeface="Verdana" panose="020B0604030504040204" pitchFamily="34" charset="0"/>
                        </a:rPr>
                        <a:t>180</a:t>
                      </a:r>
                      <a:r>
                        <a:rPr lang="pl-PL" sz="1400" b="1" kern="1200" dirty="0" smtClean="0">
                          <a:latin typeface="Verdana" panose="020B0604030504040204" pitchFamily="34" charset="0"/>
                          <a:ea typeface="Verdana" panose="020B0604030504040204" pitchFamily="34" charset="0"/>
                          <a:cs typeface="Verdana" panose="020B0604030504040204" pitchFamily="34" charset="0"/>
                        </a:rPr>
                        <a:t> € </a:t>
                      </a:r>
                      <a:r>
                        <a:rPr lang="pl-PL" sz="1400" kern="1200" dirty="0" smtClean="0"/>
                        <a:t>na dzień dla pobytu nieprzekraczającego</a:t>
                      </a:r>
                      <a:r>
                        <a:rPr lang="pl-PL" sz="1400" kern="12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pl-PL" sz="1400" kern="1200" dirty="0" smtClean="0"/>
                        <a:t>14 dni i</a:t>
                      </a:r>
                      <a:r>
                        <a:rPr lang="pl-PL" sz="1400" kern="1200" baseline="0" dirty="0" smtClean="0"/>
                        <a:t> </a:t>
                      </a:r>
                      <a:r>
                        <a:rPr lang="pl-PL" sz="1400" b="1" kern="1200" dirty="0" smtClean="0"/>
                        <a:t>112 € </a:t>
                      </a:r>
                      <a:r>
                        <a:rPr lang="pl-PL" sz="1400" kern="1200" dirty="0" smtClean="0"/>
                        <a:t>na dzień od 15. dnia pobytu</a:t>
                      </a:r>
                      <a:endParaRPr lang="pl-PL" sz="1400" dirty="0" smtClean="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pattFill prst="dkUpDiag">
                      <a:fgClr>
                        <a:schemeClr val="bg1">
                          <a:lumMod val="95000"/>
                        </a:schemeClr>
                      </a:fgClr>
                      <a:bgClr>
                        <a:schemeClr val="bg1"/>
                      </a:bgClr>
                    </a:pattFill>
                  </a:tcPr>
                </a:tc>
              </a:tr>
            </a:tbl>
          </a:graphicData>
        </a:graphic>
      </p:graphicFrame>
      <p:sp>
        <p:nvSpPr>
          <p:cNvPr id="3" name="Symbol zastępczy numeru slajdu 2"/>
          <p:cNvSpPr>
            <a:spLocks noGrp="1"/>
          </p:cNvSpPr>
          <p:nvPr>
            <p:ph type="sldNum" sz="quarter" idx="4294967295"/>
          </p:nvPr>
        </p:nvSpPr>
        <p:spPr>
          <a:xfrm>
            <a:off x="8341568" y="4731990"/>
            <a:ext cx="802432" cy="180750"/>
          </a:xfrm>
          <a:prstGeom prst="rect">
            <a:avLst/>
          </a:prstGeom>
        </p:spPr>
        <p:txBody>
          <a:bodyPr/>
          <a:lstStyle/>
          <a:p>
            <a:pPr algn="r"/>
            <a:fld id="{28DD2A60-5688-4C03-9C6D-4B63185E7A27}" type="slidenum">
              <a:rPr lang="pl-PL" sz="1400" smtClean="0"/>
              <a:pPr algn="r"/>
              <a:t>35</a:t>
            </a:fld>
            <a:endParaRPr lang="pl-PL" sz="1400" dirty="0"/>
          </a:p>
        </p:txBody>
      </p:sp>
    </p:spTree>
    <p:extLst>
      <p:ext uri="{BB962C8B-B14F-4D97-AF65-F5344CB8AC3E}">
        <p14:creationId xmlns:p14="http://schemas.microsoft.com/office/powerpoint/2010/main" val="3439723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73224" y="1203598"/>
            <a:ext cx="7848872" cy="3204357"/>
          </a:xfrm>
        </p:spPr>
        <p:txBody>
          <a:bodyPr/>
          <a:lstStyle/>
          <a:p>
            <a:r>
              <a:rPr lang="pl-PL" b="1" dirty="0"/>
              <a:t>Koszty podróży </a:t>
            </a:r>
            <a:r>
              <a:rPr lang="pl-PL" dirty="0"/>
              <a:t>– ryczałt wg kalkulatora </a:t>
            </a:r>
            <a:r>
              <a:rPr lang="pl-PL" b="1" dirty="0">
                <a:solidFill>
                  <a:srgbClr val="00B050"/>
                </a:solidFill>
              </a:rPr>
              <a:t>(!)</a:t>
            </a:r>
          </a:p>
          <a:p>
            <a:r>
              <a:rPr lang="pl-PL" dirty="0">
                <a:solidFill>
                  <a:srgbClr val="F0575C"/>
                </a:solidFill>
              </a:rPr>
              <a:t>http://ec.europa.eu/programmes/erasmus-plus/tools/distance_en.htm </a:t>
            </a:r>
          </a:p>
          <a:p>
            <a:endParaRPr lang="pl-PL" dirty="0"/>
          </a:p>
          <a:p>
            <a:r>
              <a:rPr lang="pl-PL" b="1" dirty="0"/>
              <a:t>Wsparcie organizacyjne </a:t>
            </a:r>
            <a:r>
              <a:rPr lang="pl-PL" dirty="0"/>
              <a:t>– ryczałt na każdą mobilność: </a:t>
            </a:r>
          </a:p>
          <a:p>
            <a:pPr marL="342900" indent="-342900">
              <a:buClr>
                <a:srgbClr val="F0575D"/>
              </a:buClr>
              <a:buSzPct val="130000"/>
              <a:buFont typeface="Arial" panose="020B0604020202020204" pitchFamily="34" charset="0"/>
              <a:buChar char="•"/>
            </a:pPr>
            <a:r>
              <a:rPr lang="pl-PL" b="1" dirty="0"/>
              <a:t>350 €</a:t>
            </a:r>
            <a:r>
              <a:rPr lang="pl-PL" dirty="0"/>
              <a:t> na każdego </a:t>
            </a:r>
            <a:r>
              <a:rPr lang="pl-PL" dirty="0" smtClean="0"/>
              <a:t>uczestnika (bez względu na skalę mobilności)</a:t>
            </a:r>
            <a:endParaRPr lang="pl-PL"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36</a:t>
            </a:fld>
            <a:endParaRPr lang="pl-PL"/>
          </a:p>
        </p:txBody>
      </p:sp>
      <p:sp>
        <p:nvSpPr>
          <p:cNvPr id="5" name="Tytuł 1"/>
          <p:cNvSpPr txBox="1">
            <a:spLocks/>
          </p:cNvSpPr>
          <p:nvPr/>
        </p:nvSpPr>
        <p:spPr>
          <a:xfrm>
            <a:off x="2123728" y="411510"/>
            <a:ext cx="5616624" cy="504056"/>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Zasady finansowania</a:t>
            </a:r>
            <a:r>
              <a:rPr lang="pl-PL" sz="1600" b="0" cap="none" dirty="0" smtClean="0"/>
              <a:t> (2)</a:t>
            </a:r>
            <a:endParaRPr lang="pl-PL" sz="1600" b="0" dirty="0"/>
          </a:p>
        </p:txBody>
      </p:sp>
    </p:spTree>
    <p:extLst>
      <p:ext uri="{BB962C8B-B14F-4D97-AF65-F5344CB8AC3E}">
        <p14:creationId xmlns:p14="http://schemas.microsoft.com/office/powerpoint/2010/main" val="752805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339502"/>
            <a:ext cx="6480720" cy="648072"/>
          </a:xfrm>
        </p:spPr>
        <p:txBody>
          <a:bodyPr>
            <a:noAutofit/>
          </a:bodyPr>
          <a:lstStyle/>
          <a:p>
            <a:pPr marL="1260475" indent="-1260475"/>
            <a:r>
              <a:rPr lang="pl-PL" sz="2800" cap="none" dirty="0" smtClean="0"/>
              <a:t>KA107: Czego </a:t>
            </a:r>
            <a:r>
              <a:rPr lang="pl-PL" sz="2800" cap="none" dirty="0"/>
              <a:t>unikać? </a:t>
            </a:r>
            <a:r>
              <a:rPr lang="pl-PL" sz="2800" cap="none" dirty="0" smtClean="0"/>
              <a:t/>
            </a:r>
            <a:br>
              <a:rPr lang="pl-PL" sz="2800" cap="none" dirty="0" smtClean="0"/>
            </a:br>
            <a:r>
              <a:rPr lang="pl-PL" sz="2800" cap="none" dirty="0" smtClean="0"/>
              <a:t>O </a:t>
            </a:r>
            <a:r>
              <a:rPr lang="pl-PL" sz="2800" cap="none" dirty="0"/>
              <a:t>czym nie zapomnieć? </a:t>
            </a:r>
          </a:p>
        </p:txBody>
      </p:sp>
      <p:sp>
        <p:nvSpPr>
          <p:cNvPr id="3" name="Symbol zastępczy zawartości 2"/>
          <p:cNvSpPr>
            <a:spLocks noGrp="1"/>
          </p:cNvSpPr>
          <p:nvPr>
            <p:ph idx="1"/>
          </p:nvPr>
        </p:nvSpPr>
        <p:spPr>
          <a:xfrm>
            <a:off x="611560" y="1275606"/>
            <a:ext cx="7848872" cy="3312368"/>
          </a:xfrm>
        </p:spPr>
        <p:txBody>
          <a:bodyPr>
            <a:normAutofit/>
          </a:bodyPr>
          <a:lstStyle/>
          <a:p>
            <a:pPr marL="285750" indent="-285750">
              <a:buClr>
                <a:srgbClr val="F0575D"/>
              </a:buClr>
              <a:buSzPct val="130000"/>
              <a:buFont typeface="Wingdings" charset="2"/>
              <a:buChar char="§"/>
            </a:pPr>
            <a:r>
              <a:rPr lang="pl-PL" sz="1800" dirty="0"/>
              <a:t>Braku/ogólnikowości/lakoniczności odpowiedzi;</a:t>
            </a:r>
          </a:p>
          <a:p>
            <a:pPr marL="285750" indent="-285750">
              <a:spcBef>
                <a:spcPts val="600"/>
              </a:spcBef>
              <a:buClr>
                <a:srgbClr val="F0575D"/>
              </a:buClr>
              <a:buSzPct val="130000"/>
              <a:buFont typeface="Wingdings" charset="2"/>
              <a:buChar char="§"/>
            </a:pPr>
            <a:r>
              <a:rPr lang="pl-PL" sz="1800" dirty="0"/>
              <a:t>Planowania współpracy ze wszystkimi możliwymi regionami/krajami;</a:t>
            </a:r>
          </a:p>
          <a:p>
            <a:pPr marL="285750" indent="-285750">
              <a:spcBef>
                <a:spcPts val="600"/>
              </a:spcBef>
              <a:buClr>
                <a:srgbClr val="F0575D"/>
              </a:buClr>
              <a:buSzPct val="130000"/>
              <a:buFont typeface="Wingdings" charset="2"/>
              <a:buChar char="§"/>
            </a:pPr>
            <a:r>
              <a:rPr lang="pl-PL" sz="1800" dirty="0"/>
              <a:t>Opisywania poszczególnych aspektów tylko z perspektywy uczelni polskiej (projekt ma przynieść korzyści obydwu stronom);</a:t>
            </a:r>
          </a:p>
          <a:p>
            <a:pPr marL="285750" indent="-285750">
              <a:spcBef>
                <a:spcPts val="600"/>
              </a:spcBef>
              <a:buClr>
                <a:srgbClr val="F0575D"/>
              </a:buClr>
              <a:buSzPct val="130000"/>
              <a:buFont typeface="Wingdings" charset="2"/>
              <a:buChar char="§"/>
            </a:pPr>
            <a:r>
              <a:rPr lang="pl-PL" sz="1800" dirty="0"/>
              <a:t>Należy różnicować uzasadnienia wyboru poszczególnych krajów/uczelni partnerskich;</a:t>
            </a:r>
          </a:p>
          <a:p>
            <a:pPr marL="285750" indent="-285750">
              <a:spcBef>
                <a:spcPts val="600"/>
              </a:spcBef>
              <a:buClr>
                <a:srgbClr val="F0575D"/>
              </a:buClr>
              <a:buSzPct val="130000"/>
              <a:buFont typeface="Wingdings" charset="2"/>
              <a:buChar char="§"/>
            </a:pPr>
            <a:r>
              <a:rPr lang="pl-PL" sz="1800" dirty="0"/>
              <a:t>Nie należy przeklejać tych samych informacji. Jeżeli część opisów jest taka sama dla każdego kraju partnerskiego/uczelni partnerskiej, należy podać te informacje tylko raz, a w dalszej części wniosku informować, że opis jest taki sam jak dla kraju/uczelni x/y.</a:t>
            </a:r>
          </a:p>
          <a:p>
            <a:endParaRPr lang="pl-PL" dirty="0"/>
          </a:p>
        </p:txBody>
      </p:sp>
      <p:sp>
        <p:nvSpPr>
          <p:cNvPr id="4" name="Symbol zastępczy numeru slajdu 3"/>
          <p:cNvSpPr>
            <a:spLocks noGrp="1"/>
          </p:cNvSpPr>
          <p:nvPr>
            <p:ph type="sldNum" sz="quarter" idx="4294967295"/>
          </p:nvPr>
        </p:nvSpPr>
        <p:spPr>
          <a:xfrm>
            <a:off x="8341568" y="4299942"/>
            <a:ext cx="802432" cy="180750"/>
          </a:xfrm>
          <a:prstGeom prst="rect">
            <a:avLst/>
          </a:prstGeom>
        </p:spPr>
        <p:txBody>
          <a:bodyPr/>
          <a:lstStyle/>
          <a:p>
            <a:fld id="{28DD2A60-5688-4C03-9C6D-4B63185E7A27}" type="slidenum">
              <a:rPr lang="pl-PL" smtClean="0"/>
              <a:pPr/>
              <a:t>37</a:t>
            </a:fld>
            <a:endParaRPr lang="pl-PL"/>
          </a:p>
        </p:txBody>
      </p:sp>
    </p:spTree>
    <p:extLst>
      <p:ext uri="{BB962C8B-B14F-4D97-AF65-F5344CB8AC3E}">
        <p14:creationId xmlns:p14="http://schemas.microsoft.com/office/powerpoint/2010/main" val="378094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1275606"/>
            <a:ext cx="8424936" cy="3132349"/>
          </a:xfrm>
        </p:spPr>
        <p:txBody>
          <a:bodyPr>
            <a:noAutofit/>
          </a:bodyPr>
          <a:lstStyle/>
          <a:p>
            <a:pPr marL="285750" indent="-285750">
              <a:spcBef>
                <a:spcPts val="1200"/>
              </a:spcBef>
              <a:buClr>
                <a:srgbClr val="F0575D"/>
              </a:buClr>
              <a:buSzPct val="130000"/>
              <a:buFont typeface="Wingdings" charset="2"/>
              <a:buChar char="§"/>
            </a:pPr>
            <a:r>
              <a:rPr lang="pl-PL" sz="1800" dirty="0"/>
              <a:t>Nie należy zakładać, że bogate dotychczasowe doświadczenie we współpracy międzynarodowej, w tym mobilności krótkoterminowej, zwalnia z obowiązku opisania planowanej współpracy;</a:t>
            </a:r>
          </a:p>
          <a:p>
            <a:pPr marL="285750" indent="-285750">
              <a:spcBef>
                <a:spcPts val="1200"/>
              </a:spcBef>
              <a:buClr>
                <a:srgbClr val="F0575D"/>
              </a:buClr>
              <a:buSzPct val="130000"/>
              <a:buFont typeface="Wingdings" charset="2"/>
              <a:buChar char="§"/>
            </a:pPr>
            <a:r>
              <a:rPr lang="pl-PL" sz="1800" dirty="0"/>
              <a:t>Nie należy zapominać o formach uznania dorobku mobilnych pracowników;</a:t>
            </a:r>
          </a:p>
          <a:p>
            <a:pPr marL="285750" indent="-285750">
              <a:spcBef>
                <a:spcPts val="1200"/>
              </a:spcBef>
              <a:buClr>
                <a:srgbClr val="F0575D"/>
              </a:buClr>
              <a:buSzPct val="130000"/>
              <a:buFont typeface="Wingdings" charset="2"/>
              <a:buChar char="§"/>
            </a:pPr>
            <a:r>
              <a:rPr lang="pl-PL" sz="1800" dirty="0"/>
              <a:t>Nie należy zapominać o opisaniu oczekiwanego wpływu projektu na uczelnię partnerską, jej studentów/pracowników oraz wpływu na poziomie lokalnym, regionalnym, krajowym oczekiwanego z perspektywy uczelni partnerskiej;</a:t>
            </a:r>
          </a:p>
          <a:p>
            <a:pPr marL="285750" indent="-285750">
              <a:spcBef>
                <a:spcPts val="1200"/>
              </a:spcBef>
              <a:buClr>
                <a:srgbClr val="F0575D"/>
              </a:buClr>
              <a:buSzPct val="130000"/>
              <a:buFont typeface="Wingdings" charset="2"/>
              <a:buChar char="§"/>
            </a:pPr>
            <a:r>
              <a:rPr lang="pl-PL" sz="1800" dirty="0"/>
              <a:t>Opis upowszechnienia rezultatów projektów powinien dotyczyć zarówno uczelni polskiej, jak i partnerskiej.  </a:t>
            </a:r>
          </a:p>
          <a:p>
            <a:endParaRPr lang="pl-PL" sz="1800"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38</a:t>
            </a:fld>
            <a:endParaRPr lang="pl-PL"/>
          </a:p>
        </p:txBody>
      </p:sp>
      <p:sp>
        <p:nvSpPr>
          <p:cNvPr id="5" name="Tytuł 1"/>
          <p:cNvSpPr txBox="1">
            <a:spLocks/>
          </p:cNvSpPr>
          <p:nvPr/>
        </p:nvSpPr>
        <p:spPr>
          <a:xfrm>
            <a:off x="1979712" y="339502"/>
            <a:ext cx="6480720"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pPr marL="1260475" indent="-1260475"/>
            <a:r>
              <a:rPr lang="pl-PL" sz="2800" cap="none" dirty="0" smtClean="0"/>
              <a:t>KA107: Czego unikać? </a:t>
            </a:r>
            <a:br>
              <a:rPr lang="pl-PL" sz="2800" cap="none" dirty="0" smtClean="0"/>
            </a:br>
            <a:r>
              <a:rPr lang="pl-PL" sz="2800" cap="none" dirty="0" smtClean="0"/>
              <a:t>O czym nie zapomnieć? </a:t>
            </a:r>
            <a:r>
              <a:rPr lang="pl-PL" sz="1600" cap="none" dirty="0" smtClean="0"/>
              <a:t>(2)</a:t>
            </a:r>
            <a:r>
              <a:rPr lang="pl-PL" sz="2800" cap="none" dirty="0" smtClean="0"/>
              <a:t> </a:t>
            </a:r>
            <a:endParaRPr lang="pl-PL" sz="2800" cap="none" dirty="0"/>
          </a:p>
        </p:txBody>
      </p:sp>
    </p:spTree>
    <p:extLst>
      <p:ext uri="{BB962C8B-B14F-4D97-AF65-F5344CB8AC3E}">
        <p14:creationId xmlns:p14="http://schemas.microsoft.com/office/powerpoint/2010/main" val="2940311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4294967295"/>
          </p:nvPr>
        </p:nvSpPr>
        <p:spPr>
          <a:xfrm>
            <a:off x="8203232" y="4783170"/>
            <a:ext cx="802432" cy="180750"/>
          </a:xfrm>
          <a:prstGeom prst="rect">
            <a:avLst/>
          </a:prstGeom>
        </p:spPr>
        <p:txBody>
          <a:bodyPr/>
          <a:lstStyle/>
          <a:p>
            <a:pPr algn="r"/>
            <a:fld id="{28DD2A60-5688-4C03-9C6D-4B63185E7A27}" type="slidenum">
              <a:rPr lang="pl-PL" sz="1400" smtClean="0"/>
              <a:pPr algn="r"/>
              <a:t>39</a:t>
            </a:fld>
            <a:endParaRPr lang="pl-PL" sz="1400" dirty="0"/>
          </a:p>
        </p:txBody>
      </p:sp>
      <p:sp>
        <p:nvSpPr>
          <p:cNvPr id="6" name="Tytuł 2"/>
          <p:cNvSpPr>
            <a:spLocks noGrp="1"/>
          </p:cNvSpPr>
          <p:nvPr>
            <p:ph type="title"/>
          </p:nvPr>
        </p:nvSpPr>
        <p:spPr>
          <a:xfrm>
            <a:off x="2257812" y="295606"/>
            <a:ext cx="6068947" cy="624049"/>
          </a:xfrm>
        </p:spPr>
        <p:txBody>
          <a:bodyPr>
            <a:normAutofit/>
          </a:bodyPr>
          <a:lstStyle/>
          <a:p>
            <a:pPr algn="ctr"/>
            <a:r>
              <a:rPr lang="pl-PL" sz="3100" cap="none" dirty="0" smtClean="0"/>
              <a:t>Formularz wniosku</a:t>
            </a:r>
            <a:endParaRPr lang="pl-PL" b="0" cap="none" dirty="0"/>
          </a:p>
        </p:txBody>
      </p:sp>
      <p:sp>
        <p:nvSpPr>
          <p:cNvPr id="7" name="Tytuł 2"/>
          <p:cNvSpPr txBox="1">
            <a:spLocks/>
          </p:cNvSpPr>
          <p:nvPr/>
        </p:nvSpPr>
        <p:spPr>
          <a:xfrm>
            <a:off x="1115616" y="838200"/>
            <a:ext cx="7704856" cy="624049"/>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pPr algn="ctr"/>
            <a:r>
              <a:rPr lang="pl-PL" b="0" cap="none" dirty="0" smtClean="0">
                <a:hlinkClick r:id="rId2"/>
              </a:rPr>
              <a:t>https://webgate.ec.europa.eu/erasmus-applications/screen/home</a:t>
            </a:r>
            <a:r>
              <a:rPr lang="pl-PL" b="0" cap="none" dirty="0" smtClean="0"/>
              <a:t> </a:t>
            </a:r>
            <a:endParaRPr lang="pl-PL" b="0" cap="none"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62248"/>
            <a:ext cx="2764945" cy="284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trzałka w prawo 8"/>
          <p:cNvSpPr/>
          <p:nvPr/>
        </p:nvSpPr>
        <p:spPr>
          <a:xfrm>
            <a:off x="3304497" y="2715766"/>
            <a:ext cx="1051479" cy="421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6757" y="1677213"/>
            <a:ext cx="3757691" cy="328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8226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835696" y="195486"/>
            <a:ext cx="6840760" cy="504056"/>
          </a:xfrm>
        </p:spPr>
        <p:txBody>
          <a:bodyPr>
            <a:normAutofit/>
          </a:bodyPr>
          <a:lstStyle/>
          <a:p>
            <a:pPr algn="ctr"/>
            <a:r>
              <a:rPr lang="pl-PL" altLang="pl-PL" sz="2400" b="0" cap="none" dirty="0" smtClean="0"/>
              <a:t>Wyjazdy i przyjazdy pracowników (PL)</a:t>
            </a:r>
          </a:p>
        </p:txBody>
      </p:sp>
      <p:sp>
        <p:nvSpPr>
          <p:cNvPr id="5" name="Symbol zastępczy zawartości 2"/>
          <p:cNvSpPr>
            <a:spLocks noGrp="1"/>
          </p:cNvSpPr>
          <p:nvPr>
            <p:ph idx="1"/>
          </p:nvPr>
        </p:nvSpPr>
        <p:spPr>
          <a:xfrm>
            <a:off x="683568" y="1563638"/>
            <a:ext cx="7848872" cy="2646294"/>
          </a:xfrm>
        </p:spPr>
        <p:txBody>
          <a:bodyPr>
            <a:noAutofit/>
          </a:bodyPr>
          <a:lstStyle/>
          <a:p>
            <a:pPr>
              <a:lnSpc>
                <a:spcPct val="114000"/>
              </a:lnSpc>
              <a:spcBef>
                <a:spcPct val="0"/>
              </a:spcBef>
              <a:spcAft>
                <a:spcPts val="1800"/>
              </a:spcAft>
            </a:pPr>
            <a:endParaRPr lang="pl-PL" altLang="pl-PL" sz="1400" dirty="0" smtClean="0"/>
          </a:p>
          <a:p>
            <a:pPr>
              <a:lnSpc>
                <a:spcPct val="114000"/>
              </a:lnSpc>
              <a:spcBef>
                <a:spcPct val="0"/>
              </a:spcBef>
              <a:spcAft>
                <a:spcPts val="1800"/>
              </a:spcAft>
            </a:pPr>
            <a:endParaRPr lang="pl-PL" altLang="pl-PL" sz="1400" dirty="0" smtClean="0"/>
          </a:p>
        </p:txBody>
      </p:sp>
      <p:graphicFrame>
        <p:nvGraphicFramePr>
          <p:cNvPr id="6" name="Wykres 5"/>
          <p:cNvGraphicFramePr>
            <a:graphicFrameLocks/>
          </p:cNvGraphicFramePr>
          <p:nvPr>
            <p:extLst>
              <p:ext uri="{D42A27DB-BD31-4B8C-83A1-F6EECF244321}">
                <p14:modId xmlns:p14="http://schemas.microsoft.com/office/powerpoint/2010/main" val="618175483"/>
              </p:ext>
            </p:extLst>
          </p:nvPr>
        </p:nvGraphicFramePr>
        <p:xfrm>
          <a:off x="107504" y="771551"/>
          <a:ext cx="8856984"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7" name="pole tekstowe 6"/>
          <p:cNvSpPr txBox="1"/>
          <p:nvPr/>
        </p:nvSpPr>
        <p:spPr>
          <a:xfrm>
            <a:off x="899592" y="4202990"/>
            <a:ext cx="2880320" cy="276999"/>
          </a:xfrm>
          <a:prstGeom prst="rect">
            <a:avLst/>
          </a:prstGeom>
          <a:noFill/>
        </p:spPr>
        <p:txBody>
          <a:bodyPr wrap="square" rtlCol="0">
            <a:spAutoFit/>
          </a:bodyPr>
          <a:lstStyle/>
          <a:p>
            <a:r>
              <a:rPr lang="pl-PL" sz="1200" i="1" dirty="0" smtClean="0"/>
              <a:t>*dane wstępne</a:t>
            </a:r>
            <a:endParaRPr lang="pl-PL" sz="1200" i="1" dirty="0"/>
          </a:p>
        </p:txBody>
      </p:sp>
    </p:spTree>
    <p:extLst>
      <p:ext uri="{BB962C8B-B14F-4D97-AF65-F5344CB8AC3E}">
        <p14:creationId xmlns:p14="http://schemas.microsoft.com/office/powerpoint/2010/main" val="1960374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947533" y="2283718"/>
            <a:ext cx="3651962" cy="523220"/>
          </a:xfrm>
          <a:prstGeom prst="rect">
            <a:avLst/>
          </a:prstGeom>
          <a:noFill/>
        </p:spPr>
        <p:txBody>
          <a:bodyPr wrap="none" rtlCol="0">
            <a:spAutoFit/>
          </a:bodyPr>
          <a:lstStyle/>
          <a:p>
            <a:pPr algn="ctr"/>
            <a:r>
              <a:rPr lang="pl-PL" sz="2800" dirty="0" smtClean="0"/>
              <a:t>Dziękujemy za uwagę</a:t>
            </a:r>
            <a:endParaRPr lang="pl-PL" sz="2800" dirty="0"/>
          </a:p>
        </p:txBody>
      </p:sp>
    </p:spTree>
    <p:extLst>
      <p:ext uri="{BB962C8B-B14F-4D97-AF65-F5344CB8AC3E}">
        <p14:creationId xmlns:p14="http://schemas.microsoft.com/office/powerpoint/2010/main" val="4072914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043608" y="267494"/>
            <a:ext cx="7848872" cy="648072"/>
          </a:xfrm>
        </p:spPr>
        <p:txBody>
          <a:bodyPr>
            <a:normAutofit/>
          </a:bodyPr>
          <a:lstStyle/>
          <a:p>
            <a:pPr algn="ctr"/>
            <a:r>
              <a:rPr lang="pl-PL" altLang="pl-PL" sz="2400" b="0" cap="none" dirty="0" smtClean="0"/>
              <a:t>Kraje programu (</a:t>
            </a:r>
            <a:r>
              <a:rPr lang="pl-PL" altLang="pl-PL" sz="2400" b="0" i="1" cap="none" dirty="0" smtClean="0"/>
              <a:t>Programme </a:t>
            </a:r>
            <a:r>
              <a:rPr lang="pl-PL" altLang="pl-PL" sz="2400" b="0" i="1" cap="none" dirty="0" err="1" smtClean="0"/>
              <a:t>Countries</a:t>
            </a:r>
            <a:r>
              <a:rPr lang="pl-PL" altLang="pl-PL" sz="2400" b="0" cap="none" dirty="0" smtClean="0"/>
              <a:t>)</a:t>
            </a:r>
          </a:p>
        </p:txBody>
      </p:sp>
      <p:sp>
        <p:nvSpPr>
          <p:cNvPr id="5" name="Symbol zastępczy zawartości 2"/>
          <p:cNvSpPr>
            <a:spLocks noGrp="1"/>
          </p:cNvSpPr>
          <p:nvPr>
            <p:ph idx="1"/>
          </p:nvPr>
        </p:nvSpPr>
        <p:spPr>
          <a:xfrm>
            <a:off x="683568" y="1563638"/>
            <a:ext cx="7848872" cy="2646294"/>
          </a:xfrm>
        </p:spPr>
        <p:txBody>
          <a:bodyPr>
            <a:noAutofit/>
          </a:bodyPr>
          <a:lstStyle/>
          <a:p>
            <a:pPr>
              <a:lnSpc>
                <a:spcPct val="114000"/>
              </a:lnSpc>
              <a:spcBef>
                <a:spcPct val="0"/>
              </a:spcBef>
              <a:spcAft>
                <a:spcPts val="1800"/>
              </a:spcAft>
            </a:pPr>
            <a:endParaRPr lang="pl-PL" altLang="pl-PL" sz="1400" dirty="0" smtClean="0"/>
          </a:p>
          <a:p>
            <a:pPr>
              <a:lnSpc>
                <a:spcPct val="114000"/>
              </a:lnSpc>
              <a:spcBef>
                <a:spcPct val="0"/>
              </a:spcBef>
              <a:spcAft>
                <a:spcPts val="1800"/>
              </a:spcAft>
            </a:pPr>
            <a:endParaRPr lang="pl-PL" altLang="pl-PL" sz="1400" dirty="0" smtClean="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895493"/>
            <a:ext cx="7218549" cy="347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7"/>
          <p:cNvSpPr txBox="1"/>
          <p:nvPr/>
        </p:nvSpPr>
        <p:spPr>
          <a:xfrm>
            <a:off x="467544" y="2411607"/>
            <a:ext cx="5139030" cy="1836400"/>
          </a:xfrm>
          <a:prstGeom prst="rect">
            <a:avLst/>
          </a:prstGeom>
          <a:noFill/>
        </p:spPr>
        <p:txBody>
          <a:bodyPr wrap="square" rtlCol="0">
            <a:spAutoFit/>
          </a:bodyPr>
          <a:lstStyle/>
          <a:p>
            <a:pPr marL="285750" indent="-285750">
              <a:spcAft>
                <a:spcPts val="700"/>
              </a:spcAft>
              <a:buClr>
                <a:srgbClr val="C00000"/>
              </a:buClr>
              <a:buFont typeface="Wingdings" panose="05000000000000000000" pitchFamily="2" charset="2"/>
              <a:buChar char="§"/>
            </a:pPr>
            <a:r>
              <a:rPr lang="de-DE" dirty="0" smtClean="0"/>
              <a:t>28 </a:t>
            </a:r>
            <a:r>
              <a:rPr lang="pl-PL" dirty="0" smtClean="0"/>
              <a:t>krajów UE,</a:t>
            </a:r>
            <a:r>
              <a:rPr lang="de-DE" dirty="0" smtClean="0"/>
              <a:t> </a:t>
            </a:r>
            <a:endParaRPr lang="pl-PL" dirty="0" smtClean="0"/>
          </a:p>
          <a:p>
            <a:pPr marL="285750" indent="-285750">
              <a:spcAft>
                <a:spcPts val="700"/>
              </a:spcAft>
              <a:buClr>
                <a:srgbClr val="C00000"/>
              </a:buClr>
              <a:buFont typeface="Wingdings" panose="05000000000000000000" pitchFamily="2" charset="2"/>
              <a:buChar char="§"/>
            </a:pPr>
            <a:r>
              <a:rPr lang="pl-PL" dirty="0" err="1" smtClean="0"/>
              <a:t>Is</a:t>
            </a:r>
            <a:r>
              <a:rPr lang="de-DE" dirty="0" err="1" smtClean="0"/>
              <a:t>land</a:t>
            </a:r>
            <a:r>
              <a:rPr lang="pl-PL" dirty="0" err="1" smtClean="0"/>
              <a:t>ia</a:t>
            </a:r>
            <a:r>
              <a:rPr lang="de-DE" dirty="0" smtClean="0"/>
              <a:t>, </a:t>
            </a:r>
            <a:r>
              <a:rPr lang="de-DE" dirty="0"/>
              <a:t>Liechtenstein</a:t>
            </a:r>
            <a:r>
              <a:rPr lang="de-DE" dirty="0" smtClean="0"/>
              <a:t>,</a:t>
            </a:r>
            <a:r>
              <a:rPr lang="pl-PL" dirty="0" smtClean="0"/>
              <a:t> Norwegia,</a:t>
            </a:r>
          </a:p>
          <a:p>
            <a:pPr marL="285750" indent="-285750">
              <a:spcAft>
                <a:spcPts val="700"/>
              </a:spcAft>
              <a:buClr>
                <a:srgbClr val="C00000"/>
              </a:buClr>
              <a:buFont typeface="Arial" panose="020B0604020202020204" pitchFamily="34" charset="0"/>
              <a:buChar char="•"/>
            </a:pPr>
            <a:r>
              <a:rPr lang="pl-PL" dirty="0" smtClean="0"/>
              <a:t>Była </a:t>
            </a:r>
            <a:r>
              <a:rPr lang="pl-PL" dirty="0"/>
              <a:t>Jugosłowiańska Republika Macedonii</a:t>
            </a:r>
            <a:r>
              <a:rPr lang="de-DE" dirty="0" smtClean="0"/>
              <a:t>,</a:t>
            </a:r>
            <a:endParaRPr lang="pl-PL" dirty="0" smtClean="0"/>
          </a:p>
          <a:p>
            <a:pPr marL="285750" indent="-285750">
              <a:spcAft>
                <a:spcPts val="700"/>
              </a:spcAft>
              <a:buClr>
                <a:srgbClr val="C00000"/>
              </a:buClr>
              <a:buFont typeface="Arial" panose="020B0604020202020204" pitchFamily="34" charset="0"/>
              <a:buChar char="•"/>
            </a:pPr>
            <a:r>
              <a:rPr lang="pl-PL" dirty="0" smtClean="0"/>
              <a:t>Serbia,</a:t>
            </a:r>
          </a:p>
          <a:p>
            <a:pPr marL="285750" indent="-285750">
              <a:spcAft>
                <a:spcPts val="700"/>
              </a:spcAft>
              <a:buClr>
                <a:srgbClr val="C00000"/>
              </a:buClr>
              <a:buFont typeface="Arial" panose="020B0604020202020204" pitchFamily="34" charset="0"/>
              <a:buChar char="•"/>
            </a:pPr>
            <a:r>
              <a:rPr lang="de-DE" dirty="0" err="1" smtClean="0"/>
              <a:t>Tur</a:t>
            </a:r>
            <a:r>
              <a:rPr lang="pl-PL" dirty="0" err="1" smtClean="0"/>
              <a:t>cja</a:t>
            </a:r>
            <a:endParaRPr lang="de-DE" sz="2000" dirty="0"/>
          </a:p>
        </p:txBody>
      </p:sp>
    </p:spTree>
    <p:extLst>
      <p:ext uri="{BB962C8B-B14F-4D97-AF65-F5344CB8AC3E}">
        <p14:creationId xmlns:p14="http://schemas.microsoft.com/office/powerpoint/2010/main" val="3482243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75064" y="189092"/>
            <a:ext cx="6968936" cy="648072"/>
          </a:xfrm>
        </p:spPr>
        <p:txBody>
          <a:bodyPr>
            <a:normAutofit/>
          </a:bodyPr>
          <a:lstStyle/>
          <a:p>
            <a:r>
              <a:rPr lang="pl-PL" cap="none" dirty="0" smtClean="0"/>
              <a:t>Kraje partnerskie </a:t>
            </a:r>
            <a:r>
              <a:rPr lang="pl-PL" i="1" cap="none" dirty="0" smtClean="0"/>
              <a:t>(Partner </a:t>
            </a:r>
            <a:r>
              <a:rPr lang="pl-PL" i="1" cap="none" dirty="0" err="1" smtClean="0"/>
              <a:t>Countries</a:t>
            </a:r>
            <a:r>
              <a:rPr lang="pl-PL" i="1" cap="none" dirty="0" smtClean="0"/>
              <a:t>)</a:t>
            </a:r>
            <a:endParaRPr lang="pl-PL" i="1" cap="none" dirty="0"/>
          </a:p>
        </p:txBody>
      </p:sp>
      <p:sp>
        <p:nvSpPr>
          <p:cNvPr id="3" name="Symbol zastępczy numeru slajdu 2"/>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6</a:t>
            </a:fld>
            <a:endParaRPr lang="pl-PL"/>
          </a:p>
        </p:txBody>
      </p:sp>
      <p:sp>
        <p:nvSpPr>
          <p:cNvPr id="4" name="Prostokąt zaokrąglony 3"/>
          <p:cNvSpPr/>
          <p:nvPr/>
        </p:nvSpPr>
        <p:spPr>
          <a:xfrm>
            <a:off x="6876256" y="771550"/>
            <a:ext cx="1224136" cy="432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p:cNvPicPr/>
          <p:nvPr/>
        </p:nvPicPr>
        <p:blipFill>
          <a:blip r:embed="rId2">
            <a:extLst>
              <a:ext uri="{28A0092B-C50C-407E-A947-70E740481C1C}">
                <a14:useLocalDpi xmlns:a14="http://schemas.microsoft.com/office/drawing/2010/main" val="0"/>
              </a:ext>
            </a:extLst>
          </a:blip>
          <a:stretch>
            <a:fillRect/>
          </a:stretch>
        </p:blipFill>
        <p:spPr>
          <a:xfrm>
            <a:off x="33892" y="987574"/>
            <a:ext cx="5327236" cy="3312368"/>
          </a:xfrm>
          <a:prstGeom prst="rect">
            <a:avLst/>
          </a:prstGeom>
        </p:spPr>
      </p:pic>
      <p:sp>
        <p:nvSpPr>
          <p:cNvPr id="5" name="pole tekstowe 4"/>
          <p:cNvSpPr txBox="1"/>
          <p:nvPr/>
        </p:nvSpPr>
        <p:spPr>
          <a:xfrm>
            <a:off x="5358547" y="1347614"/>
            <a:ext cx="3528392" cy="2616101"/>
          </a:xfrm>
          <a:prstGeom prst="rect">
            <a:avLst/>
          </a:prstGeom>
          <a:noFill/>
        </p:spPr>
        <p:txBody>
          <a:bodyPr wrap="square" rtlCol="0">
            <a:spAutoFit/>
          </a:bodyPr>
          <a:lstStyle/>
          <a:p>
            <a:r>
              <a:rPr lang="pl-PL" dirty="0" smtClean="0"/>
              <a:t>Pozostałe kraje świata z wyjątkiem:</a:t>
            </a:r>
          </a:p>
          <a:p>
            <a:pPr marL="285750" indent="-285750">
              <a:spcBef>
                <a:spcPts val="1200"/>
              </a:spcBef>
              <a:buFont typeface="Arial" panose="020B0604020202020204" pitchFamily="34" charset="0"/>
              <a:buChar char="•"/>
            </a:pPr>
            <a:r>
              <a:rPr lang="pl-PL" dirty="0" smtClean="0"/>
              <a:t>Regionu 5: Andora, Monako, Watykan, San Marino</a:t>
            </a:r>
          </a:p>
          <a:p>
            <a:pPr marL="285750" indent="-285750">
              <a:spcBef>
                <a:spcPts val="1200"/>
              </a:spcBef>
              <a:buFont typeface="Arial" panose="020B0604020202020204" pitchFamily="34" charset="0"/>
              <a:buChar char="•"/>
            </a:pPr>
            <a:r>
              <a:rPr lang="pl-PL" dirty="0" smtClean="0"/>
              <a:t>Regionu 12: Arabia Saudyjska, Bahrajn, Katar, Kuwejt, Oman, Zjednoczone Emiraty Arabskie</a:t>
            </a:r>
            <a:endParaRPr lang="pl-PL" dirty="0"/>
          </a:p>
        </p:txBody>
      </p:sp>
    </p:spTree>
    <p:extLst>
      <p:ext uri="{BB962C8B-B14F-4D97-AF65-F5344CB8AC3E}">
        <p14:creationId xmlns:p14="http://schemas.microsoft.com/office/powerpoint/2010/main" val="2146982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897564"/>
            <a:ext cx="8064896" cy="648072"/>
          </a:xfrm>
        </p:spPr>
        <p:txBody>
          <a:bodyPr>
            <a:normAutofit/>
          </a:bodyPr>
          <a:lstStyle/>
          <a:p>
            <a:r>
              <a:rPr lang="pl-PL" cap="none" dirty="0" smtClean="0"/>
              <a:t>Termin składania wniosków: 5 lutego 2019 r., godz. 12:00</a:t>
            </a:r>
            <a:endParaRPr lang="pl-PL" cap="none" dirty="0"/>
          </a:p>
        </p:txBody>
      </p:sp>
      <p:sp>
        <p:nvSpPr>
          <p:cNvPr id="3" name="Symbol zastępczy zawartości 2"/>
          <p:cNvSpPr>
            <a:spLocks noGrp="1"/>
          </p:cNvSpPr>
          <p:nvPr>
            <p:ph idx="1"/>
          </p:nvPr>
        </p:nvSpPr>
        <p:spPr/>
        <p:txBody>
          <a:bodyPr>
            <a:normAutofit/>
          </a:bodyPr>
          <a:lstStyle/>
          <a:p>
            <a:pPr marL="285750" indent="-285750">
              <a:spcBef>
                <a:spcPts val="1200"/>
              </a:spcBef>
              <a:spcAft>
                <a:spcPts val="600"/>
              </a:spcAft>
              <a:buFont typeface="Wingdings" panose="05000000000000000000" pitchFamily="2" charset="2"/>
              <a:buChar char="ü"/>
            </a:pPr>
            <a:r>
              <a:rPr lang="pl-PL" dirty="0" smtClean="0"/>
              <a:t>Mobilność </a:t>
            </a:r>
            <a:r>
              <a:rPr lang="pl-PL" dirty="0"/>
              <a:t>studentów i pracowników uczelni między krajami programu i krajami partnerskimi, </a:t>
            </a:r>
            <a:r>
              <a:rPr lang="pl-PL" dirty="0" smtClean="0"/>
              <a:t>KA107-2019;</a:t>
            </a:r>
          </a:p>
          <a:p>
            <a:pPr marL="285750" indent="-285750">
              <a:spcBef>
                <a:spcPts val="600"/>
              </a:spcBef>
              <a:spcAft>
                <a:spcPts val="600"/>
              </a:spcAft>
              <a:buFont typeface="Wingdings" panose="05000000000000000000" pitchFamily="2" charset="2"/>
              <a:buChar char="ü"/>
            </a:pPr>
            <a:r>
              <a:rPr lang="pl-PL" dirty="0"/>
              <a:t>Mobilność studentów i pracowników uczelni między krajami programu, </a:t>
            </a:r>
            <a:r>
              <a:rPr lang="pl-PL" dirty="0" smtClean="0"/>
              <a:t>KA103-2019;</a:t>
            </a:r>
            <a:endParaRPr lang="pl-PL" dirty="0"/>
          </a:p>
          <a:p>
            <a:pPr marL="285750" indent="-285750">
              <a:spcBef>
                <a:spcPts val="600"/>
              </a:spcBef>
              <a:spcAft>
                <a:spcPts val="600"/>
              </a:spcAft>
              <a:buFont typeface="Wingdings" panose="05000000000000000000" pitchFamily="2" charset="2"/>
              <a:buChar char="ü"/>
            </a:pPr>
            <a:r>
              <a:rPr lang="pl-PL" dirty="0"/>
              <a:t>Akredytacja </a:t>
            </a:r>
            <a:r>
              <a:rPr lang="pl-PL" dirty="0" smtClean="0"/>
              <a:t>konsorcjów </a:t>
            </a:r>
            <a:r>
              <a:rPr lang="pl-PL" dirty="0"/>
              <a:t>w szkolnictwie </a:t>
            </a:r>
            <a:r>
              <a:rPr lang="pl-PL" dirty="0" smtClean="0"/>
              <a:t>wyższym, KA108-2019.</a:t>
            </a:r>
          </a:p>
          <a:p>
            <a:pPr>
              <a:spcBef>
                <a:spcPts val="600"/>
              </a:spcBef>
              <a:spcAft>
                <a:spcPts val="600"/>
              </a:spcAft>
            </a:pPr>
            <a:r>
              <a:rPr lang="pl-PL" dirty="0" smtClean="0"/>
              <a:t>Więcej informacji</a:t>
            </a:r>
            <a:r>
              <a:rPr lang="pl-PL" dirty="0"/>
              <a:t>: </a:t>
            </a:r>
            <a:r>
              <a:rPr lang="pl-PL" dirty="0">
                <a:hlinkClick r:id="rId2"/>
              </a:rPr>
              <a:t>http://erasmusplus.org.pl</a:t>
            </a:r>
            <a:r>
              <a:rPr lang="pl-PL" dirty="0" smtClean="0">
                <a:hlinkClick r:id="rId2"/>
              </a:rPr>
              <a:t>/</a:t>
            </a:r>
            <a:r>
              <a:rPr lang="pl-PL" dirty="0" smtClean="0"/>
              <a:t> (Konkurs wniosków)</a:t>
            </a:r>
            <a:endParaRPr lang="pl-PL"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7</a:t>
            </a:fld>
            <a:endParaRPr lang="pl-PL"/>
          </a:p>
        </p:txBody>
      </p:sp>
    </p:spTree>
    <p:extLst>
      <p:ext uri="{BB962C8B-B14F-4D97-AF65-F5344CB8AC3E}">
        <p14:creationId xmlns:p14="http://schemas.microsoft.com/office/powerpoint/2010/main" val="289924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07904" y="343088"/>
            <a:ext cx="4042792" cy="589867"/>
          </a:xfrm>
        </p:spPr>
        <p:txBody>
          <a:bodyPr>
            <a:normAutofit/>
          </a:bodyPr>
          <a:lstStyle/>
          <a:p>
            <a:r>
              <a:rPr lang="pl-PL" sz="3200" cap="none" dirty="0" smtClean="0"/>
              <a:t>Dokumenty ogólne</a:t>
            </a:r>
            <a:endParaRPr lang="pl-PL" sz="3200" cap="none" dirty="0"/>
          </a:p>
        </p:txBody>
      </p:sp>
      <p:sp>
        <p:nvSpPr>
          <p:cNvPr id="3" name="Symbol zastępczy zawartości 2"/>
          <p:cNvSpPr>
            <a:spLocks noGrp="1"/>
          </p:cNvSpPr>
          <p:nvPr>
            <p:ph sz="quarter" idx="4"/>
          </p:nvPr>
        </p:nvSpPr>
        <p:spPr>
          <a:xfrm>
            <a:off x="3563888" y="1617898"/>
            <a:ext cx="5400600" cy="2639799"/>
          </a:xfrm>
        </p:spPr>
        <p:txBody>
          <a:bodyPr>
            <a:normAutofit/>
          </a:bodyPr>
          <a:lstStyle/>
          <a:p>
            <a:pPr marL="285750" indent="-285750">
              <a:buFont typeface="Wingdings" panose="05000000000000000000" pitchFamily="2" charset="2"/>
              <a:buChar char="ü"/>
            </a:pPr>
            <a:r>
              <a:rPr lang="pl-PL" sz="1800" dirty="0" smtClean="0"/>
              <a:t>Przewodnik po programie Erasmus+, 2019 r.</a:t>
            </a:r>
            <a:r>
              <a:rPr lang="pl-PL" sz="1800" b="1" dirty="0">
                <a:solidFill>
                  <a:srgbClr val="00B050"/>
                </a:solidFill>
              </a:rPr>
              <a:t> </a:t>
            </a:r>
            <a:r>
              <a:rPr lang="pl-PL" sz="1800" b="1" dirty="0" smtClean="0">
                <a:solidFill>
                  <a:srgbClr val="00B050"/>
                </a:solidFill>
              </a:rPr>
              <a:t>(!)</a:t>
            </a:r>
            <a:r>
              <a:rPr lang="pl-PL" sz="1800" dirty="0" smtClean="0"/>
              <a:t>;</a:t>
            </a:r>
          </a:p>
          <a:p>
            <a:pPr marL="285750" indent="-285750">
              <a:spcBef>
                <a:spcPts val="1200"/>
              </a:spcBef>
              <a:buFont typeface="Wingdings" panose="05000000000000000000" pitchFamily="2" charset="2"/>
              <a:buChar char="ü"/>
            </a:pPr>
            <a:r>
              <a:rPr lang="pl-PL" sz="1800" dirty="0" smtClean="0"/>
              <a:t>Założenia do badania wiarygodności finansowej Wnioskodawców;</a:t>
            </a:r>
          </a:p>
          <a:p>
            <a:pPr marL="285750" indent="-285750">
              <a:spcBef>
                <a:spcPts val="1200"/>
              </a:spcBef>
              <a:buFont typeface="Wingdings" panose="05000000000000000000" pitchFamily="2" charset="2"/>
              <a:buChar char="ü"/>
            </a:pPr>
            <a:r>
              <a:rPr lang="pl-PL" sz="1800" dirty="0" smtClean="0"/>
              <a:t>Komunikat nt. języków, w jakich mogą być składane wnioski;</a:t>
            </a:r>
          </a:p>
          <a:p>
            <a:pPr marL="285750" indent="-285750">
              <a:spcBef>
                <a:spcPts val="1200"/>
              </a:spcBef>
              <a:buFont typeface="Wingdings" panose="05000000000000000000" pitchFamily="2" charset="2"/>
              <a:buChar char="ü"/>
            </a:pPr>
            <a:r>
              <a:rPr lang="pl-PL" sz="1800" dirty="0" smtClean="0"/>
              <a:t>Pełnomocnictwo prawnego przedstawiciela.</a:t>
            </a:r>
            <a:endParaRPr lang="pl-PL" sz="1800" dirty="0"/>
          </a:p>
        </p:txBody>
      </p:sp>
      <p:pic>
        <p:nvPicPr>
          <p:cNvPr id="9" name="Obraz 8" descr="www_wyzszet.jpg"/>
          <p:cNvPicPr>
            <a:picLocks noChangeAspect="1"/>
          </p:cNvPicPr>
          <p:nvPr/>
        </p:nvPicPr>
        <p:blipFill>
          <a:blip r:embed="rId2" cstate="print"/>
          <a:stretch>
            <a:fillRect/>
          </a:stretch>
        </p:blipFill>
        <p:spPr>
          <a:xfrm>
            <a:off x="507682" y="4481207"/>
            <a:ext cx="2038280" cy="434259"/>
          </a:xfrm>
          <a:prstGeom prst="rect">
            <a:avLst/>
          </a:prstGeom>
        </p:spPr>
      </p:pic>
      <p:grpSp>
        <p:nvGrpSpPr>
          <p:cNvPr id="11" name="Grupa 10"/>
          <p:cNvGrpSpPr/>
          <p:nvPr/>
        </p:nvGrpSpPr>
        <p:grpSpPr>
          <a:xfrm>
            <a:off x="4" y="0"/>
            <a:ext cx="2519773" cy="951570"/>
            <a:chOff x="0" y="0"/>
            <a:chExt cx="2519773" cy="951570"/>
          </a:xfrm>
        </p:grpSpPr>
        <p:sp>
          <p:nvSpPr>
            <p:cNvPr id="12" name="Prostokąt 11"/>
            <p:cNvSpPr/>
            <p:nvPr/>
          </p:nvSpPr>
          <p:spPr>
            <a:xfrm>
              <a:off x="0" y="0"/>
              <a:ext cx="2519773" cy="95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82" y="232733"/>
              <a:ext cx="1215867" cy="405289"/>
            </a:xfrm>
            <a:prstGeom prst="rect">
              <a:avLst/>
            </a:prstGeom>
          </p:spPr>
        </p:pic>
      </p:gr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8</a:t>
            </a:fld>
            <a:endParaRPr lang="pl-PL"/>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95" y="670570"/>
            <a:ext cx="2891269" cy="4277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660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419872" y="267494"/>
            <a:ext cx="5246520" cy="685524"/>
          </a:xfrm>
        </p:spPr>
        <p:txBody>
          <a:bodyPr>
            <a:normAutofit/>
          </a:bodyPr>
          <a:lstStyle/>
          <a:p>
            <a:r>
              <a:rPr lang="pl-PL" sz="2800" cap="none" dirty="0" smtClean="0"/>
              <a:t>Dokumenty: KA103</a:t>
            </a:r>
            <a:endParaRPr lang="pl-PL" sz="2800" cap="none" dirty="0"/>
          </a:p>
        </p:txBody>
      </p:sp>
      <p:sp>
        <p:nvSpPr>
          <p:cNvPr id="4" name="Symbol zastępczy zawartości 3"/>
          <p:cNvSpPr>
            <a:spLocks noGrp="1"/>
          </p:cNvSpPr>
          <p:nvPr>
            <p:ph sz="half" idx="2"/>
          </p:nvPr>
        </p:nvSpPr>
        <p:spPr>
          <a:xfrm>
            <a:off x="3261344" y="1057269"/>
            <a:ext cx="5775152" cy="3458697"/>
          </a:xfrm>
        </p:spPr>
        <p:txBody>
          <a:bodyPr>
            <a:noAutofit/>
          </a:bodyPr>
          <a:lstStyle/>
          <a:p>
            <a:pPr marL="285750" indent="-285750">
              <a:buFont typeface="Wingdings" panose="05000000000000000000" pitchFamily="2" charset="2"/>
              <a:buChar char="ü"/>
            </a:pPr>
            <a:r>
              <a:rPr lang="pl-PL" sz="1800" dirty="0" smtClean="0"/>
              <a:t>Zasady konkursu wniosków;</a:t>
            </a:r>
          </a:p>
          <a:p>
            <a:pPr marL="285750" indent="-285750">
              <a:spcBef>
                <a:spcPts val="1200"/>
              </a:spcBef>
              <a:buFont typeface="Wingdings" panose="05000000000000000000" pitchFamily="2" charset="2"/>
              <a:buChar char="ü"/>
            </a:pPr>
            <a:r>
              <a:rPr lang="pl-PL" sz="1800" dirty="0" smtClean="0"/>
              <a:t>Zasady alokacji i stawki </a:t>
            </a:r>
            <a:r>
              <a:rPr lang="pl-PL" sz="1800" b="1" dirty="0" smtClean="0">
                <a:solidFill>
                  <a:srgbClr val="00B050"/>
                </a:solidFill>
              </a:rPr>
              <a:t>(!)</a:t>
            </a:r>
            <a:r>
              <a:rPr lang="pl-PL" sz="1800" b="1" dirty="0" smtClean="0"/>
              <a:t>;</a:t>
            </a:r>
            <a:endParaRPr lang="pl-PL" sz="1800" dirty="0" smtClean="0"/>
          </a:p>
          <a:p>
            <a:pPr marL="285750" indent="-285750">
              <a:spcBef>
                <a:spcPts val="1200"/>
              </a:spcBef>
              <a:buFont typeface="Wingdings" panose="05000000000000000000" pitchFamily="2" charset="2"/>
              <a:buChar char="ü"/>
            </a:pPr>
            <a:r>
              <a:rPr lang="pl-PL" sz="1800" dirty="0" smtClean="0"/>
              <a:t>Wskazówki techniczne dot. wypełniania wniosków;</a:t>
            </a:r>
          </a:p>
          <a:p>
            <a:pPr marL="285750" indent="-285750">
              <a:spcBef>
                <a:spcPts val="1200"/>
              </a:spcBef>
              <a:buFont typeface="Wingdings" panose="05000000000000000000" pitchFamily="2" charset="2"/>
              <a:buChar char="ü"/>
            </a:pPr>
            <a:r>
              <a:rPr lang="pl-PL" sz="1800" dirty="0" smtClean="0"/>
              <a:t>Pełnomocnictwo:</a:t>
            </a:r>
          </a:p>
          <a:p>
            <a:pPr marL="742950" lvl="1" indent="-285750">
              <a:spcBef>
                <a:spcPts val="1200"/>
              </a:spcBef>
              <a:buFont typeface="Wingdings" panose="05000000000000000000" pitchFamily="2" charset="2"/>
              <a:buChar char="ü"/>
            </a:pPr>
            <a:r>
              <a:rPr lang="pl-PL" sz="1800" dirty="0"/>
              <a:t>j</a:t>
            </a:r>
            <a:r>
              <a:rPr lang="pl-PL" sz="1800" dirty="0" smtClean="0"/>
              <a:t>eżeli dotyczy - upoważnienie od prawnego przedstawiciela;</a:t>
            </a:r>
          </a:p>
          <a:p>
            <a:pPr marL="742950" lvl="1" indent="-285750">
              <a:spcBef>
                <a:spcPts val="1200"/>
              </a:spcBef>
              <a:buFont typeface="Wingdings" panose="05000000000000000000" pitchFamily="2" charset="2"/>
              <a:buChar char="ü"/>
            </a:pPr>
            <a:r>
              <a:rPr lang="pl-PL" sz="1800" dirty="0" smtClean="0"/>
              <a:t>dotyczy konsorcjów - </a:t>
            </a:r>
            <a:r>
              <a:rPr lang="pl-PL" sz="1800" dirty="0"/>
              <a:t>od wszystkich partnerów </a:t>
            </a:r>
            <a:r>
              <a:rPr lang="pl-PL" sz="1800" dirty="0" smtClean="0"/>
              <a:t>konsorcjum;</a:t>
            </a:r>
          </a:p>
          <a:p>
            <a:pPr marL="285750" indent="-285750">
              <a:spcBef>
                <a:spcPts val="1200"/>
              </a:spcBef>
              <a:buFont typeface="Wingdings" panose="05000000000000000000" pitchFamily="2" charset="2"/>
              <a:buChar char="ü"/>
            </a:pPr>
            <a:r>
              <a:rPr lang="pl-PL" sz="1800" dirty="0" smtClean="0"/>
              <a:t>Formularz wniosku (web form).</a:t>
            </a:r>
            <a:endParaRPr lang="pl-PL" sz="1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03598"/>
            <a:ext cx="315384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ymbol zastępczy numeru slajdu 1"/>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9</a:t>
            </a:fld>
            <a:endParaRPr lang="pl-PL"/>
          </a:p>
        </p:txBody>
      </p:sp>
    </p:spTree>
    <p:extLst>
      <p:ext uri="{BB962C8B-B14F-4D97-AF65-F5344CB8AC3E}">
        <p14:creationId xmlns:p14="http://schemas.microsoft.com/office/powerpoint/2010/main" val="1585525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Erasmus+">
  <a:themeElements>
    <a:clrScheme name="Ogolne">
      <a:dk1>
        <a:srgbClr val="005061"/>
      </a:dk1>
      <a:lt1>
        <a:sysClr val="window" lastClr="FFFFFF"/>
      </a:lt1>
      <a:dk2>
        <a:srgbClr val="005061"/>
      </a:dk2>
      <a:lt2>
        <a:srgbClr val="FFFFFF"/>
      </a:lt2>
      <a:accent1>
        <a:srgbClr val="7791CA"/>
      </a:accent1>
      <a:accent2>
        <a:srgbClr val="7791CA"/>
      </a:accent2>
      <a:accent3>
        <a:srgbClr val="7791CA"/>
      </a:accent3>
      <a:accent4>
        <a:srgbClr val="7791CA"/>
      </a:accent4>
      <a:accent5>
        <a:srgbClr val="7791CA"/>
      </a:accent5>
      <a:accent6>
        <a:srgbClr val="7791CA"/>
      </a:accent6>
      <a:hlink>
        <a:srgbClr val="7791CA"/>
      </a:hlink>
      <a:folHlink>
        <a:srgbClr val="7791CA"/>
      </a:folHlink>
    </a:clrScheme>
    <a:fontScheme name="Erasmus+">
      <a:majorFont>
        <a:latin typeface="Trebuchet MS"/>
        <a:ea typeface=""/>
        <a:cs typeface=""/>
      </a:majorFont>
      <a:minorFont>
        <a:latin typeface="Trebuchet MS"/>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1939</TotalTime>
  <Words>2149</Words>
  <Application>Microsoft Office PowerPoint</Application>
  <PresentationFormat>Pokaz na ekranie (16:9)</PresentationFormat>
  <Paragraphs>342</Paragraphs>
  <Slides>40</Slides>
  <Notes>5</Notes>
  <HiddenSlides>0</HiddenSlides>
  <MMClips>0</MMClips>
  <ScaleCrop>false</ScaleCrop>
  <HeadingPairs>
    <vt:vector size="4" baseType="variant">
      <vt:variant>
        <vt:lpstr>Motyw</vt:lpstr>
      </vt:variant>
      <vt:variant>
        <vt:i4>1</vt:i4>
      </vt:variant>
      <vt:variant>
        <vt:lpstr>Tytuły slajdów</vt:lpstr>
      </vt:variant>
      <vt:variant>
        <vt:i4>40</vt:i4>
      </vt:variant>
    </vt:vector>
  </HeadingPairs>
  <TitlesOfParts>
    <vt:vector size="41" baseType="lpstr">
      <vt:lpstr>Erasmus+</vt:lpstr>
      <vt:lpstr>Prezentacja programu PowerPoint</vt:lpstr>
      <vt:lpstr>Erasmus+ dla szkolnictwa wyższego: Akcja 1 - Mobilność</vt:lpstr>
      <vt:lpstr>Wyjazdy i przyjazdy studentów (PL)</vt:lpstr>
      <vt:lpstr>Wyjazdy i przyjazdy pracowników (PL)</vt:lpstr>
      <vt:lpstr>Kraje programu (Programme Countries)</vt:lpstr>
      <vt:lpstr>Kraje partnerskie (Partner Countries)</vt:lpstr>
      <vt:lpstr>Termin składania wniosków: 5 lutego 2019 r., godz. 12:00</vt:lpstr>
      <vt:lpstr>Dokumenty ogólne</vt:lpstr>
      <vt:lpstr>Dokumenty: KA103</vt:lpstr>
      <vt:lpstr>Dokumenty: KA107</vt:lpstr>
      <vt:lpstr>Dokumenty: KA108</vt:lpstr>
      <vt:lpstr>Dostępne działania</vt:lpstr>
      <vt:lpstr>Kryteria formalne</vt:lpstr>
      <vt:lpstr>Pozostałe Kryteria</vt:lpstr>
      <vt:lpstr>Zasady alokacji i dofinansowania  KA103-2019</vt:lpstr>
      <vt:lpstr>Prezentacja programu PowerPoint</vt:lpstr>
      <vt:lpstr>Prezentacja programu PowerPoint</vt:lpstr>
      <vt:lpstr>KA103: Miesięczne stawki stypendialne  SMS i SMP</vt:lpstr>
      <vt:lpstr>Prezentacja programu PowerPoint</vt:lpstr>
      <vt:lpstr>Formularz wniosku</vt:lpstr>
      <vt:lpstr>Z którymi krajami partnerskimi można planować mobilność?</vt:lpstr>
      <vt:lpstr>KA107: Regiony, kraje i koperty budżetowe</vt:lpstr>
      <vt:lpstr>Prezentacja programu PowerPoint</vt:lpstr>
      <vt:lpstr>Prezentacja programu PowerPoint</vt:lpstr>
      <vt:lpstr>Prezentacja programu PowerPoint</vt:lpstr>
      <vt:lpstr>Prezentacja programu PowerPoint</vt:lpstr>
      <vt:lpstr>Prezentacja programu PowerPoint</vt:lpstr>
      <vt:lpstr>KA107: Kryteria jakościowe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KA107: Zasady finansowania</vt:lpstr>
      <vt:lpstr>Prezentacja programu PowerPoint</vt:lpstr>
      <vt:lpstr>KA107: Czego unikać?  O czym nie zapomnieć? </vt:lpstr>
      <vt:lpstr>Prezentacja programu PowerPoint</vt:lpstr>
      <vt:lpstr>Formularz wniosku</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Ania</dc:creator>
  <cp:lastModifiedBy>drytwinska</cp:lastModifiedBy>
  <cp:revision>406</cp:revision>
  <cp:lastPrinted>2017-01-03T18:15:52Z</cp:lastPrinted>
  <dcterms:created xsi:type="dcterms:W3CDTF">2015-12-08T12:55:20Z</dcterms:created>
  <dcterms:modified xsi:type="dcterms:W3CDTF">2019-01-09T15:08:15Z</dcterms:modified>
</cp:coreProperties>
</file>