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801" r:id="rId2"/>
    <p:sldMasterId id="2147483817" r:id="rId3"/>
    <p:sldMasterId id="2147483836" r:id="rId4"/>
    <p:sldMasterId id="2147483852" r:id="rId5"/>
    <p:sldMasterId id="2147483864" r:id="rId6"/>
  </p:sldMasterIdLst>
  <p:notesMasterIdLst>
    <p:notesMasterId r:id="rId89"/>
  </p:notesMasterIdLst>
  <p:handoutMasterIdLst>
    <p:handoutMasterId r:id="rId90"/>
  </p:handoutMasterIdLst>
  <p:sldIdLst>
    <p:sldId id="1074" r:id="rId7"/>
    <p:sldId id="1180" r:id="rId8"/>
    <p:sldId id="1236" r:id="rId9"/>
    <p:sldId id="1237" r:id="rId10"/>
    <p:sldId id="1219" r:id="rId11"/>
    <p:sldId id="1220" r:id="rId12"/>
    <p:sldId id="1221" r:id="rId13"/>
    <p:sldId id="1222" r:id="rId14"/>
    <p:sldId id="1223" r:id="rId15"/>
    <p:sldId id="1224" r:id="rId16"/>
    <p:sldId id="1225" r:id="rId17"/>
    <p:sldId id="1226" r:id="rId18"/>
    <p:sldId id="1227" r:id="rId19"/>
    <p:sldId id="1228" r:id="rId20"/>
    <p:sldId id="1229" r:id="rId21"/>
    <p:sldId id="1230" r:id="rId22"/>
    <p:sldId id="1231" r:id="rId23"/>
    <p:sldId id="1232" r:id="rId24"/>
    <p:sldId id="1233" r:id="rId25"/>
    <p:sldId id="1234" r:id="rId26"/>
    <p:sldId id="1199" r:id="rId27"/>
    <p:sldId id="1200" r:id="rId28"/>
    <p:sldId id="1201" r:id="rId29"/>
    <p:sldId id="1202" r:id="rId30"/>
    <p:sldId id="1203" r:id="rId31"/>
    <p:sldId id="1204" r:id="rId32"/>
    <p:sldId id="693" r:id="rId33"/>
    <p:sldId id="978" r:id="rId34"/>
    <p:sldId id="1137" r:id="rId35"/>
    <p:sldId id="1215" r:id="rId36"/>
    <p:sldId id="1216" r:id="rId37"/>
    <p:sldId id="1138" r:id="rId38"/>
    <p:sldId id="1139" r:id="rId39"/>
    <p:sldId id="1140" r:id="rId40"/>
    <p:sldId id="1141" r:id="rId41"/>
    <p:sldId id="1144" r:id="rId42"/>
    <p:sldId id="1145" r:id="rId43"/>
    <p:sldId id="1146" r:id="rId44"/>
    <p:sldId id="1147" r:id="rId45"/>
    <p:sldId id="1148" r:id="rId46"/>
    <p:sldId id="1149" r:id="rId47"/>
    <p:sldId id="1150" r:id="rId48"/>
    <p:sldId id="1151" r:id="rId49"/>
    <p:sldId id="1152" r:id="rId50"/>
    <p:sldId id="1153" r:id="rId51"/>
    <p:sldId id="1154" r:id="rId52"/>
    <p:sldId id="1155" r:id="rId53"/>
    <p:sldId id="1156" r:id="rId54"/>
    <p:sldId id="1158" r:id="rId55"/>
    <p:sldId id="1159" r:id="rId56"/>
    <p:sldId id="1063" r:id="rId57"/>
    <p:sldId id="974" r:id="rId58"/>
    <p:sldId id="975" r:id="rId59"/>
    <p:sldId id="976" r:id="rId60"/>
    <p:sldId id="977" r:id="rId61"/>
    <p:sldId id="1136" r:id="rId62"/>
    <p:sldId id="1209" r:id="rId63"/>
    <p:sldId id="1210" r:id="rId64"/>
    <p:sldId id="1211" r:id="rId65"/>
    <p:sldId id="1212" r:id="rId66"/>
    <p:sldId id="1213" r:id="rId67"/>
    <p:sldId id="1214" r:id="rId68"/>
    <p:sldId id="1207" r:id="rId69"/>
    <p:sldId id="1238" r:id="rId70"/>
    <p:sldId id="1239" r:id="rId71"/>
    <p:sldId id="1240" r:id="rId72"/>
    <p:sldId id="1241" r:id="rId73"/>
    <p:sldId id="1244" r:id="rId74"/>
    <p:sldId id="1245" r:id="rId75"/>
    <p:sldId id="1248" r:id="rId76"/>
    <p:sldId id="1249" r:id="rId77"/>
    <p:sldId id="1250" r:id="rId78"/>
    <p:sldId id="1251" r:id="rId79"/>
    <p:sldId id="1252" r:id="rId80"/>
    <p:sldId id="1253" r:id="rId81"/>
    <p:sldId id="1254" r:id="rId82"/>
    <p:sldId id="1255" r:id="rId83"/>
    <p:sldId id="1256" r:id="rId84"/>
    <p:sldId id="1257" r:id="rId85"/>
    <p:sldId id="1258" r:id="rId86"/>
    <p:sldId id="1259" r:id="rId87"/>
    <p:sldId id="1071" r:id="rId88"/>
  </p:sldIdLst>
  <p:sldSz cx="9144000" cy="5143500" type="screen16x9"/>
  <p:notesSz cx="6784975" cy="9906000"/>
  <p:defaultTextStyle>
    <a:defPPr>
      <a:defRPr lang="pl-PL"/>
    </a:defPPr>
    <a:lvl1pPr marL="0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61"/>
    <a:srgbClr val="292929"/>
    <a:srgbClr val="99CC00"/>
    <a:srgbClr val="0B0401"/>
    <a:srgbClr val="4D4D4D"/>
    <a:srgbClr val="FF9900"/>
    <a:srgbClr val="FFCC66"/>
    <a:srgbClr val="FEBF48"/>
    <a:srgbClr val="99FF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65" autoAdjust="0"/>
    <p:restoredTop sz="94514" autoAdjust="0"/>
  </p:normalViewPr>
  <p:slideViewPr>
    <p:cSldViewPr>
      <p:cViewPr varScale="1">
        <p:scale>
          <a:sx n="147" d="100"/>
          <a:sy n="147" d="100"/>
        </p:scale>
        <p:origin x="-59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90"/>
      </p:cViewPr>
      <p:guideLst>
        <p:guide orient="horz" pos="3120"/>
        <p:guide pos="21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rse\data\redirected\kmilczarek\Desktop\kick-off_2018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Arkusz1!$B$8</c:f>
              <c:strCache>
                <c:ptCount val="1"/>
                <c:pt idx="0">
                  <c:v>akcja 1 - złożone</c:v>
                </c:pt>
              </c:strCache>
            </c:strRef>
          </c:tx>
          <c:invertIfNegative val="0"/>
          <c:cat>
            <c:numRef>
              <c:f>Arkusz1!$A$9:$A$13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Arkusz1!$B$9:$B$13</c:f>
              <c:numCache>
                <c:formatCode>General</c:formatCode>
                <c:ptCount val="5"/>
                <c:pt idx="0">
                  <c:v>114</c:v>
                </c:pt>
                <c:pt idx="1">
                  <c:v>77</c:v>
                </c:pt>
                <c:pt idx="2">
                  <c:v>99</c:v>
                </c:pt>
                <c:pt idx="3">
                  <c:v>71</c:v>
                </c:pt>
                <c:pt idx="4">
                  <c:v>106</c:v>
                </c:pt>
              </c:numCache>
            </c:numRef>
          </c:val>
        </c:ser>
        <c:ser>
          <c:idx val="1"/>
          <c:order val="1"/>
          <c:tx>
            <c:strRef>
              <c:f>Arkusz1!$C$8</c:f>
              <c:strCache>
                <c:ptCount val="1"/>
                <c:pt idx="0">
                  <c:v>akcja 1 - dofinansowane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cat>
            <c:numRef>
              <c:f>Arkusz1!$A$9:$A$13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Arkusz1!$C$9:$C$13</c:f>
              <c:numCache>
                <c:formatCode>General</c:formatCode>
                <c:ptCount val="5"/>
                <c:pt idx="0">
                  <c:v>43</c:v>
                </c:pt>
                <c:pt idx="1">
                  <c:v>17</c:v>
                </c:pt>
                <c:pt idx="2">
                  <c:v>24</c:v>
                </c:pt>
                <c:pt idx="3">
                  <c:v>29</c:v>
                </c:pt>
                <c:pt idx="4">
                  <c:v>25</c:v>
                </c:pt>
              </c:numCache>
            </c:numRef>
          </c:val>
        </c:ser>
        <c:ser>
          <c:idx val="2"/>
          <c:order val="2"/>
          <c:tx>
            <c:strRef>
              <c:f>Arkusz1!$D$8</c:f>
              <c:strCache>
                <c:ptCount val="1"/>
                <c:pt idx="0">
                  <c:v>akcja 2 - złożone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cat>
            <c:numRef>
              <c:f>Arkusz1!$A$9:$A$13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Arkusz1!$D$9:$D$13</c:f>
              <c:numCache>
                <c:formatCode>General</c:formatCode>
                <c:ptCount val="5"/>
                <c:pt idx="0">
                  <c:v>64</c:v>
                </c:pt>
                <c:pt idx="1">
                  <c:v>83</c:v>
                </c:pt>
                <c:pt idx="2">
                  <c:v>101</c:v>
                </c:pt>
                <c:pt idx="3">
                  <c:v>90</c:v>
                </c:pt>
                <c:pt idx="4">
                  <c:v>93</c:v>
                </c:pt>
              </c:numCache>
            </c:numRef>
          </c:val>
        </c:ser>
        <c:ser>
          <c:idx val="3"/>
          <c:order val="3"/>
          <c:tx>
            <c:strRef>
              <c:f>Arkusz1!$E$8</c:f>
              <c:strCache>
                <c:ptCount val="1"/>
                <c:pt idx="0">
                  <c:v>akcja 2 - dofinansowane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</a:t>
                    </a:r>
                    <a:r>
                      <a:rPr lang="pl-PL" smtClean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Arkusz1!$A$9:$A$13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Arkusz1!$E$9:$E$13</c:f>
              <c:numCache>
                <c:formatCode>General</c:formatCode>
                <c:ptCount val="5"/>
                <c:pt idx="0">
                  <c:v>18</c:v>
                </c:pt>
                <c:pt idx="1">
                  <c:v>20</c:v>
                </c:pt>
                <c:pt idx="2">
                  <c:v>39</c:v>
                </c:pt>
                <c:pt idx="3">
                  <c:v>39</c:v>
                </c:pt>
                <c:pt idx="4">
                  <c:v>48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3735296"/>
        <c:axId val="103745792"/>
      </c:barChart>
      <c:catAx>
        <c:axId val="10373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3745792"/>
        <c:crosses val="autoZero"/>
        <c:auto val="1"/>
        <c:lblAlgn val="ctr"/>
        <c:lblOffset val="100"/>
        <c:noMultiLvlLbl val="0"/>
      </c:catAx>
      <c:valAx>
        <c:axId val="103745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3735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039076423814724"/>
          <c:y val="0.1595653297569978"/>
          <c:w val="0.21960923576185279"/>
          <c:h val="0.764452022808472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0" i="1" baseline="0"/>
      </a:pPr>
      <a:endParaRPr lang="pl-PL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4463E-D094-4A76-B082-AED9D521C737}" type="doc">
      <dgm:prSet loTypeId="urn:microsoft.com/office/officeart/2005/8/layout/cycle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853AE30-A474-4FC7-8AA1-75EF9ADD9ADA}">
      <dgm:prSet custT="1"/>
      <dgm:spPr>
        <a:noFill/>
      </dgm:spPr>
      <dgm:t>
        <a:bodyPr/>
        <a:lstStyle/>
        <a:p>
          <a:pPr rtl="0"/>
          <a:r>
            <a:rPr lang="pl-PL" sz="1800" dirty="0" smtClean="0">
              <a:solidFill>
                <a:schemeClr val="tx2"/>
              </a:solidFill>
            </a:rPr>
            <a:t>koordynator</a:t>
          </a:r>
          <a:endParaRPr lang="pl-PL" sz="1800" dirty="0">
            <a:solidFill>
              <a:schemeClr val="tx2"/>
            </a:solidFill>
          </a:endParaRPr>
        </a:p>
      </dgm:t>
    </dgm:pt>
    <dgm:pt modelId="{23D964C5-4F27-401E-A26D-D5CE813EAA27}" type="parTrans" cxnId="{CA09ED99-DBC1-4BC8-9256-5F899532E851}">
      <dgm:prSet/>
      <dgm:spPr/>
      <dgm:t>
        <a:bodyPr/>
        <a:lstStyle/>
        <a:p>
          <a:endParaRPr lang="pl-PL"/>
        </a:p>
      </dgm:t>
    </dgm:pt>
    <dgm:pt modelId="{2CA87373-55A1-476C-804D-A923E3D79A12}" type="sibTrans" cxnId="{CA09ED99-DBC1-4BC8-9256-5F899532E851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pl-PL"/>
        </a:p>
      </dgm:t>
    </dgm:pt>
    <dgm:pt modelId="{5C76E8E4-6908-4088-9A26-D063649321B8}">
      <dgm:prSet custT="1"/>
      <dgm:spPr>
        <a:noFill/>
      </dgm:spPr>
      <dgm:t>
        <a:bodyPr/>
        <a:lstStyle/>
        <a:p>
          <a:pPr rtl="0"/>
          <a:r>
            <a:rPr lang="pl-PL" sz="1800" dirty="0" smtClean="0">
              <a:solidFill>
                <a:schemeClr val="tx2"/>
              </a:solidFill>
            </a:rPr>
            <a:t>partner</a:t>
          </a:r>
          <a:endParaRPr lang="pl-PL" sz="1800" dirty="0">
            <a:solidFill>
              <a:schemeClr val="tx2"/>
            </a:solidFill>
          </a:endParaRPr>
        </a:p>
      </dgm:t>
    </dgm:pt>
    <dgm:pt modelId="{FA3D7108-54E8-45B7-9F50-6170D260EF8B}" type="parTrans" cxnId="{8C9C5C54-6C21-4369-9C24-FA30DEF9A10A}">
      <dgm:prSet/>
      <dgm:spPr/>
      <dgm:t>
        <a:bodyPr/>
        <a:lstStyle/>
        <a:p>
          <a:endParaRPr lang="pl-PL"/>
        </a:p>
      </dgm:t>
    </dgm:pt>
    <dgm:pt modelId="{66439C8F-365A-459F-A245-C270203575CE}" type="sibTrans" cxnId="{8C9C5C54-6C21-4369-9C24-FA30DEF9A10A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pl-PL"/>
        </a:p>
      </dgm:t>
    </dgm:pt>
    <dgm:pt modelId="{53918713-849E-4F47-98AE-848603C4CA87}">
      <dgm:prSet custT="1"/>
      <dgm:spPr>
        <a:noFill/>
      </dgm:spPr>
      <dgm:t>
        <a:bodyPr/>
        <a:lstStyle/>
        <a:p>
          <a:pPr rtl="0"/>
          <a:r>
            <a:rPr lang="pl-PL" sz="1800" dirty="0" smtClean="0">
              <a:solidFill>
                <a:schemeClr val="tx2"/>
              </a:solidFill>
            </a:rPr>
            <a:t>partner</a:t>
          </a:r>
          <a:endParaRPr lang="pl-PL" sz="1800" dirty="0">
            <a:solidFill>
              <a:schemeClr val="tx2"/>
            </a:solidFill>
          </a:endParaRPr>
        </a:p>
      </dgm:t>
    </dgm:pt>
    <dgm:pt modelId="{E2ECA4AB-C56E-47BF-9B98-0FB33EE66A63}" type="parTrans" cxnId="{C6423F07-5159-46A1-B5F9-A190D9F23B98}">
      <dgm:prSet/>
      <dgm:spPr/>
      <dgm:t>
        <a:bodyPr/>
        <a:lstStyle/>
        <a:p>
          <a:endParaRPr lang="pl-PL"/>
        </a:p>
      </dgm:t>
    </dgm:pt>
    <dgm:pt modelId="{62134ABB-BCD3-4FE4-905A-1728A4F59B32}" type="sibTrans" cxnId="{C6423F07-5159-46A1-B5F9-A190D9F23B98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pl-PL"/>
        </a:p>
      </dgm:t>
    </dgm:pt>
    <dgm:pt modelId="{7600C129-1022-4C6F-B4F0-72D1DEBE5819}" type="pres">
      <dgm:prSet presAssocID="{40E4463E-D094-4A76-B082-AED9D521C7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58205A1-6077-4554-8DED-E5A1F10DE460}" type="pres">
      <dgm:prSet presAssocID="{6853AE30-A474-4FC7-8AA1-75EF9ADD9ADA}" presName="node" presStyleLbl="node1" presStyleIdx="0" presStyleCnt="3" custScaleX="1207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E22376-B379-446E-88A2-A4610EC801A8}" type="pres">
      <dgm:prSet presAssocID="{6853AE30-A474-4FC7-8AA1-75EF9ADD9ADA}" presName="spNode" presStyleCnt="0"/>
      <dgm:spPr/>
    </dgm:pt>
    <dgm:pt modelId="{4476E2E8-49E8-4A30-949C-63B739988177}" type="pres">
      <dgm:prSet presAssocID="{2CA87373-55A1-476C-804D-A923E3D79A12}" presName="sibTrans" presStyleLbl="sibTrans1D1" presStyleIdx="0" presStyleCnt="3"/>
      <dgm:spPr/>
      <dgm:t>
        <a:bodyPr/>
        <a:lstStyle/>
        <a:p>
          <a:endParaRPr lang="pl-PL"/>
        </a:p>
      </dgm:t>
    </dgm:pt>
    <dgm:pt modelId="{904F6943-134F-4CCF-90DD-845D74CF02FC}" type="pres">
      <dgm:prSet presAssocID="{5C76E8E4-6908-4088-9A26-D063649321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096A6F-FC06-4F39-BBF7-3676AC36EB8F}" type="pres">
      <dgm:prSet presAssocID="{5C76E8E4-6908-4088-9A26-D063649321B8}" presName="spNode" presStyleCnt="0"/>
      <dgm:spPr/>
    </dgm:pt>
    <dgm:pt modelId="{9E589997-3129-4816-A1CF-6A2947ECAB7B}" type="pres">
      <dgm:prSet presAssocID="{66439C8F-365A-459F-A245-C270203575CE}" presName="sibTrans" presStyleLbl="sibTrans1D1" presStyleIdx="1" presStyleCnt="3"/>
      <dgm:spPr/>
      <dgm:t>
        <a:bodyPr/>
        <a:lstStyle/>
        <a:p>
          <a:endParaRPr lang="pl-PL"/>
        </a:p>
      </dgm:t>
    </dgm:pt>
    <dgm:pt modelId="{B70D04F3-DE3E-4D66-90FE-57259781CBE5}" type="pres">
      <dgm:prSet presAssocID="{53918713-849E-4F47-98AE-848603C4CA8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8DC659-881E-46CD-9D6C-FAB9D63AD973}" type="pres">
      <dgm:prSet presAssocID="{53918713-849E-4F47-98AE-848603C4CA87}" presName="spNode" presStyleCnt="0"/>
      <dgm:spPr/>
    </dgm:pt>
    <dgm:pt modelId="{EAC695AC-CA28-46FE-8403-4178E4336FC6}" type="pres">
      <dgm:prSet presAssocID="{62134ABB-BCD3-4FE4-905A-1728A4F59B32}" presName="sibTrans" presStyleLbl="sibTrans1D1" presStyleIdx="2" presStyleCnt="3"/>
      <dgm:spPr/>
      <dgm:t>
        <a:bodyPr/>
        <a:lstStyle/>
        <a:p>
          <a:endParaRPr lang="pl-PL"/>
        </a:p>
      </dgm:t>
    </dgm:pt>
  </dgm:ptLst>
  <dgm:cxnLst>
    <dgm:cxn modelId="{CF708587-AA19-49AE-A280-B4D58380A530}" type="presOf" srcId="{66439C8F-365A-459F-A245-C270203575CE}" destId="{9E589997-3129-4816-A1CF-6A2947ECAB7B}" srcOrd="0" destOrd="0" presId="urn:microsoft.com/office/officeart/2005/8/layout/cycle6"/>
    <dgm:cxn modelId="{8C9C5C54-6C21-4369-9C24-FA30DEF9A10A}" srcId="{40E4463E-D094-4A76-B082-AED9D521C737}" destId="{5C76E8E4-6908-4088-9A26-D063649321B8}" srcOrd="1" destOrd="0" parTransId="{FA3D7108-54E8-45B7-9F50-6170D260EF8B}" sibTransId="{66439C8F-365A-459F-A245-C270203575CE}"/>
    <dgm:cxn modelId="{CA09ED99-DBC1-4BC8-9256-5F899532E851}" srcId="{40E4463E-D094-4A76-B082-AED9D521C737}" destId="{6853AE30-A474-4FC7-8AA1-75EF9ADD9ADA}" srcOrd="0" destOrd="0" parTransId="{23D964C5-4F27-401E-A26D-D5CE813EAA27}" sibTransId="{2CA87373-55A1-476C-804D-A923E3D79A12}"/>
    <dgm:cxn modelId="{65253A90-A473-4CB1-9A3E-453772AF0014}" type="presOf" srcId="{53918713-849E-4F47-98AE-848603C4CA87}" destId="{B70D04F3-DE3E-4D66-90FE-57259781CBE5}" srcOrd="0" destOrd="0" presId="urn:microsoft.com/office/officeart/2005/8/layout/cycle6"/>
    <dgm:cxn modelId="{6271A2F6-FDB9-4251-9257-79727D7CC9A7}" type="presOf" srcId="{62134ABB-BCD3-4FE4-905A-1728A4F59B32}" destId="{EAC695AC-CA28-46FE-8403-4178E4336FC6}" srcOrd="0" destOrd="0" presId="urn:microsoft.com/office/officeart/2005/8/layout/cycle6"/>
    <dgm:cxn modelId="{0B7233F6-354A-48DE-B7D8-B4F15FBAF357}" type="presOf" srcId="{40E4463E-D094-4A76-B082-AED9D521C737}" destId="{7600C129-1022-4C6F-B4F0-72D1DEBE5819}" srcOrd="0" destOrd="0" presId="urn:microsoft.com/office/officeart/2005/8/layout/cycle6"/>
    <dgm:cxn modelId="{8D96140D-4810-4FD4-BBBA-D4321275A5B9}" type="presOf" srcId="{5C76E8E4-6908-4088-9A26-D063649321B8}" destId="{904F6943-134F-4CCF-90DD-845D74CF02FC}" srcOrd="0" destOrd="0" presId="urn:microsoft.com/office/officeart/2005/8/layout/cycle6"/>
    <dgm:cxn modelId="{C6423F07-5159-46A1-B5F9-A190D9F23B98}" srcId="{40E4463E-D094-4A76-B082-AED9D521C737}" destId="{53918713-849E-4F47-98AE-848603C4CA87}" srcOrd="2" destOrd="0" parTransId="{E2ECA4AB-C56E-47BF-9B98-0FB33EE66A63}" sibTransId="{62134ABB-BCD3-4FE4-905A-1728A4F59B32}"/>
    <dgm:cxn modelId="{9E76E635-2D99-433A-88DE-DEA101056096}" type="presOf" srcId="{2CA87373-55A1-476C-804D-A923E3D79A12}" destId="{4476E2E8-49E8-4A30-949C-63B739988177}" srcOrd="0" destOrd="0" presId="urn:microsoft.com/office/officeart/2005/8/layout/cycle6"/>
    <dgm:cxn modelId="{3EA4375E-A03D-44A7-A05C-51223EB1197A}" type="presOf" srcId="{6853AE30-A474-4FC7-8AA1-75EF9ADD9ADA}" destId="{E58205A1-6077-4554-8DED-E5A1F10DE460}" srcOrd="0" destOrd="0" presId="urn:microsoft.com/office/officeart/2005/8/layout/cycle6"/>
    <dgm:cxn modelId="{01FE5B85-384E-47E1-BF4B-76E7C93C16F6}" type="presParOf" srcId="{7600C129-1022-4C6F-B4F0-72D1DEBE5819}" destId="{E58205A1-6077-4554-8DED-E5A1F10DE460}" srcOrd="0" destOrd="0" presId="urn:microsoft.com/office/officeart/2005/8/layout/cycle6"/>
    <dgm:cxn modelId="{2ACE31CF-5F7C-47C8-8D27-1EF317E4A862}" type="presParOf" srcId="{7600C129-1022-4C6F-B4F0-72D1DEBE5819}" destId="{E6E22376-B379-446E-88A2-A4610EC801A8}" srcOrd="1" destOrd="0" presId="urn:microsoft.com/office/officeart/2005/8/layout/cycle6"/>
    <dgm:cxn modelId="{0B458371-C3D0-4097-82A0-D9FCBB0DA5C2}" type="presParOf" srcId="{7600C129-1022-4C6F-B4F0-72D1DEBE5819}" destId="{4476E2E8-49E8-4A30-949C-63B739988177}" srcOrd="2" destOrd="0" presId="urn:microsoft.com/office/officeart/2005/8/layout/cycle6"/>
    <dgm:cxn modelId="{1CE9FB7A-F856-47AD-9468-8EFD5F9837A7}" type="presParOf" srcId="{7600C129-1022-4C6F-B4F0-72D1DEBE5819}" destId="{904F6943-134F-4CCF-90DD-845D74CF02FC}" srcOrd="3" destOrd="0" presId="urn:microsoft.com/office/officeart/2005/8/layout/cycle6"/>
    <dgm:cxn modelId="{F2323F46-2EB3-426B-8EA7-5C89E7A88DD8}" type="presParOf" srcId="{7600C129-1022-4C6F-B4F0-72D1DEBE5819}" destId="{77096A6F-FC06-4F39-BBF7-3676AC36EB8F}" srcOrd="4" destOrd="0" presId="urn:microsoft.com/office/officeart/2005/8/layout/cycle6"/>
    <dgm:cxn modelId="{829405A5-517D-4DF8-885E-38E4644BE80D}" type="presParOf" srcId="{7600C129-1022-4C6F-B4F0-72D1DEBE5819}" destId="{9E589997-3129-4816-A1CF-6A2947ECAB7B}" srcOrd="5" destOrd="0" presId="urn:microsoft.com/office/officeart/2005/8/layout/cycle6"/>
    <dgm:cxn modelId="{B5E659F9-67EA-4452-9678-648F50B80E2C}" type="presParOf" srcId="{7600C129-1022-4C6F-B4F0-72D1DEBE5819}" destId="{B70D04F3-DE3E-4D66-90FE-57259781CBE5}" srcOrd="6" destOrd="0" presId="urn:microsoft.com/office/officeart/2005/8/layout/cycle6"/>
    <dgm:cxn modelId="{8D516835-881F-4E4A-8B57-45669FD1DFE4}" type="presParOf" srcId="{7600C129-1022-4C6F-B4F0-72D1DEBE5819}" destId="{8D8DC659-881E-46CD-9D6C-FAB9D63AD973}" srcOrd="7" destOrd="0" presId="urn:microsoft.com/office/officeart/2005/8/layout/cycle6"/>
    <dgm:cxn modelId="{328CC8DE-4E20-47FA-9D57-E9028492E987}" type="presParOf" srcId="{7600C129-1022-4C6F-B4F0-72D1DEBE5819}" destId="{EAC695AC-CA28-46FE-8403-4178E4336FC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D1F585-ED22-4370-9E81-8A1026497DEE}" type="doc">
      <dgm:prSet loTypeId="urn:microsoft.com/office/officeart/2005/8/layout/equati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A1E0621-0A6F-4572-9417-A21F0B89B59A}">
      <dgm:prSet/>
      <dgm:spPr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</dgm:spPr>
      <dgm:t>
        <a:bodyPr/>
        <a:lstStyle/>
        <a:p>
          <a:pPr rtl="0"/>
          <a:r>
            <a:rPr lang="pl-PL" b="1" dirty="0" smtClean="0"/>
            <a:t>POTRZEBY</a:t>
          </a:r>
          <a:endParaRPr lang="pl-PL" dirty="0"/>
        </a:p>
      </dgm:t>
    </dgm:pt>
    <dgm:pt modelId="{094F9E8F-8992-4B36-8486-365766E5CAD1}" type="parTrans" cxnId="{12980647-C26C-4DD2-9C27-B3EB09B554EB}">
      <dgm:prSet/>
      <dgm:spPr/>
      <dgm:t>
        <a:bodyPr/>
        <a:lstStyle/>
        <a:p>
          <a:endParaRPr lang="pl-PL"/>
        </a:p>
      </dgm:t>
    </dgm:pt>
    <dgm:pt modelId="{B01A6E35-B813-4A62-9088-7B4742594986}" type="sibTrans" cxnId="{12980647-C26C-4DD2-9C27-B3EB09B554E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pl-PL" dirty="0"/>
        </a:p>
      </dgm:t>
    </dgm:pt>
    <dgm:pt modelId="{2EBC678F-DEAA-4164-A3FE-120E5DB3801E}">
      <dgm:prSet/>
      <dgm:spPr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</dgm:spPr>
      <dgm:t>
        <a:bodyPr/>
        <a:lstStyle/>
        <a:p>
          <a:pPr rtl="0"/>
          <a:r>
            <a:rPr lang="pl-PL" dirty="0" smtClean="0"/>
            <a:t>PROJEKT</a:t>
          </a:r>
          <a:endParaRPr lang="pl-PL" dirty="0"/>
        </a:p>
      </dgm:t>
    </dgm:pt>
    <dgm:pt modelId="{1F1CE87B-1F9A-4F06-A8F8-1FB77319EB79}" type="parTrans" cxnId="{26BEE5E2-43F9-46B0-A15E-9B350095BAD8}">
      <dgm:prSet/>
      <dgm:spPr/>
      <dgm:t>
        <a:bodyPr/>
        <a:lstStyle/>
        <a:p>
          <a:endParaRPr lang="pl-PL"/>
        </a:p>
      </dgm:t>
    </dgm:pt>
    <dgm:pt modelId="{4E502A15-61FC-4B69-9239-8400C582AED3}" type="sibTrans" cxnId="{26BEE5E2-43F9-46B0-A15E-9B350095BAD8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pl-PL"/>
        </a:p>
      </dgm:t>
    </dgm:pt>
    <dgm:pt modelId="{15C3E993-DA06-4FDA-8B8B-B3CFD5C6F166}">
      <dgm:prSet/>
      <dgm:spPr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</dgm:spPr>
      <dgm:t>
        <a:bodyPr/>
        <a:lstStyle/>
        <a:p>
          <a:pPr rtl="0"/>
          <a:r>
            <a:rPr lang="pl-PL" dirty="0" smtClean="0"/>
            <a:t>WDROŻENIE</a:t>
          </a:r>
          <a:endParaRPr lang="pl-PL" dirty="0"/>
        </a:p>
      </dgm:t>
    </dgm:pt>
    <dgm:pt modelId="{5E11145F-6DB2-4D15-AE59-68F6680AC539}" type="parTrans" cxnId="{2866FA65-C12B-4F57-A542-7FDA3DCCBEEA}">
      <dgm:prSet/>
      <dgm:spPr/>
      <dgm:t>
        <a:bodyPr/>
        <a:lstStyle/>
        <a:p>
          <a:endParaRPr lang="pl-PL"/>
        </a:p>
      </dgm:t>
    </dgm:pt>
    <dgm:pt modelId="{617148DC-FBB5-46F2-8B21-A6310A6869AD}" type="sibTrans" cxnId="{2866FA65-C12B-4F57-A542-7FDA3DCCBEEA}">
      <dgm:prSet/>
      <dgm:spPr/>
      <dgm:t>
        <a:bodyPr/>
        <a:lstStyle/>
        <a:p>
          <a:endParaRPr lang="pl-PL"/>
        </a:p>
      </dgm:t>
    </dgm:pt>
    <dgm:pt modelId="{3722602E-9AF5-429B-BBEB-54A040A13D57}" type="pres">
      <dgm:prSet presAssocID="{FCD1F585-ED22-4370-9E81-8A1026497DE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DDCA183-ABA5-4D45-8683-291F9F4A878C}" type="pres">
      <dgm:prSet presAssocID="{AA1E0621-0A6F-4572-9417-A21F0B89B59A}" presName="node" presStyleLbl="node1" presStyleIdx="0" presStyleCnt="3" custLinFactX="-32718" custLinFactNeighborX="-100000" custLinFactNeighborY="-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CD1AB46-ACC1-4249-B6AE-446AB87EFF9B}" type="pres">
      <dgm:prSet presAssocID="{B01A6E35-B813-4A62-9088-7B4742594986}" presName="spacerL" presStyleCnt="0"/>
      <dgm:spPr/>
    </dgm:pt>
    <dgm:pt modelId="{264292A9-9133-4B92-9E86-48434FFE7171}" type="pres">
      <dgm:prSet presAssocID="{B01A6E35-B813-4A62-9088-7B4742594986}" presName="sibTrans" presStyleLbl="sibTrans2D1" presStyleIdx="0" presStyleCnt="2" custScaleX="99102" custScaleY="62901" custLinFactNeighborX="-89075" custLinFactNeighborY="-58"/>
      <dgm:spPr>
        <a:prstGeom prst="rightArrow">
          <a:avLst/>
        </a:prstGeom>
      </dgm:spPr>
      <dgm:t>
        <a:bodyPr/>
        <a:lstStyle/>
        <a:p>
          <a:endParaRPr lang="pl-PL"/>
        </a:p>
      </dgm:t>
    </dgm:pt>
    <dgm:pt modelId="{6015B9DE-2BA9-4EF8-A3AA-D60EF14F4F31}" type="pres">
      <dgm:prSet presAssocID="{B01A6E35-B813-4A62-9088-7B4742594986}" presName="spacerR" presStyleCnt="0"/>
      <dgm:spPr/>
    </dgm:pt>
    <dgm:pt modelId="{7A29D360-240F-4D22-A5C4-D54DF582C56A}" type="pres">
      <dgm:prSet presAssocID="{2EBC678F-DEAA-4164-A3FE-120E5DB3801E}" presName="node" presStyleLbl="node1" presStyleIdx="1" presStyleCnt="3" custLinFactX="-2244" custLinFactNeighborX="-100000" custLinFactNeighborY="-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EDBFCAD-A72E-4C32-BF55-BA3428EC3D8E}" type="pres">
      <dgm:prSet presAssocID="{4E502A15-61FC-4B69-9239-8400C582AED3}" presName="spacerL" presStyleCnt="0"/>
      <dgm:spPr/>
    </dgm:pt>
    <dgm:pt modelId="{28D8B7D2-28F4-460C-A0E0-5A6A10EE9105}" type="pres">
      <dgm:prSet presAssocID="{4E502A15-61FC-4B69-9239-8400C582AED3}" presName="sibTrans" presStyleLbl="sibTrans2D1" presStyleIdx="1" presStyleCnt="2" custScaleY="62901" custLinFactX="-231" custLinFactNeighborX="-100000" custLinFactNeighborY="-58"/>
      <dgm:spPr>
        <a:prstGeom prst="rightArrow">
          <a:avLst/>
        </a:prstGeom>
      </dgm:spPr>
      <dgm:t>
        <a:bodyPr/>
        <a:lstStyle/>
        <a:p>
          <a:endParaRPr lang="pl-PL"/>
        </a:p>
      </dgm:t>
    </dgm:pt>
    <dgm:pt modelId="{EC0E8BFF-F1FA-4D3A-870A-5A4F91679763}" type="pres">
      <dgm:prSet presAssocID="{4E502A15-61FC-4B69-9239-8400C582AED3}" presName="spacerR" presStyleCnt="0"/>
      <dgm:spPr/>
    </dgm:pt>
    <dgm:pt modelId="{1B4CE863-AE1E-4E1A-863D-0997FF2F4833}" type="pres">
      <dgm:prSet presAssocID="{15C3E993-DA06-4FDA-8B8B-B3CFD5C6F166}" presName="node" presStyleLbl="node1" presStyleIdx="2" presStyleCnt="3" custLinFactNeighborX="-8369" custLinFactNeighborY="-3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059DEB2-A416-44B2-9A17-9F0E0C1E95D7}" type="presOf" srcId="{FCD1F585-ED22-4370-9E81-8A1026497DEE}" destId="{3722602E-9AF5-429B-BBEB-54A040A13D57}" srcOrd="0" destOrd="0" presId="urn:microsoft.com/office/officeart/2005/8/layout/equation1"/>
    <dgm:cxn modelId="{B7720890-011A-4660-A63C-F253E24560BF}" type="presOf" srcId="{4E502A15-61FC-4B69-9239-8400C582AED3}" destId="{28D8B7D2-28F4-460C-A0E0-5A6A10EE9105}" srcOrd="0" destOrd="0" presId="urn:microsoft.com/office/officeart/2005/8/layout/equation1"/>
    <dgm:cxn modelId="{7846ADE6-6C3A-48EE-B28B-50D0E8CDB452}" type="presOf" srcId="{15C3E993-DA06-4FDA-8B8B-B3CFD5C6F166}" destId="{1B4CE863-AE1E-4E1A-863D-0997FF2F4833}" srcOrd="0" destOrd="0" presId="urn:microsoft.com/office/officeart/2005/8/layout/equation1"/>
    <dgm:cxn modelId="{26BEE5E2-43F9-46B0-A15E-9B350095BAD8}" srcId="{FCD1F585-ED22-4370-9E81-8A1026497DEE}" destId="{2EBC678F-DEAA-4164-A3FE-120E5DB3801E}" srcOrd="1" destOrd="0" parTransId="{1F1CE87B-1F9A-4F06-A8F8-1FB77319EB79}" sibTransId="{4E502A15-61FC-4B69-9239-8400C582AED3}"/>
    <dgm:cxn modelId="{F68F4BF4-8385-42EE-8736-CA78A8AB3C83}" type="presOf" srcId="{AA1E0621-0A6F-4572-9417-A21F0B89B59A}" destId="{8DDCA183-ABA5-4D45-8683-291F9F4A878C}" srcOrd="0" destOrd="0" presId="urn:microsoft.com/office/officeart/2005/8/layout/equation1"/>
    <dgm:cxn modelId="{B5A3F9B1-D9F3-4FFC-983B-16062EE801D8}" type="presOf" srcId="{2EBC678F-DEAA-4164-A3FE-120E5DB3801E}" destId="{7A29D360-240F-4D22-A5C4-D54DF582C56A}" srcOrd="0" destOrd="0" presId="urn:microsoft.com/office/officeart/2005/8/layout/equation1"/>
    <dgm:cxn modelId="{11FB86E3-6CE1-43D3-A816-A7B283B06227}" type="presOf" srcId="{B01A6E35-B813-4A62-9088-7B4742594986}" destId="{264292A9-9133-4B92-9E86-48434FFE7171}" srcOrd="0" destOrd="0" presId="urn:microsoft.com/office/officeart/2005/8/layout/equation1"/>
    <dgm:cxn modelId="{12980647-C26C-4DD2-9C27-B3EB09B554EB}" srcId="{FCD1F585-ED22-4370-9E81-8A1026497DEE}" destId="{AA1E0621-0A6F-4572-9417-A21F0B89B59A}" srcOrd="0" destOrd="0" parTransId="{094F9E8F-8992-4B36-8486-365766E5CAD1}" sibTransId="{B01A6E35-B813-4A62-9088-7B4742594986}"/>
    <dgm:cxn modelId="{2866FA65-C12B-4F57-A542-7FDA3DCCBEEA}" srcId="{FCD1F585-ED22-4370-9E81-8A1026497DEE}" destId="{15C3E993-DA06-4FDA-8B8B-B3CFD5C6F166}" srcOrd="2" destOrd="0" parTransId="{5E11145F-6DB2-4D15-AE59-68F6680AC539}" sibTransId="{617148DC-FBB5-46F2-8B21-A6310A6869AD}"/>
    <dgm:cxn modelId="{876B52A7-6E59-426B-8D3E-AABB46D2938E}" type="presParOf" srcId="{3722602E-9AF5-429B-BBEB-54A040A13D57}" destId="{8DDCA183-ABA5-4D45-8683-291F9F4A878C}" srcOrd="0" destOrd="0" presId="urn:microsoft.com/office/officeart/2005/8/layout/equation1"/>
    <dgm:cxn modelId="{11BA2E94-B8AA-427C-806C-50C9F943C1FA}" type="presParOf" srcId="{3722602E-9AF5-429B-BBEB-54A040A13D57}" destId="{BCD1AB46-ACC1-4249-B6AE-446AB87EFF9B}" srcOrd="1" destOrd="0" presId="urn:microsoft.com/office/officeart/2005/8/layout/equation1"/>
    <dgm:cxn modelId="{6AAE6B5B-A2EC-4A4A-A5B1-76B3FBF0D9CA}" type="presParOf" srcId="{3722602E-9AF5-429B-BBEB-54A040A13D57}" destId="{264292A9-9133-4B92-9E86-48434FFE7171}" srcOrd="2" destOrd="0" presId="urn:microsoft.com/office/officeart/2005/8/layout/equation1"/>
    <dgm:cxn modelId="{309E3356-36B3-4F41-9167-DD124C643C9C}" type="presParOf" srcId="{3722602E-9AF5-429B-BBEB-54A040A13D57}" destId="{6015B9DE-2BA9-4EF8-A3AA-D60EF14F4F31}" srcOrd="3" destOrd="0" presId="urn:microsoft.com/office/officeart/2005/8/layout/equation1"/>
    <dgm:cxn modelId="{E789C1E2-B94C-4384-92EA-06075E2BF864}" type="presParOf" srcId="{3722602E-9AF5-429B-BBEB-54A040A13D57}" destId="{7A29D360-240F-4D22-A5C4-D54DF582C56A}" srcOrd="4" destOrd="0" presId="urn:microsoft.com/office/officeart/2005/8/layout/equation1"/>
    <dgm:cxn modelId="{E9F03B18-8111-4901-8F08-6A0A90C6991B}" type="presParOf" srcId="{3722602E-9AF5-429B-BBEB-54A040A13D57}" destId="{7EDBFCAD-A72E-4C32-BF55-BA3428EC3D8E}" srcOrd="5" destOrd="0" presId="urn:microsoft.com/office/officeart/2005/8/layout/equation1"/>
    <dgm:cxn modelId="{6244125E-1F8A-4FA7-8C91-2C225F24F47F}" type="presParOf" srcId="{3722602E-9AF5-429B-BBEB-54A040A13D57}" destId="{28D8B7D2-28F4-460C-A0E0-5A6A10EE9105}" srcOrd="6" destOrd="0" presId="urn:microsoft.com/office/officeart/2005/8/layout/equation1"/>
    <dgm:cxn modelId="{67628FDC-D8AE-471E-8178-95E11F4506E7}" type="presParOf" srcId="{3722602E-9AF5-429B-BBEB-54A040A13D57}" destId="{EC0E8BFF-F1FA-4D3A-870A-5A4F91679763}" srcOrd="7" destOrd="0" presId="urn:microsoft.com/office/officeart/2005/8/layout/equation1"/>
    <dgm:cxn modelId="{B1277B9E-1286-4AE9-8DEE-F90D937EED65}" type="presParOf" srcId="{3722602E-9AF5-429B-BBEB-54A040A13D57}" destId="{1B4CE863-AE1E-4E1A-863D-0997FF2F483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777EAA-6B3C-4011-A63E-94F41F0E37FD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9B8611A0-E5FC-44C2-96ED-402DE3C98413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latin typeface="+mn-lt"/>
            </a:rPr>
            <a:t>Zarządzanie projektem</a:t>
          </a:r>
        </a:p>
        <a:p>
          <a:pPr rtl="0">
            <a:spcAft>
              <a:spcPct val="35000"/>
            </a:spcAft>
          </a:pPr>
          <a:r>
            <a:rPr lang="pl-PL" sz="1500" b="0" dirty="0" smtClean="0">
              <a:solidFill>
                <a:srgbClr val="292929"/>
              </a:solidFill>
              <a:latin typeface="+mn-lt"/>
            </a:rPr>
            <a:t> </a:t>
          </a:r>
          <a:r>
            <a:rPr lang="pl-PL" sz="1200" b="0" i="1" dirty="0" smtClean="0">
              <a:solidFill>
                <a:srgbClr val="292929"/>
              </a:solidFill>
              <a:latin typeface="+mn-lt"/>
            </a:rPr>
            <a:t>stawka na miesiąc na organizację</a:t>
          </a:r>
          <a:endParaRPr lang="pl-PL" sz="1200" b="0" i="1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9A44E43-E461-49C0-B392-FB5EAF3256A8}" type="parTrans" cxnId="{71A7AF1C-5DFC-4C6B-8F56-01C26311F034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31F1E631-0F24-4BA9-8A7D-468962440175}" type="sibTrans" cxnId="{71A7AF1C-5DFC-4C6B-8F56-01C26311F034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6D78C6F0-D642-4ABE-8656-C1DD337F3437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latin typeface="+mn-lt"/>
            </a:rPr>
            <a:t>Międzynarodowe spotkania projektowe</a:t>
          </a:r>
        </a:p>
        <a:p>
          <a:pPr rtl="0">
            <a:spcAft>
              <a:spcPts val="1200"/>
            </a:spcAft>
          </a:pPr>
          <a:r>
            <a:rPr lang="pl-PL" sz="1200" b="0" i="1" dirty="0" smtClean="0">
              <a:solidFill>
                <a:srgbClr val="292929"/>
              </a:solidFill>
              <a:effectLst/>
              <a:latin typeface="+mn-lt"/>
            </a:rPr>
            <a:t>stawka na uczestnika na spotkanie</a:t>
          </a:r>
          <a:endParaRPr lang="pl-PL" sz="1200" b="0" i="1" dirty="0">
            <a:solidFill>
              <a:srgbClr val="292929"/>
            </a:solidFill>
            <a:effectLst/>
            <a:latin typeface="+mn-lt"/>
          </a:endParaRPr>
        </a:p>
      </dgm:t>
    </dgm:pt>
    <dgm:pt modelId="{CE790B0C-1D82-41C8-83C3-1C2F660334D2}" type="parTrans" cxnId="{E48A5F69-B52F-4799-81EF-F6EF37A69B86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B22D82E-974D-43ED-B8E9-162D368F64F5}" type="sibTrans" cxnId="{E48A5F69-B52F-4799-81EF-F6EF37A69B86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FD3291BF-20A4-4597-953C-D5767D277656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latin typeface="+mn-lt"/>
            </a:rPr>
            <a:t>Podróż</a:t>
          </a:r>
          <a:br>
            <a:rPr lang="pl-PL" sz="1500" b="0" dirty="0" smtClean="0">
              <a:solidFill>
                <a:srgbClr val="292929"/>
              </a:solidFill>
              <a:latin typeface="+mn-lt"/>
            </a:rPr>
          </a:br>
          <a:r>
            <a:rPr lang="pl-PL" sz="1400" b="0" dirty="0" smtClean="0">
              <a:solidFill>
                <a:srgbClr val="292929"/>
              </a:solidFill>
              <a:latin typeface="+mn-lt"/>
            </a:rPr>
            <a:t>(działania szkoleniowe)</a:t>
          </a:r>
        </a:p>
        <a:p>
          <a:pPr rtl="0">
            <a:spcAft>
              <a:spcPct val="35000"/>
            </a:spcAft>
          </a:pPr>
          <a:r>
            <a:rPr lang="pl-PL" sz="1200" b="0" i="1" dirty="0" smtClean="0">
              <a:solidFill>
                <a:srgbClr val="292929"/>
              </a:solidFill>
              <a:latin typeface="+mn-lt"/>
            </a:rPr>
            <a:t>stawka na uczestnika na podróż</a:t>
          </a:r>
          <a:endParaRPr lang="pl-PL" sz="1200" b="0" i="1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08BE4571-6417-483E-9910-51A19EAFC7F6}" type="parTrans" cxnId="{63E839C8-6059-406B-BDF9-FE09A68D1A88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6B3A2A0-10E0-4069-9753-505F0D874098}" type="sibTrans" cxnId="{63E839C8-6059-406B-BDF9-FE09A68D1A88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9704C09-C91C-41E4-AFFB-101983E3EA1E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dirty="0" smtClean="0">
              <a:solidFill>
                <a:srgbClr val="0B0401"/>
              </a:solidFill>
              <a:latin typeface="+mn-lt"/>
            </a:rPr>
            <a:t>Rezultaty pracy intelektualnej</a:t>
          </a:r>
        </a:p>
        <a:p>
          <a:pPr rtl="0">
            <a:spcAft>
              <a:spcPts val="1200"/>
            </a:spcAft>
          </a:pPr>
          <a:r>
            <a:rPr lang="pl-PL" sz="1200" i="1" dirty="0" smtClean="0">
              <a:solidFill>
                <a:srgbClr val="0B0401"/>
              </a:solidFill>
              <a:latin typeface="+mn-lt"/>
            </a:rPr>
            <a:t>stawka na dzień pracy</a:t>
          </a:r>
          <a:endParaRPr lang="pl-PL" sz="1500" b="1" dirty="0" smtClean="0">
            <a:solidFill>
              <a:srgbClr val="0B040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7B35A09-C612-4680-A1FB-A3C7EDDF4489}" type="parTrans" cxnId="{714C5F31-7DE0-4011-A611-F5202265FFD5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D942A023-EAD7-435D-8DBF-EFE3FDD2919D}" type="sibTrans" cxnId="{714C5F31-7DE0-4011-A611-F5202265FFD5}">
      <dgm:prSet/>
      <dgm:spPr/>
      <dgm:t>
        <a:bodyPr/>
        <a:lstStyle/>
        <a:p>
          <a:endParaRPr lang="pl-PL" sz="15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9A8FEAD8-A81F-478A-9F43-D7402B054617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0B0401"/>
              </a:solidFill>
              <a:effectLst/>
              <a:latin typeface="+mn-lt"/>
            </a:rPr>
            <a:t>Wydarzenia</a:t>
          </a:r>
          <a:r>
            <a:rPr lang="pl-PL" sz="1500" b="1" dirty="0" smtClean="0">
              <a:solidFill>
                <a:srgbClr val="0B04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pl-PL" sz="1500" b="0" dirty="0" smtClean="0">
              <a:solidFill>
                <a:srgbClr val="0B0401"/>
              </a:solidFill>
              <a:effectLst/>
              <a:latin typeface="+mn-lt"/>
            </a:rPr>
            <a:t>upowszechniające</a:t>
          </a:r>
        </a:p>
        <a:p>
          <a:pPr rtl="0">
            <a:spcAft>
              <a:spcPts val="1200"/>
            </a:spcAft>
          </a:pPr>
          <a:r>
            <a:rPr lang="pl-PL" sz="1200" b="0" i="1" dirty="0" smtClean="0">
              <a:solidFill>
                <a:srgbClr val="0B0401"/>
              </a:solidFill>
              <a:effectLst/>
              <a:latin typeface="+mn-lt"/>
            </a:rPr>
            <a:t>stawka na uczestnika wydarzenia</a:t>
          </a:r>
        </a:p>
      </dgm:t>
    </dgm:pt>
    <dgm:pt modelId="{D9AE7BA0-3A8B-45F8-8F29-7854692EA3E7}" type="parTrans" cxnId="{947FAAC5-5CEE-4C6A-9A46-C81B2B258930}">
      <dgm:prSet/>
      <dgm:spPr/>
      <dgm:t>
        <a:bodyPr/>
        <a:lstStyle/>
        <a:p>
          <a:endParaRPr lang="pl-PL" sz="1500">
            <a:latin typeface="+mn-lt"/>
          </a:endParaRPr>
        </a:p>
      </dgm:t>
    </dgm:pt>
    <dgm:pt modelId="{4D3D5B09-3690-49FB-B5EB-BBFE47A2C576}" type="sibTrans" cxnId="{947FAAC5-5CEE-4C6A-9A46-C81B2B258930}">
      <dgm:prSet/>
      <dgm:spPr/>
      <dgm:t>
        <a:bodyPr/>
        <a:lstStyle/>
        <a:p>
          <a:endParaRPr lang="pl-PL" sz="1500">
            <a:latin typeface="+mn-lt"/>
          </a:endParaRPr>
        </a:p>
      </dgm:t>
    </dgm:pt>
    <dgm:pt modelId="{7C258472-5DFA-4979-BA2B-F219A033B310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/>
          <a:r>
            <a:rPr lang="pl-PL" sz="1400" b="0" dirty="0" smtClean="0">
              <a:solidFill>
                <a:srgbClr val="0B0401"/>
              </a:solidFill>
              <a:effectLst/>
              <a:latin typeface="+mn-lt"/>
            </a:rPr>
            <a:t>Wsparcie językowe</a:t>
          </a:r>
        </a:p>
        <a:p>
          <a:pPr rtl="0"/>
          <a:r>
            <a:rPr lang="pl-PL" sz="1200" b="0" i="1" dirty="0" smtClean="0">
              <a:solidFill>
                <a:srgbClr val="0B0401"/>
              </a:solidFill>
              <a:effectLst/>
              <a:latin typeface="+mn-lt"/>
            </a:rPr>
            <a:t>stawka na uczestnika szkoleń długoterminowych</a:t>
          </a:r>
        </a:p>
      </dgm:t>
    </dgm:pt>
    <dgm:pt modelId="{7D7F30DE-D2A4-46DC-B23D-4A4A8B57714C}" type="parTrans" cxnId="{4C709653-4FC2-4725-991A-62EBF109675D}">
      <dgm:prSet/>
      <dgm:spPr/>
      <dgm:t>
        <a:bodyPr/>
        <a:lstStyle/>
        <a:p>
          <a:endParaRPr lang="pl-PL"/>
        </a:p>
      </dgm:t>
    </dgm:pt>
    <dgm:pt modelId="{94C27F08-EBB8-4912-8BF3-1562E1FD070F}" type="sibTrans" cxnId="{4C709653-4FC2-4725-991A-62EBF109675D}">
      <dgm:prSet/>
      <dgm:spPr/>
      <dgm:t>
        <a:bodyPr/>
        <a:lstStyle/>
        <a:p>
          <a:endParaRPr lang="pl-PL"/>
        </a:p>
      </dgm:t>
    </dgm:pt>
    <dgm:pt modelId="{EC1D0115-3059-497F-8593-2359FEBB725D}">
      <dgm:prSet custT="1"/>
      <dgm:spPr>
        <a:solidFill>
          <a:srgbClr val="92D050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latin typeface="+mn-lt"/>
            </a:rPr>
            <a:t>Utrzymanie</a:t>
          </a:r>
          <a:br>
            <a:rPr lang="pl-PL" sz="1500" b="0" dirty="0" smtClean="0">
              <a:solidFill>
                <a:srgbClr val="292929"/>
              </a:solidFill>
              <a:latin typeface="+mn-lt"/>
            </a:rPr>
          </a:br>
          <a:r>
            <a:rPr lang="pl-PL" sz="1400" b="0" dirty="0" smtClean="0">
              <a:solidFill>
                <a:srgbClr val="292929"/>
              </a:solidFill>
              <a:latin typeface="+mn-lt"/>
            </a:rPr>
            <a:t>(działania szkoleniowe)</a:t>
          </a:r>
        </a:p>
        <a:p>
          <a:pPr rtl="0">
            <a:spcAft>
              <a:spcPct val="35000"/>
            </a:spcAft>
          </a:pPr>
          <a:r>
            <a:rPr lang="pl-PL" sz="1200" b="0" i="1" dirty="0" smtClean="0">
              <a:solidFill>
                <a:srgbClr val="292929"/>
              </a:solidFill>
              <a:latin typeface="+mn-lt"/>
            </a:rPr>
            <a:t>stawka na uczestnika</a:t>
          </a:r>
          <a:br>
            <a:rPr lang="pl-PL" sz="1200" b="0" i="1" dirty="0" smtClean="0">
              <a:solidFill>
                <a:srgbClr val="292929"/>
              </a:solidFill>
              <a:latin typeface="+mn-lt"/>
            </a:rPr>
          </a:br>
          <a:r>
            <a:rPr lang="pl-PL" sz="1200" b="0" i="1" dirty="0" smtClean="0">
              <a:solidFill>
                <a:srgbClr val="292929"/>
              </a:solidFill>
              <a:latin typeface="+mn-lt"/>
            </a:rPr>
            <a:t>na dni pobytu</a:t>
          </a:r>
          <a:endParaRPr lang="pl-PL" sz="1200" b="0" i="1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7DAB5664-D532-49DC-B18A-28AF2A43901D}" type="parTrans" cxnId="{B86A28F6-8658-4D80-B4A0-CA1711198520}">
      <dgm:prSet/>
      <dgm:spPr/>
      <dgm:t>
        <a:bodyPr/>
        <a:lstStyle/>
        <a:p>
          <a:endParaRPr lang="pl-PL"/>
        </a:p>
      </dgm:t>
    </dgm:pt>
    <dgm:pt modelId="{462199B6-E22E-4963-8265-72941CE7FDB8}" type="sibTrans" cxnId="{B86A28F6-8658-4D80-B4A0-CA1711198520}">
      <dgm:prSet/>
      <dgm:spPr/>
      <dgm:t>
        <a:bodyPr/>
        <a:lstStyle/>
        <a:p>
          <a:endParaRPr lang="pl-PL"/>
        </a:p>
      </dgm:t>
    </dgm:pt>
    <dgm:pt modelId="{535E3717-5594-4CEE-B63F-1CB11D047BCB}" type="pres">
      <dgm:prSet presAssocID="{32777EAA-6B3C-4011-A63E-94F41F0E37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0D9E019-713B-4F27-A81E-D87DAEB9A602}" type="pres">
      <dgm:prSet presAssocID="{9B8611A0-E5FC-44C2-96ED-402DE3C98413}" presName="node" presStyleLbl="node1" presStyleIdx="0" presStyleCnt="7" custScaleX="120764" custScaleY="124613" custLinFactNeighborX="-13710" custLinFactNeighborY="-8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FF343C2-2B92-4D15-91A1-FC31276A9FCD}" type="pres">
      <dgm:prSet presAssocID="{31F1E631-0F24-4BA9-8A7D-468962440175}" presName="sibTrans" presStyleCnt="0"/>
      <dgm:spPr/>
    </dgm:pt>
    <dgm:pt modelId="{D330C7E7-682A-4304-92BD-5684F84C6D01}" type="pres">
      <dgm:prSet presAssocID="{6D78C6F0-D642-4ABE-8656-C1DD337F3437}" presName="node" presStyleLbl="node1" presStyleIdx="1" presStyleCnt="7" custScaleX="117113" custScaleY="124613" custLinFactNeighborX="-9173" custLinFactNeighborY="4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19E7E6-BAA3-40DC-98B4-16627D8A9273}" type="pres">
      <dgm:prSet presAssocID="{4B22D82E-974D-43ED-B8E9-162D368F64F5}" presName="sibTrans" presStyleCnt="0"/>
      <dgm:spPr/>
    </dgm:pt>
    <dgm:pt modelId="{2A93F739-32B2-4FE5-974C-B932420DF8B8}" type="pres">
      <dgm:prSet presAssocID="{FD3291BF-20A4-4597-953C-D5767D277656}" presName="node" presStyleLbl="node1" presStyleIdx="2" presStyleCnt="7" custScaleX="125536" custScaleY="124613" custLinFactNeighborX="-8638" custLinFactNeighborY="4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EB4B87-438C-461F-9DE4-97CA1CD00CDF}" type="pres">
      <dgm:prSet presAssocID="{96B3A2A0-10E0-4069-9753-505F0D874098}" presName="sibTrans" presStyleCnt="0"/>
      <dgm:spPr/>
    </dgm:pt>
    <dgm:pt modelId="{43BC0CEB-68D5-431C-8414-D9EB7045B3CA}" type="pres">
      <dgm:prSet presAssocID="{EC1D0115-3059-497F-8593-2359FEBB725D}" presName="node" presStyleLbl="node1" presStyleIdx="3" presStyleCnt="7" custScaleX="127946" custScaleY="124613" custLinFactNeighborX="-7340" custLinFactNeighborY="49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5773F6D-C79C-4CF4-B38F-0FDAC40F7196}" type="pres">
      <dgm:prSet presAssocID="{462199B6-E22E-4963-8265-72941CE7FDB8}" presName="sibTrans" presStyleCnt="0"/>
      <dgm:spPr/>
    </dgm:pt>
    <dgm:pt modelId="{7CDB3E70-1D9C-4090-9FDB-7BCF796C0FDA}" type="pres">
      <dgm:prSet presAssocID="{49704C09-C91C-41E4-AFFB-101983E3EA1E}" presName="node" presStyleLbl="node1" presStyleIdx="4" presStyleCnt="7" custScaleX="120765" custScaleY="124613" custLinFactX="-200000" custLinFactY="41367" custLinFactNeighborX="-206840" custLinFactNeighborY="10000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3A4137A-7374-4A4A-9B37-B705ED547079}" type="pres">
      <dgm:prSet presAssocID="{D942A023-EAD7-435D-8DBF-EFE3FDD2919D}" presName="sibTrans" presStyleCnt="0"/>
      <dgm:spPr/>
    </dgm:pt>
    <dgm:pt modelId="{0E2B2BDC-65F4-4017-BF61-61E0D7EC2D26}" type="pres">
      <dgm:prSet presAssocID="{9A8FEAD8-A81F-478A-9F43-D7402B054617}" presName="node" presStyleLbl="node1" presStyleIdx="5" presStyleCnt="7" custScaleX="118393" custScaleY="124613" custLinFactNeighborX="-74131" custLinFactNeighborY="365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74DCAFA-1436-492B-A7FC-CDA2A4DE7306}" type="pres">
      <dgm:prSet presAssocID="{4D3D5B09-3690-49FB-B5EB-BBFE47A2C576}" presName="sibTrans" presStyleCnt="0"/>
      <dgm:spPr/>
    </dgm:pt>
    <dgm:pt modelId="{65CF26A5-8175-4D33-9E58-DBE12C2F947B}" type="pres">
      <dgm:prSet presAssocID="{7C258472-5DFA-4979-BA2B-F219A033B310}" presName="node" presStyleLbl="node1" presStyleIdx="6" presStyleCnt="7" custScaleX="132414" custScaleY="124613" custLinFactNeighborX="-74812" custLinFactNeighborY="365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1A7AF1C-5DFC-4C6B-8F56-01C26311F034}" srcId="{32777EAA-6B3C-4011-A63E-94F41F0E37FD}" destId="{9B8611A0-E5FC-44C2-96ED-402DE3C98413}" srcOrd="0" destOrd="0" parTransId="{89A44E43-E461-49C0-B392-FB5EAF3256A8}" sibTransId="{31F1E631-0F24-4BA9-8A7D-468962440175}"/>
    <dgm:cxn modelId="{63E839C8-6059-406B-BDF9-FE09A68D1A88}" srcId="{32777EAA-6B3C-4011-A63E-94F41F0E37FD}" destId="{FD3291BF-20A4-4597-953C-D5767D277656}" srcOrd="2" destOrd="0" parTransId="{08BE4571-6417-483E-9910-51A19EAFC7F6}" sibTransId="{96B3A2A0-10E0-4069-9753-505F0D874098}"/>
    <dgm:cxn modelId="{E022DF58-A4D1-41F3-A1CF-4499773EAEC7}" type="presOf" srcId="{49704C09-C91C-41E4-AFFB-101983E3EA1E}" destId="{7CDB3E70-1D9C-4090-9FDB-7BCF796C0FDA}" srcOrd="0" destOrd="0" presId="urn:microsoft.com/office/officeart/2005/8/layout/default"/>
    <dgm:cxn modelId="{4C709653-4FC2-4725-991A-62EBF109675D}" srcId="{32777EAA-6B3C-4011-A63E-94F41F0E37FD}" destId="{7C258472-5DFA-4979-BA2B-F219A033B310}" srcOrd="6" destOrd="0" parTransId="{7D7F30DE-D2A4-46DC-B23D-4A4A8B57714C}" sibTransId="{94C27F08-EBB8-4912-8BF3-1562E1FD070F}"/>
    <dgm:cxn modelId="{8250F40F-32EA-4772-B5C1-E21A8CFC6F21}" type="presOf" srcId="{32777EAA-6B3C-4011-A63E-94F41F0E37FD}" destId="{535E3717-5594-4CEE-B63F-1CB11D047BCB}" srcOrd="0" destOrd="0" presId="urn:microsoft.com/office/officeart/2005/8/layout/default"/>
    <dgm:cxn modelId="{E48A5F69-B52F-4799-81EF-F6EF37A69B86}" srcId="{32777EAA-6B3C-4011-A63E-94F41F0E37FD}" destId="{6D78C6F0-D642-4ABE-8656-C1DD337F3437}" srcOrd="1" destOrd="0" parTransId="{CE790B0C-1D82-41C8-83C3-1C2F660334D2}" sibTransId="{4B22D82E-974D-43ED-B8E9-162D368F64F5}"/>
    <dgm:cxn modelId="{24F9A722-2D00-4000-86D3-61C7B0ADB27D}" type="presOf" srcId="{6D78C6F0-D642-4ABE-8656-C1DD337F3437}" destId="{D330C7E7-682A-4304-92BD-5684F84C6D01}" srcOrd="0" destOrd="0" presId="urn:microsoft.com/office/officeart/2005/8/layout/default"/>
    <dgm:cxn modelId="{B86A28F6-8658-4D80-B4A0-CA1711198520}" srcId="{32777EAA-6B3C-4011-A63E-94F41F0E37FD}" destId="{EC1D0115-3059-497F-8593-2359FEBB725D}" srcOrd="3" destOrd="0" parTransId="{7DAB5664-D532-49DC-B18A-28AF2A43901D}" sibTransId="{462199B6-E22E-4963-8265-72941CE7FDB8}"/>
    <dgm:cxn modelId="{FA69183B-1746-42C6-A5E4-1EFF72D902F5}" type="presOf" srcId="{EC1D0115-3059-497F-8593-2359FEBB725D}" destId="{43BC0CEB-68D5-431C-8414-D9EB7045B3CA}" srcOrd="0" destOrd="0" presId="urn:microsoft.com/office/officeart/2005/8/layout/default"/>
    <dgm:cxn modelId="{DC353806-2E30-44F1-9AB9-4D38042792B9}" type="presOf" srcId="{7C258472-5DFA-4979-BA2B-F219A033B310}" destId="{65CF26A5-8175-4D33-9E58-DBE12C2F947B}" srcOrd="0" destOrd="0" presId="urn:microsoft.com/office/officeart/2005/8/layout/default"/>
    <dgm:cxn modelId="{B52E4D6E-4ACE-4D29-8DCE-CDCC39D49CBC}" type="presOf" srcId="{9B8611A0-E5FC-44C2-96ED-402DE3C98413}" destId="{30D9E019-713B-4F27-A81E-D87DAEB9A602}" srcOrd="0" destOrd="0" presId="urn:microsoft.com/office/officeart/2005/8/layout/default"/>
    <dgm:cxn modelId="{714C5F31-7DE0-4011-A611-F5202265FFD5}" srcId="{32777EAA-6B3C-4011-A63E-94F41F0E37FD}" destId="{49704C09-C91C-41E4-AFFB-101983E3EA1E}" srcOrd="4" destOrd="0" parTransId="{47B35A09-C612-4680-A1FB-A3C7EDDF4489}" sibTransId="{D942A023-EAD7-435D-8DBF-EFE3FDD2919D}"/>
    <dgm:cxn modelId="{68D4E588-6B43-453D-B227-B8AB5A19A2A7}" type="presOf" srcId="{9A8FEAD8-A81F-478A-9F43-D7402B054617}" destId="{0E2B2BDC-65F4-4017-BF61-61E0D7EC2D26}" srcOrd="0" destOrd="0" presId="urn:microsoft.com/office/officeart/2005/8/layout/default"/>
    <dgm:cxn modelId="{947FAAC5-5CEE-4C6A-9A46-C81B2B258930}" srcId="{32777EAA-6B3C-4011-A63E-94F41F0E37FD}" destId="{9A8FEAD8-A81F-478A-9F43-D7402B054617}" srcOrd="5" destOrd="0" parTransId="{D9AE7BA0-3A8B-45F8-8F29-7854692EA3E7}" sibTransId="{4D3D5B09-3690-49FB-B5EB-BBFE47A2C576}"/>
    <dgm:cxn modelId="{3D411FCB-0E2A-402D-A22E-9AE39C096183}" type="presOf" srcId="{FD3291BF-20A4-4597-953C-D5767D277656}" destId="{2A93F739-32B2-4FE5-974C-B932420DF8B8}" srcOrd="0" destOrd="0" presId="urn:microsoft.com/office/officeart/2005/8/layout/default"/>
    <dgm:cxn modelId="{E01F04E0-9E52-470A-B291-1D4F9A7E702F}" type="presParOf" srcId="{535E3717-5594-4CEE-B63F-1CB11D047BCB}" destId="{30D9E019-713B-4F27-A81E-D87DAEB9A602}" srcOrd="0" destOrd="0" presId="urn:microsoft.com/office/officeart/2005/8/layout/default"/>
    <dgm:cxn modelId="{968073A4-79DF-480E-9F9B-E67141878589}" type="presParOf" srcId="{535E3717-5594-4CEE-B63F-1CB11D047BCB}" destId="{CFF343C2-2B92-4D15-91A1-FC31276A9FCD}" srcOrd="1" destOrd="0" presId="urn:microsoft.com/office/officeart/2005/8/layout/default"/>
    <dgm:cxn modelId="{3ED31109-092C-4C91-9692-574515E7B97F}" type="presParOf" srcId="{535E3717-5594-4CEE-B63F-1CB11D047BCB}" destId="{D330C7E7-682A-4304-92BD-5684F84C6D01}" srcOrd="2" destOrd="0" presId="urn:microsoft.com/office/officeart/2005/8/layout/default"/>
    <dgm:cxn modelId="{104CB24A-75B0-4985-B981-8D0BEDDFB2DD}" type="presParOf" srcId="{535E3717-5594-4CEE-B63F-1CB11D047BCB}" destId="{F119E7E6-BAA3-40DC-98B4-16627D8A9273}" srcOrd="3" destOrd="0" presId="urn:microsoft.com/office/officeart/2005/8/layout/default"/>
    <dgm:cxn modelId="{33F33AF8-77E4-4739-AADD-08DE5144F709}" type="presParOf" srcId="{535E3717-5594-4CEE-B63F-1CB11D047BCB}" destId="{2A93F739-32B2-4FE5-974C-B932420DF8B8}" srcOrd="4" destOrd="0" presId="urn:microsoft.com/office/officeart/2005/8/layout/default"/>
    <dgm:cxn modelId="{DED09416-F5D5-40BA-8FC0-F92F37288DAA}" type="presParOf" srcId="{535E3717-5594-4CEE-B63F-1CB11D047BCB}" destId="{C2EB4B87-438C-461F-9DE4-97CA1CD00CDF}" srcOrd="5" destOrd="0" presId="urn:microsoft.com/office/officeart/2005/8/layout/default"/>
    <dgm:cxn modelId="{A3F6C4DC-BA51-4615-8295-2931CB0329DE}" type="presParOf" srcId="{535E3717-5594-4CEE-B63F-1CB11D047BCB}" destId="{43BC0CEB-68D5-431C-8414-D9EB7045B3CA}" srcOrd="6" destOrd="0" presId="urn:microsoft.com/office/officeart/2005/8/layout/default"/>
    <dgm:cxn modelId="{6A85ECAF-B208-4246-B1D6-865C35B341A9}" type="presParOf" srcId="{535E3717-5594-4CEE-B63F-1CB11D047BCB}" destId="{F5773F6D-C79C-4CF4-B38F-0FDAC40F7196}" srcOrd="7" destOrd="0" presId="urn:microsoft.com/office/officeart/2005/8/layout/default"/>
    <dgm:cxn modelId="{606B9A8B-1BFB-400D-99E4-E874B2266CCF}" type="presParOf" srcId="{535E3717-5594-4CEE-B63F-1CB11D047BCB}" destId="{7CDB3E70-1D9C-4090-9FDB-7BCF796C0FDA}" srcOrd="8" destOrd="0" presId="urn:microsoft.com/office/officeart/2005/8/layout/default"/>
    <dgm:cxn modelId="{CF454747-08E6-470D-A909-5D71CD571C11}" type="presParOf" srcId="{535E3717-5594-4CEE-B63F-1CB11D047BCB}" destId="{D3A4137A-7374-4A4A-9B37-B705ED547079}" srcOrd="9" destOrd="0" presId="urn:microsoft.com/office/officeart/2005/8/layout/default"/>
    <dgm:cxn modelId="{03CD749D-9E0E-459A-ADE1-9D36C6C4A381}" type="presParOf" srcId="{535E3717-5594-4CEE-B63F-1CB11D047BCB}" destId="{0E2B2BDC-65F4-4017-BF61-61E0D7EC2D26}" srcOrd="10" destOrd="0" presId="urn:microsoft.com/office/officeart/2005/8/layout/default"/>
    <dgm:cxn modelId="{5A5C0670-989E-4255-BF0A-A66C0EBCCD19}" type="presParOf" srcId="{535E3717-5594-4CEE-B63F-1CB11D047BCB}" destId="{374DCAFA-1436-492B-A7FC-CDA2A4DE7306}" srcOrd="11" destOrd="0" presId="urn:microsoft.com/office/officeart/2005/8/layout/default"/>
    <dgm:cxn modelId="{D9982BBC-9A03-4A88-8B1C-1FE74998C4E8}" type="presParOf" srcId="{535E3717-5594-4CEE-B63F-1CB11D047BCB}" destId="{65CF26A5-8175-4D33-9E58-DBE12C2F947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D14A9-4E24-4710-AB6B-117240EA1414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A840FFC4-95BE-4806-8249-E9D7E73A7B44}">
      <dgm:prSet custT="1"/>
      <dgm:spPr>
        <a:solidFill>
          <a:srgbClr val="FFCC66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effectLst/>
              <a:latin typeface="Trebuchet MS" pitchFamily="34" charset="0"/>
            </a:rPr>
            <a:t>Wsparcie związane ze specjalnymi potrzebami</a:t>
          </a:r>
        </a:p>
        <a:p>
          <a:pPr rtl="0">
            <a:spcAft>
              <a:spcPts val="0"/>
            </a:spcAft>
          </a:pPr>
          <a:r>
            <a:rPr lang="pl-PL" sz="1200" b="0" i="1" dirty="0" smtClean="0">
              <a:solidFill>
                <a:srgbClr val="292929"/>
              </a:solidFill>
              <a:effectLst/>
              <a:latin typeface="Trebuchet MS" pitchFamily="34" charset="0"/>
            </a:rPr>
            <a:t>100% kosztów dot. udziału osób niepełnosprawnych i osób towarzyszących ww. osobom w szkoleniach</a:t>
          </a:r>
          <a:endParaRPr lang="pl-PL" sz="1500" b="0" dirty="0">
            <a:solidFill>
              <a:srgbClr val="292929"/>
            </a:solidFill>
            <a:effectLst/>
            <a:latin typeface="Trebuchet MS" pitchFamily="34" charset="0"/>
          </a:endParaRPr>
        </a:p>
      </dgm:t>
    </dgm:pt>
    <dgm:pt modelId="{93AF4AFB-2EAA-4F4A-94EC-F30706DEB3F0}" type="parTrans" cxnId="{38B6EF48-B037-42A4-9061-E0458E84419B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C16406-CC6D-442C-8ADB-C4641A864FBE}" type="sibTrans" cxnId="{38B6EF48-B037-42A4-9061-E0458E84419B}">
      <dgm:prSet/>
      <dgm:spPr/>
      <dgm:t>
        <a:bodyPr/>
        <a:lstStyle/>
        <a:p>
          <a:endParaRPr lang="pl-PL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DF1B73-AB5F-416B-A0AE-C1F5592C0140}">
      <dgm:prSet custT="1"/>
      <dgm:spPr>
        <a:solidFill>
          <a:srgbClr val="FFCC66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effectLst/>
              <a:latin typeface="Trebuchet MS" pitchFamily="34" charset="0"/>
            </a:rPr>
            <a:t>Koszty nadzwyczajne</a:t>
          </a:r>
        </a:p>
        <a:p>
          <a:pPr rtl="0">
            <a:spcAft>
              <a:spcPts val="1200"/>
            </a:spcAft>
          </a:pPr>
          <a:r>
            <a:rPr lang="pl-PL" sz="1200" b="0" i="1" dirty="0" smtClean="0">
              <a:solidFill>
                <a:srgbClr val="292929"/>
              </a:solidFill>
              <a:effectLst/>
              <a:latin typeface="Trebuchet MS" pitchFamily="34" charset="0"/>
            </a:rPr>
            <a:t>75% kosztów dot. usług i towarów, których beneficjent nie może zapewnić samodzielnie</a:t>
          </a:r>
          <a:endParaRPr lang="pl-PL" sz="1200" b="0" i="1" dirty="0">
            <a:solidFill>
              <a:srgbClr val="292929"/>
            </a:solidFill>
            <a:effectLst/>
            <a:latin typeface="Trebuchet MS" pitchFamily="34" charset="0"/>
          </a:endParaRPr>
        </a:p>
      </dgm:t>
    </dgm:pt>
    <dgm:pt modelId="{99F8921B-CD3E-41DA-8DF1-B8DE4DB8ED49}" type="parTrans" cxnId="{DBD2D11A-09B3-4176-8A30-255006C97721}">
      <dgm:prSet/>
      <dgm:spPr/>
      <dgm:t>
        <a:bodyPr/>
        <a:lstStyle/>
        <a:p>
          <a:endParaRPr lang="pl-PL"/>
        </a:p>
      </dgm:t>
    </dgm:pt>
    <dgm:pt modelId="{BEB6F578-983D-4732-B7FB-EBA193F8A455}" type="sibTrans" cxnId="{DBD2D11A-09B3-4176-8A30-255006C97721}">
      <dgm:prSet/>
      <dgm:spPr/>
      <dgm:t>
        <a:bodyPr/>
        <a:lstStyle/>
        <a:p>
          <a:endParaRPr lang="pl-PL"/>
        </a:p>
      </dgm:t>
    </dgm:pt>
    <dgm:pt modelId="{35F8BFEE-40A8-4082-99B1-EAF253C910F6}">
      <dgm:prSet custT="1"/>
      <dgm:spPr>
        <a:solidFill>
          <a:srgbClr val="FFCC66"/>
        </a:solidFill>
        <a:ln>
          <a:noFill/>
        </a:ln>
      </dgm:spPr>
      <dgm:t>
        <a:bodyPr/>
        <a:lstStyle/>
        <a:p>
          <a:pPr rtl="0">
            <a:spcAft>
              <a:spcPts val="1200"/>
            </a:spcAft>
          </a:pPr>
          <a:r>
            <a:rPr lang="pl-PL" sz="1500" b="0" dirty="0" smtClean="0">
              <a:solidFill>
                <a:srgbClr val="292929"/>
              </a:solidFill>
              <a:effectLst/>
              <a:latin typeface="Trebuchet MS" pitchFamily="34" charset="0"/>
            </a:rPr>
            <a:t>Koszty nadzwyczajne dot. podróży</a:t>
          </a:r>
        </a:p>
        <a:p>
          <a:pPr rtl="0">
            <a:spcAft>
              <a:spcPts val="1200"/>
            </a:spcAft>
          </a:pPr>
          <a:r>
            <a:rPr lang="pl-PL" sz="1200" b="0" i="1" dirty="0" smtClean="0">
              <a:solidFill>
                <a:srgbClr val="292929"/>
              </a:solidFill>
              <a:effectLst/>
              <a:latin typeface="Trebuchet MS" pitchFamily="34" charset="0"/>
            </a:rPr>
            <a:t>80% wysokich kosztów podróży</a:t>
          </a:r>
        </a:p>
      </dgm:t>
    </dgm:pt>
    <dgm:pt modelId="{E1E4E6F2-65EC-4644-A824-94DBA69D2E29}" type="parTrans" cxnId="{BC74A399-0B7E-4C06-B522-07F7850D1A0C}">
      <dgm:prSet/>
      <dgm:spPr/>
      <dgm:t>
        <a:bodyPr/>
        <a:lstStyle/>
        <a:p>
          <a:endParaRPr lang="pl-PL"/>
        </a:p>
      </dgm:t>
    </dgm:pt>
    <dgm:pt modelId="{CA2AFCB0-06AB-431C-8C22-B35C26E3D31B}" type="sibTrans" cxnId="{BC74A399-0B7E-4C06-B522-07F7850D1A0C}">
      <dgm:prSet/>
      <dgm:spPr/>
      <dgm:t>
        <a:bodyPr/>
        <a:lstStyle/>
        <a:p>
          <a:endParaRPr lang="pl-PL"/>
        </a:p>
      </dgm:t>
    </dgm:pt>
    <dgm:pt modelId="{A757BF04-74D7-4564-95DD-90113D1E7F63}" type="pres">
      <dgm:prSet presAssocID="{F86D14A9-4E24-4710-AB6B-117240EA141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87EBCD8-90ED-438A-838E-21C0768D4E7C}" type="pres">
      <dgm:prSet presAssocID="{A840FFC4-95BE-4806-8249-E9D7E73A7B44}" presName="node" presStyleLbl="node1" presStyleIdx="0" presStyleCnt="3" custScaleX="101442" custScaleY="59653" custLinFactNeighborX="-2973" custLinFactNeighborY="-3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8C0FEFA-42CC-415F-91EE-10DB53442D1E}" type="pres">
      <dgm:prSet presAssocID="{33C16406-CC6D-442C-8ADB-C4641A864FBE}" presName="sibTrans" presStyleCnt="0"/>
      <dgm:spPr/>
    </dgm:pt>
    <dgm:pt modelId="{D02431D8-0BA0-4569-A6DB-4FF3FEADF18A}" type="pres">
      <dgm:prSet presAssocID="{0EDF1B73-AB5F-416B-A0AE-C1F5592C0140}" presName="node" presStyleLbl="node1" presStyleIdx="1" presStyleCnt="3" custScaleX="69061" custScaleY="59653" custLinFactNeighborX="-5964" custLinFactNeighborY="-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58EA94-E9D7-4EF5-B338-AA83217F9E26}" type="pres">
      <dgm:prSet presAssocID="{BEB6F578-983D-4732-B7FB-EBA193F8A455}" presName="sibTrans" presStyleCnt="0"/>
      <dgm:spPr/>
    </dgm:pt>
    <dgm:pt modelId="{975A9DCE-FFAE-478A-B3F5-4E4BC13E8E57}" type="pres">
      <dgm:prSet presAssocID="{35F8BFEE-40A8-4082-99B1-EAF253C910F6}" presName="node" presStyleLbl="node1" presStyleIdx="2" presStyleCnt="3" custScaleX="69061" custScaleY="59653" custLinFactNeighborX="-13432" custLinFactNeighborY="-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3FDD33E-B294-42CB-BAA4-52BBB6935A74}" type="presOf" srcId="{A840FFC4-95BE-4806-8249-E9D7E73A7B44}" destId="{487EBCD8-90ED-438A-838E-21C0768D4E7C}" srcOrd="0" destOrd="0" presId="urn:microsoft.com/office/officeart/2005/8/layout/default"/>
    <dgm:cxn modelId="{919276E8-89BC-49FA-9110-19A6ABD032CF}" type="presOf" srcId="{0EDF1B73-AB5F-416B-A0AE-C1F5592C0140}" destId="{D02431D8-0BA0-4569-A6DB-4FF3FEADF18A}" srcOrd="0" destOrd="0" presId="urn:microsoft.com/office/officeart/2005/8/layout/default"/>
    <dgm:cxn modelId="{DF32758B-39B5-487E-8468-A1015AD7D027}" type="presOf" srcId="{35F8BFEE-40A8-4082-99B1-EAF253C910F6}" destId="{975A9DCE-FFAE-478A-B3F5-4E4BC13E8E57}" srcOrd="0" destOrd="0" presId="urn:microsoft.com/office/officeart/2005/8/layout/default"/>
    <dgm:cxn modelId="{6176726F-DDA2-4367-8D3F-41EFEE8CFF20}" type="presOf" srcId="{F86D14A9-4E24-4710-AB6B-117240EA1414}" destId="{A757BF04-74D7-4564-95DD-90113D1E7F63}" srcOrd="0" destOrd="0" presId="urn:microsoft.com/office/officeart/2005/8/layout/default"/>
    <dgm:cxn modelId="{38B6EF48-B037-42A4-9061-E0458E84419B}" srcId="{F86D14A9-4E24-4710-AB6B-117240EA1414}" destId="{A840FFC4-95BE-4806-8249-E9D7E73A7B44}" srcOrd="0" destOrd="0" parTransId="{93AF4AFB-2EAA-4F4A-94EC-F30706DEB3F0}" sibTransId="{33C16406-CC6D-442C-8ADB-C4641A864FBE}"/>
    <dgm:cxn modelId="{BC74A399-0B7E-4C06-B522-07F7850D1A0C}" srcId="{F86D14A9-4E24-4710-AB6B-117240EA1414}" destId="{35F8BFEE-40A8-4082-99B1-EAF253C910F6}" srcOrd="2" destOrd="0" parTransId="{E1E4E6F2-65EC-4644-A824-94DBA69D2E29}" sibTransId="{CA2AFCB0-06AB-431C-8C22-B35C26E3D31B}"/>
    <dgm:cxn modelId="{DBD2D11A-09B3-4176-8A30-255006C97721}" srcId="{F86D14A9-4E24-4710-AB6B-117240EA1414}" destId="{0EDF1B73-AB5F-416B-A0AE-C1F5592C0140}" srcOrd="1" destOrd="0" parTransId="{99F8921B-CD3E-41DA-8DF1-B8DE4DB8ED49}" sibTransId="{BEB6F578-983D-4732-B7FB-EBA193F8A455}"/>
    <dgm:cxn modelId="{1E016C05-3640-473E-91F1-E776A56796BF}" type="presParOf" srcId="{A757BF04-74D7-4564-95DD-90113D1E7F63}" destId="{487EBCD8-90ED-438A-838E-21C0768D4E7C}" srcOrd="0" destOrd="0" presId="urn:microsoft.com/office/officeart/2005/8/layout/default"/>
    <dgm:cxn modelId="{968416CC-F3E3-45D7-BE5C-7ABF362B5139}" type="presParOf" srcId="{A757BF04-74D7-4564-95DD-90113D1E7F63}" destId="{18C0FEFA-42CC-415F-91EE-10DB53442D1E}" srcOrd="1" destOrd="0" presId="urn:microsoft.com/office/officeart/2005/8/layout/default"/>
    <dgm:cxn modelId="{112CC1A5-DF1E-4997-B7A4-E289A3A532C7}" type="presParOf" srcId="{A757BF04-74D7-4564-95DD-90113D1E7F63}" destId="{D02431D8-0BA0-4569-A6DB-4FF3FEADF18A}" srcOrd="2" destOrd="0" presId="urn:microsoft.com/office/officeart/2005/8/layout/default"/>
    <dgm:cxn modelId="{B892D403-2476-4EC3-B375-16A4D83F6A68}" type="presParOf" srcId="{A757BF04-74D7-4564-95DD-90113D1E7F63}" destId="{4858EA94-E9D7-4EF5-B338-AA83217F9E26}" srcOrd="3" destOrd="0" presId="urn:microsoft.com/office/officeart/2005/8/layout/default"/>
    <dgm:cxn modelId="{3E09CBDA-CF43-42BC-9649-BA2C325604BC}" type="presParOf" srcId="{A757BF04-74D7-4564-95DD-90113D1E7F63}" destId="{975A9DCE-FFAE-478A-B3F5-4E4BC13E8E5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205A1-6077-4554-8DED-E5A1F10DE460}">
      <dsp:nvSpPr>
        <dsp:cNvPr id="0" name=""/>
        <dsp:cNvSpPr/>
      </dsp:nvSpPr>
      <dsp:spPr>
        <a:xfrm>
          <a:off x="792085" y="72055"/>
          <a:ext cx="1475660" cy="794390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2"/>
              </a:solidFill>
            </a:rPr>
            <a:t>koordynator</a:t>
          </a:r>
          <a:endParaRPr lang="pl-PL" sz="1800" kern="1200" dirty="0">
            <a:solidFill>
              <a:schemeClr val="tx2"/>
            </a:solidFill>
          </a:endParaRPr>
        </a:p>
      </dsp:txBody>
      <dsp:txXfrm>
        <a:off x="830864" y="110834"/>
        <a:ext cx="1398102" cy="716832"/>
      </dsp:txXfrm>
    </dsp:sp>
    <dsp:sp modelId="{4476E2E8-49E8-4A30-949C-63B739988177}">
      <dsp:nvSpPr>
        <dsp:cNvPr id="0" name=""/>
        <dsp:cNvSpPr/>
      </dsp:nvSpPr>
      <dsp:spPr>
        <a:xfrm>
          <a:off x="469741" y="469251"/>
          <a:ext cx="2120348" cy="2120348"/>
        </a:xfrm>
        <a:custGeom>
          <a:avLst/>
          <a:gdLst/>
          <a:ahLst/>
          <a:cxnLst/>
          <a:rect l="0" t="0" r="0" b="0"/>
          <a:pathLst>
            <a:path>
              <a:moveTo>
                <a:pt x="1804780" y="305501"/>
              </a:moveTo>
              <a:arcTo wR="1060174" hR="1060174" stAng="18876919" swAng="3124405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</dsp:sp>
    <dsp:sp modelId="{904F6943-134F-4CCF-90DD-845D74CF02FC}">
      <dsp:nvSpPr>
        <dsp:cNvPr id="0" name=""/>
        <dsp:cNvSpPr/>
      </dsp:nvSpPr>
      <dsp:spPr>
        <a:xfrm>
          <a:off x="1836983" y="1662316"/>
          <a:ext cx="1222139" cy="794390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2"/>
              </a:solidFill>
            </a:rPr>
            <a:t>partner</a:t>
          </a:r>
          <a:endParaRPr lang="pl-PL" sz="1800" kern="1200" dirty="0">
            <a:solidFill>
              <a:schemeClr val="tx2"/>
            </a:solidFill>
          </a:endParaRPr>
        </a:p>
      </dsp:txBody>
      <dsp:txXfrm>
        <a:off x="1875762" y="1701095"/>
        <a:ext cx="1144581" cy="716832"/>
      </dsp:txXfrm>
    </dsp:sp>
    <dsp:sp modelId="{9E589997-3129-4816-A1CF-6A2947ECAB7B}">
      <dsp:nvSpPr>
        <dsp:cNvPr id="0" name=""/>
        <dsp:cNvSpPr/>
      </dsp:nvSpPr>
      <dsp:spPr>
        <a:xfrm>
          <a:off x="469741" y="469251"/>
          <a:ext cx="2120348" cy="2120348"/>
        </a:xfrm>
        <a:custGeom>
          <a:avLst/>
          <a:gdLst/>
          <a:ahLst/>
          <a:cxnLst/>
          <a:rect l="0" t="0" r="0" b="0"/>
          <a:pathLst>
            <a:path>
              <a:moveTo>
                <a:pt x="1565082" y="1992395"/>
              </a:moveTo>
              <a:arcTo wR="1060174" hR="1060174" stAng="3693552" swAng="3412895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</dsp:sp>
    <dsp:sp modelId="{B70D04F3-DE3E-4D66-90FE-57259781CBE5}">
      <dsp:nvSpPr>
        <dsp:cNvPr id="0" name=""/>
        <dsp:cNvSpPr/>
      </dsp:nvSpPr>
      <dsp:spPr>
        <a:xfrm>
          <a:off x="708" y="1662316"/>
          <a:ext cx="1222139" cy="794390"/>
        </a:xfrm>
        <a:prstGeom prst="round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 smtClean="0">
              <a:solidFill>
                <a:schemeClr val="tx2"/>
              </a:solidFill>
            </a:rPr>
            <a:t>partner</a:t>
          </a:r>
          <a:endParaRPr lang="pl-PL" sz="1800" kern="1200" dirty="0">
            <a:solidFill>
              <a:schemeClr val="tx2"/>
            </a:solidFill>
          </a:endParaRPr>
        </a:p>
      </dsp:txBody>
      <dsp:txXfrm>
        <a:off x="39487" y="1701095"/>
        <a:ext cx="1144581" cy="716832"/>
      </dsp:txXfrm>
    </dsp:sp>
    <dsp:sp modelId="{EAC695AC-CA28-46FE-8403-4178E4336FC6}">
      <dsp:nvSpPr>
        <dsp:cNvPr id="0" name=""/>
        <dsp:cNvSpPr/>
      </dsp:nvSpPr>
      <dsp:spPr>
        <a:xfrm>
          <a:off x="469741" y="469251"/>
          <a:ext cx="2120348" cy="2120348"/>
        </a:xfrm>
        <a:custGeom>
          <a:avLst/>
          <a:gdLst/>
          <a:ahLst/>
          <a:cxnLst/>
          <a:rect l="0" t="0" r="0" b="0"/>
          <a:pathLst>
            <a:path>
              <a:moveTo>
                <a:pt x="7215" y="1183658"/>
              </a:moveTo>
              <a:arcTo wR="1060174" hR="1060174" stAng="10398677" swAng="3124405"/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CA183-ABA5-4D45-8683-291F9F4A878C}">
      <dsp:nvSpPr>
        <dsp:cNvPr id="0" name=""/>
        <dsp:cNvSpPr/>
      </dsp:nvSpPr>
      <dsp:spPr>
        <a:xfrm>
          <a:off x="363606" y="1"/>
          <a:ext cx="1371826" cy="1371826"/>
        </a:xfrm>
        <a:prstGeom prst="ellipse">
          <a:avLst/>
        </a:prstGeom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b="1" kern="1200" dirty="0" smtClean="0"/>
            <a:t>POTRZEBY</a:t>
          </a:r>
          <a:endParaRPr lang="pl-PL" sz="1300" kern="1200" dirty="0"/>
        </a:p>
      </dsp:txBody>
      <dsp:txXfrm>
        <a:off x="564505" y="200900"/>
        <a:ext cx="970028" cy="970028"/>
      </dsp:txXfrm>
    </dsp:sp>
    <dsp:sp modelId="{264292A9-9133-4B92-9E86-48434FFE7171}">
      <dsp:nvSpPr>
        <dsp:cNvPr id="0" name=""/>
        <dsp:cNvSpPr/>
      </dsp:nvSpPr>
      <dsp:spPr>
        <a:xfrm>
          <a:off x="2307829" y="435626"/>
          <a:ext cx="788514" cy="500477"/>
        </a:xfrm>
        <a:prstGeom prst="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 dirty="0"/>
        </a:p>
      </dsp:txBody>
      <dsp:txXfrm>
        <a:off x="2307829" y="560745"/>
        <a:ext cx="663395" cy="250239"/>
      </dsp:txXfrm>
    </dsp:sp>
    <dsp:sp modelId="{7A29D360-240F-4D22-A5C4-D54DF582C56A}">
      <dsp:nvSpPr>
        <dsp:cNvPr id="0" name=""/>
        <dsp:cNvSpPr/>
      </dsp:nvSpPr>
      <dsp:spPr>
        <a:xfrm>
          <a:off x="3164782" y="1"/>
          <a:ext cx="1371826" cy="1371826"/>
        </a:xfrm>
        <a:prstGeom prst="ellipse">
          <a:avLst/>
        </a:prstGeom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PROJEKT</a:t>
          </a:r>
          <a:endParaRPr lang="pl-PL" sz="1300" kern="1200" dirty="0"/>
        </a:p>
      </dsp:txBody>
      <dsp:txXfrm>
        <a:off x="3365681" y="200900"/>
        <a:ext cx="970028" cy="970028"/>
      </dsp:txXfrm>
    </dsp:sp>
    <dsp:sp modelId="{28D8B7D2-28F4-460C-A0E0-5A6A10EE9105}">
      <dsp:nvSpPr>
        <dsp:cNvPr id="0" name=""/>
        <dsp:cNvSpPr/>
      </dsp:nvSpPr>
      <dsp:spPr>
        <a:xfrm>
          <a:off x="4676946" y="435626"/>
          <a:ext cx="795659" cy="500477"/>
        </a:xfrm>
        <a:prstGeom prst="rightArrow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100" kern="1200"/>
        </a:p>
      </dsp:txBody>
      <dsp:txXfrm>
        <a:off x="4676946" y="560745"/>
        <a:ext cx="670540" cy="250239"/>
      </dsp:txXfrm>
    </dsp:sp>
    <dsp:sp modelId="{1B4CE863-AE1E-4E1A-863D-0997FF2F4833}">
      <dsp:nvSpPr>
        <dsp:cNvPr id="0" name=""/>
        <dsp:cNvSpPr/>
      </dsp:nvSpPr>
      <dsp:spPr>
        <a:xfrm>
          <a:off x="5687905" y="1"/>
          <a:ext cx="1371826" cy="1371826"/>
        </a:xfrm>
        <a:prstGeom prst="ellipse">
          <a:avLst/>
        </a:prstGeom>
        <a:pattFill prst="ltDnDiag">
          <a:fgClr>
            <a:schemeClr val="accent2">
              <a:lumMod val="60000"/>
              <a:lumOff val="40000"/>
            </a:schemeClr>
          </a:fgClr>
          <a:bgClr>
            <a:schemeClr val="bg1">
              <a:lumMod val="95000"/>
            </a:schemeClr>
          </a:bgClr>
        </a:patt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300" kern="1200" dirty="0" smtClean="0"/>
            <a:t>WDROŻENIE</a:t>
          </a:r>
          <a:endParaRPr lang="pl-PL" sz="1300" kern="1200" dirty="0"/>
        </a:p>
      </dsp:txBody>
      <dsp:txXfrm>
        <a:off x="5888804" y="200900"/>
        <a:ext cx="970028" cy="9700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9E019-713B-4F27-A81E-D87DAEB9A602}">
      <dsp:nvSpPr>
        <dsp:cNvPr id="0" name=""/>
        <dsp:cNvSpPr/>
      </dsp:nvSpPr>
      <dsp:spPr>
        <a:xfrm>
          <a:off x="0" y="0"/>
          <a:ext cx="1906537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latin typeface="+mn-lt"/>
            </a:rPr>
            <a:t>Zarządzanie projektem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500" b="0" kern="1200" dirty="0" smtClean="0">
              <a:solidFill>
                <a:srgbClr val="292929"/>
              </a:solidFill>
              <a:latin typeface="+mn-lt"/>
            </a:rPr>
            <a:t> </a:t>
          </a:r>
          <a:r>
            <a:rPr lang="pl-PL" sz="1200" b="0" i="1" kern="1200" dirty="0" smtClean="0">
              <a:solidFill>
                <a:srgbClr val="292929"/>
              </a:solidFill>
              <a:latin typeface="+mn-lt"/>
            </a:rPr>
            <a:t>stawka na miesiąc na organizację</a:t>
          </a:r>
          <a:endParaRPr lang="pl-PL" sz="1200" b="0" i="1" kern="1200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0"/>
        <a:ext cx="1906537" cy="1180381"/>
      </dsp:txXfrm>
    </dsp:sp>
    <dsp:sp modelId="{D330C7E7-682A-4304-92BD-5684F84C6D01}">
      <dsp:nvSpPr>
        <dsp:cNvPr id="0" name=""/>
        <dsp:cNvSpPr/>
      </dsp:nvSpPr>
      <dsp:spPr>
        <a:xfrm>
          <a:off x="2103688" y="5520"/>
          <a:ext cx="1848898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latin typeface="+mn-lt"/>
            </a:rPr>
            <a:t>Międzynarodowe spotkania projektowe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200" b="0" i="1" kern="1200" dirty="0" smtClean="0">
              <a:solidFill>
                <a:srgbClr val="292929"/>
              </a:solidFill>
              <a:effectLst/>
              <a:latin typeface="+mn-lt"/>
            </a:rPr>
            <a:t>stawka na uczestnika na spotkanie</a:t>
          </a:r>
          <a:endParaRPr lang="pl-PL" sz="1200" b="0" i="1" kern="1200" dirty="0">
            <a:solidFill>
              <a:srgbClr val="292929"/>
            </a:solidFill>
            <a:effectLst/>
            <a:latin typeface="+mn-lt"/>
          </a:endParaRPr>
        </a:p>
      </dsp:txBody>
      <dsp:txXfrm>
        <a:off x="2103688" y="5520"/>
        <a:ext cx="1848898" cy="1180381"/>
      </dsp:txXfrm>
    </dsp:sp>
    <dsp:sp modelId="{2A93F739-32B2-4FE5-974C-B932420DF8B8}">
      <dsp:nvSpPr>
        <dsp:cNvPr id="0" name=""/>
        <dsp:cNvSpPr/>
      </dsp:nvSpPr>
      <dsp:spPr>
        <a:xfrm>
          <a:off x="4118905" y="5520"/>
          <a:ext cx="1981874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latin typeface="+mn-lt"/>
            </a:rPr>
            <a:t>Podróż</a:t>
          </a:r>
          <a:br>
            <a:rPr lang="pl-PL" sz="1500" b="0" kern="1200" dirty="0" smtClean="0">
              <a:solidFill>
                <a:srgbClr val="292929"/>
              </a:solidFill>
              <a:latin typeface="+mn-lt"/>
            </a:rPr>
          </a:br>
          <a:r>
            <a:rPr lang="pl-PL" sz="1400" b="0" kern="1200" dirty="0" smtClean="0">
              <a:solidFill>
                <a:srgbClr val="292929"/>
              </a:solidFill>
              <a:latin typeface="+mn-lt"/>
            </a:rPr>
            <a:t>(działania szkoleniowe)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i="1" kern="1200" dirty="0" smtClean="0">
              <a:solidFill>
                <a:srgbClr val="292929"/>
              </a:solidFill>
              <a:latin typeface="+mn-lt"/>
            </a:rPr>
            <a:t>stawka na uczestnika na podróż</a:t>
          </a:r>
          <a:endParaRPr lang="pl-PL" sz="1200" b="0" i="1" kern="1200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4118905" y="5520"/>
        <a:ext cx="1981874" cy="1180381"/>
      </dsp:txXfrm>
    </dsp:sp>
    <dsp:sp modelId="{43BC0CEB-68D5-431C-8414-D9EB7045B3CA}">
      <dsp:nvSpPr>
        <dsp:cNvPr id="0" name=""/>
        <dsp:cNvSpPr/>
      </dsp:nvSpPr>
      <dsp:spPr>
        <a:xfrm>
          <a:off x="6279144" y="5520"/>
          <a:ext cx="2019921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latin typeface="+mn-lt"/>
            </a:rPr>
            <a:t>Utrzymanie</a:t>
          </a:r>
          <a:br>
            <a:rPr lang="pl-PL" sz="1500" b="0" kern="1200" dirty="0" smtClean="0">
              <a:solidFill>
                <a:srgbClr val="292929"/>
              </a:solidFill>
              <a:latin typeface="+mn-lt"/>
            </a:rPr>
          </a:br>
          <a:r>
            <a:rPr lang="pl-PL" sz="1400" b="0" kern="1200" dirty="0" smtClean="0">
              <a:solidFill>
                <a:srgbClr val="292929"/>
              </a:solidFill>
              <a:latin typeface="+mn-lt"/>
            </a:rPr>
            <a:t>(działania szkoleniowe)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i="1" kern="1200" dirty="0" smtClean="0">
              <a:solidFill>
                <a:srgbClr val="292929"/>
              </a:solidFill>
              <a:latin typeface="+mn-lt"/>
            </a:rPr>
            <a:t>stawka na uczestnika</a:t>
          </a:r>
          <a:br>
            <a:rPr lang="pl-PL" sz="1200" b="0" i="1" kern="1200" dirty="0" smtClean="0">
              <a:solidFill>
                <a:srgbClr val="292929"/>
              </a:solidFill>
              <a:latin typeface="+mn-lt"/>
            </a:rPr>
          </a:br>
          <a:r>
            <a:rPr lang="pl-PL" sz="1200" b="0" i="1" kern="1200" dirty="0" smtClean="0">
              <a:solidFill>
                <a:srgbClr val="292929"/>
              </a:solidFill>
              <a:latin typeface="+mn-lt"/>
            </a:rPr>
            <a:t>na dni pobytu</a:t>
          </a:r>
          <a:endParaRPr lang="pl-PL" sz="1200" b="0" i="1" kern="1200" dirty="0">
            <a:solidFill>
              <a:srgbClr val="29292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6279144" y="5520"/>
        <a:ext cx="2019921" cy="1180381"/>
      </dsp:txXfrm>
    </dsp:sp>
    <dsp:sp modelId="{7CDB3E70-1D9C-4090-9FDB-7BCF796C0FDA}">
      <dsp:nvSpPr>
        <dsp:cNvPr id="0" name=""/>
        <dsp:cNvSpPr/>
      </dsp:nvSpPr>
      <dsp:spPr>
        <a:xfrm>
          <a:off x="0" y="1339898"/>
          <a:ext cx="1906553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kern="1200" dirty="0" smtClean="0">
              <a:solidFill>
                <a:srgbClr val="0B0401"/>
              </a:solidFill>
              <a:latin typeface="+mn-lt"/>
            </a:rPr>
            <a:t>Rezultaty pracy intelektualnej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200" i="1" kern="1200" dirty="0" smtClean="0">
              <a:solidFill>
                <a:srgbClr val="0B0401"/>
              </a:solidFill>
              <a:latin typeface="+mn-lt"/>
            </a:rPr>
            <a:t>stawka na dzień pracy</a:t>
          </a:r>
          <a:endParaRPr lang="pl-PL" sz="1500" b="1" kern="1200" dirty="0" smtClean="0">
            <a:solidFill>
              <a:srgbClr val="0B040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1339898"/>
        <a:ext cx="1906553" cy="1180381"/>
      </dsp:txXfrm>
    </dsp:sp>
    <dsp:sp modelId="{0E2B2BDC-65F4-4017-BF61-61E0D7EC2D26}">
      <dsp:nvSpPr>
        <dsp:cNvPr id="0" name=""/>
        <dsp:cNvSpPr/>
      </dsp:nvSpPr>
      <dsp:spPr>
        <a:xfrm>
          <a:off x="2102685" y="1339898"/>
          <a:ext cx="1869105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0B0401"/>
              </a:solidFill>
              <a:effectLst/>
              <a:latin typeface="+mn-lt"/>
            </a:rPr>
            <a:t>Wydarzenia</a:t>
          </a:r>
          <a:r>
            <a:rPr lang="pl-PL" sz="1500" b="1" kern="1200" dirty="0" smtClean="0">
              <a:solidFill>
                <a:srgbClr val="0B04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</a:t>
          </a:r>
          <a:r>
            <a:rPr lang="pl-PL" sz="1500" b="0" kern="1200" dirty="0" smtClean="0">
              <a:solidFill>
                <a:srgbClr val="0B0401"/>
              </a:solidFill>
              <a:effectLst/>
              <a:latin typeface="+mn-lt"/>
            </a:rPr>
            <a:t>upowszechniające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200" b="0" i="1" kern="1200" dirty="0" smtClean="0">
              <a:solidFill>
                <a:srgbClr val="0B0401"/>
              </a:solidFill>
              <a:effectLst/>
              <a:latin typeface="+mn-lt"/>
            </a:rPr>
            <a:t>stawka na uczestnika wydarzenia</a:t>
          </a:r>
        </a:p>
      </dsp:txBody>
      <dsp:txXfrm>
        <a:off x="2102685" y="1339898"/>
        <a:ext cx="1869105" cy="1180381"/>
      </dsp:txXfrm>
    </dsp:sp>
    <dsp:sp modelId="{65CF26A5-8175-4D33-9E58-DBE12C2F947B}">
      <dsp:nvSpPr>
        <dsp:cNvPr id="0" name=""/>
        <dsp:cNvSpPr/>
      </dsp:nvSpPr>
      <dsp:spPr>
        <a:xfrm>
          <a:off x="4118913" y="1339898"/>
          <a:ext cx="2090459" cy="1180381"/>
        </a:xfrm>
        <a:prstGeom prst="rect">
          <a:avLst/>
        </a:prstGeom>
        <a:solidFill>
          <a:srgbClr val="92D050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0" kern="1200" dirty="0" smtClean="0">
              <a:solidFill>
                <a:srgbClr val="0B0401"/>
              </a:solidFill>
              <a:effectLst/>
              <a:latin typeface="+mn-lt"/>
            </a:rPr>
            <a:t>Wsparcie językowe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b="0" i="1" kern="1200" dirty="0" smtClean="0">
              <a:solidFill>
                <a:srgbClr val="0B0401"/>
              </a:solidFill>
              <a:effectLst/>
              <a:latin typeface="+mn-lt"/>
            </a:rPr>
            <a:t>stawka na uczestnika szkoleń długoterminowych</a:t>
          </a:r>
        </a:p>
      </dsp:txBody>
      <dsp:txXfrm>
        <a:off x="4118913" y="1339898"/>
        <a:ext cx="2090459" cy="11803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EBCD8-90ED-438A-838E-21C0768D4E7C}">
      <dsp:nvSpPr>
        <dsp:cNvPr id="0" name=""/>
        <dsp:cNvSpPr/>
      </dsp:nvSpPr>
      <dsp:spPr>
        <a:xfrm>
          <a:off x="0" y="96596"/>
          <a:ext cx="3060937" cy="1079991"/>
        </a:xfrm>
        <a:prstGeom prst="rect">
          <a:avLst/>
        </a:prstGeom>
        <a:solidFill>
          <a:srgbClr val="FFCC66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Wsparcie związane ze specjalnymi potrzebami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200" b="0" i="1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100% kosztów dot. udziału osób niepełnosprawnych i osób towarzyszących ww. osobom w szkoleniach</a:t>
          </a:r>
          <a:endParaRPr lang="pl-PL" sz="1500" b="0" kern="1200" dirty="0">
            <a:solidFill>
              <a:srgbClr val="292929"/>
            </a:solidFill>
            <a:effectLst/>
            <a:latin typeface="Trebuchet MS" pitchFamily="34" charset="0"/>
          </a:endParaRPr>
        </a:p>
      </dsp:txBody>
      <dsp:txXfrm>
        <a:off x="0" y="96596"/>
        <a:ext cx="3060937" cy="1079991"/>
      </dsp:txXfrm>
    </dsp:sp>
    <dsp:sp modelId="{D02431D8-0BA0-4569-A6DB-4FF3FEADF18A}">
      <dsp:nvSpPr>
        <dsp:cNvPr id="0" name=""/>
        <dsp:cNvSpPr/>
      </dsp:nvSpPr>
      <dsp:spPr>
        <a:xfrm>
          <a:off x="3182797" y="97230"/>
          <a:ext cx="2083864" cy="1079991"/>
        </a:xfrm>
        <a:prstGeom prst="rect">
          <a:avLst/>
        </a:prstGeom>
        <a:solidFill>
          <a:srgbClr val="FFCC66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Koszty nadzwyczajne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200" b="0" i="1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75% kosztów dot. usług i towarów, których beneficjent nie może zapewnić samodzielnie</a:t>
          </a:r>
          <a:endParaRPr lang="pl-PL" sz="1200" b="0" i="1" kern="1200" dirty="0">
            <a:solidFill>
              <a:srgbClr val="292929"/>
            </a:solidFill>
            <a:effectLst/>
            <a:latin typeface="Trebuchet MS" pitchFamily="34" charset="0"/>
          </a:endParaRPr>
        </a:p>
      </dsp:txBody>
      <dsp:txXfrm>
        <a:off x="3182797" y="97230"/>
        <a:ext cx="2083864" cy="1079991"/>
      </dsp:txXfrm>
    </dsp:sp>
    <dsp:sp modelId="{975A9DCE-FFAE-478A-B3F5-4E4BC13E8E57}">
      <dsp:nvSpPr>
        <dsp:cNvPr id="0" name=""/>
        <dsp:cNvSpPr/>
      </dsp:nvSpPr>
      <dsp:spPr>
        <a:xfrm>
          <a:off x="5343063" y="97230"/>
          <a:ext cx="2083864" cy="1079991"/>
        </a:xfrm>
        <a:prstGeom prst="rect">
          <a:avLst/>
        </a:prstGeom>
        <a:solidFill>
          <a:srgbClr val="FFCC66"/>
        </a:solidFill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500" b="0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Koszty nadzwyczajne dot. podróży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pl-PL" sz="1200" b="0" i="1" kern="1200" dirty="0" smtClean="0">
              <a:solidFill>
                <a:srgbClr val="292929"/>
              </a:solidFill>
              <a:effectLst/>
              <a:latin typeface="Trebuchet MS" pitchFamily="34" charset="0"/>
            </a:rPr>
            <a:t>80% wysokich kosztów podróży</a:t>
          </a:r>
        </a:p>
      </dsp:txBody>
      <dsp:txXfrm>
        <a:off x="5343063" y="97230"/>
        <a:ext cx="2083864" cy="1079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3250" y="0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/>
          <a:lstStyle>
            <a:lvl1pPr algn="r">
              <a:defRPr sz="1200"/>
            </a:lvl1pPr>
          </a:lstStyle>
          <a:p>
            <a:fld id="{A3975A5E-7315-4966-897E-2161F0BF4DEC}" type="datetimeFigureOut">
              <a:rPr lang="pl-PL" smtClean="0"/>
              <a:pPr/>
              <a:t>2019-01-10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3250" y="9408981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 anchor="b"/>
          <a:lstStyle>
            <a:lvl1pPr algn="r">
              <a:defRPr sz="1200"/>
            </a:lvl1pPr>
          </a:lstStyle>
          <a:p>
            <a:fld id="{A5FE19FE-243D-440D-A32F-A126DA055E1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980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3250" y="0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/>
          <a:lstStyle>
            <a:lvl1pPr algn="r">
              <a:defRPr sz="1200"/>
            </a:lvl1pPr>
          </a:lstStyle>
          <a:p>
            <a:fld id="{C61E48A6-FE46-4BEB-8555-2D3B9F893986}" type="datetimeFigureOut">
              <a:rPr lang="pl-PL" smtClean="0"/>
              <a:pPr/>
              <a:t>2019-01-10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48" tIns="45624" rIns="91248" bIns="45624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8498" y="4705350"/>
            <a:ext cx="5427980" cy="4457700"/>
          </a:xfrm>
          <a:prstGeom prst="rect">
            <a:avLst/>
          </a:prstGeom>
        </p:spPr>
        <p:txBody>
          <a:bodyPr vert="horz" lIns="91248" tIns="45624" rIns="91248" bIns="45624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3250" y="9408981"/>
            <a:ext cx="2940156" cy="495300"/>
          </a:xfrm>
          <a:prstGeom prst="rect">
            <a:avLst/>
          </a:prstGeom>
        </p:spPr>
        <p:txBody>
          <a:bodyPr vert="horz" lIns="91248" tIns="45624" rIns="91248" bIns="45624" rtlCol="0" anchor="b"/>
          <a:lstStyle>
            <a:lvl1pPr algn="r">
              <a:defRPr sz="1200"/>
            </a:lvl1pPr>
          </a:lstStyle>
          <a:p>
            <a:fld id="{E6631418-0D64-4917-BBF8-907538B7CCF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320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1908F-14E2-4E4E-AAC3-0D8198EE1BF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602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39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48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49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50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1418-0D64-4917-BBF8-907538B7CCF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33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1418-0D64-4917-BBF8-907538B7CCF7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33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1418-0D64-4917-BBF8-907538B7CCF7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33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31418-0D64-4917-BBF8-907538B7CCF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83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29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35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37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2950"/>
            <a:ext cx="6604000" cy="37147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98317-4531-402C-B770-B90D45D2C050}" type="slidenum">
              <a:rPr lang="pl-PL" smtClean="0">
                <a:solidFill>
                  <a:prstClr val="black"/>
                </a:solidFill>
              </a:rPr>
              <a:pPr/>
              <a:t>38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0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erwszy slajd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2"/>
          </a:xfrm>
          <a:prstGeom prst="rect">
            <a:avLst/>
          </a:prstGeom>
        </p:spPr>
      </p:pic>
      <p:pic>
        <p:nvPicPr>
          <p:cNvPr id="4" name="Obraz 3" descr="logosy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7" name="Obraz 6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0" name="Obraz 9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2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erwszy slajd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2"/>
          </a:xfrm>
          <a:prstGeom prst="rect">
            <a:avLst/>
          </a:prstGeom>
        </p:spPr>
      </p:pic>
      <p:sp>
        <p:nvSpPr>
          <p:cNvPr id="2" name="Prostokąt 1"/>
          <p:cNvSpPr/>
          <p:nvPr userDrawn="1"/>
        </p:nvSpPr>
        <p:spPr>
          <a:xfrm>
            <a:off x="5796136" y="4443958"/>
            <a:ext cx="30243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>
              <a:solidFill>
                <a:prstClr val="white"/>
              </a:solidFill>
            </a:endParaRPr>
          </a:p>
        </p:txBody>
      </p:sp>
      <p:pic>
        <p:nvPicPr>
          <p:cNvPr id="4" name="Obraz 3" descr="logosy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96136" y="4569911"/>
            <a:ext cx="2592288" cy="25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4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/>
          <p:cNvSpPr/>
          <p:nvPr userDrawn="1"/>
        </p:nvSpPr>
        <p:spPr>
          <a:xfrm>
            <a:off x="539552" y="545257"/>
            <a:ext cx="8604448" cy="4140460"/>
          </a:xfrm>
          <a:prstGeom prst="rect">
            <a:avLst/>
          </a:prstGeom>
          <a:solidFill>
            <a:srgbClr val="0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59632" y="1597819"/>
            <a:ext cx="7126560" cy="1102519"/>
          </a:xfrm>
        </p:spPr>
        <p:txBody>
          <a:bodyPr>
            <a:normAutofit/>
          </a:bodyPr>
          <a:lstStyle>
            <a:lvl1pPr algn="l">
              <a:defRPr lang="pl-PL" sz="3700" b="1" kern="1200" cap="all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99592" y="2914650"/>
            <a:ext cx="7088832" cy="737220"/>
          </a:xfrm>
        </p:spPr>
        <p:txBody>
          <a:bodyPr>
            <a:normAutofit/>
          </a:bodyPr>
          <a:lstStyle>
            <a:lvl1pPr marL="0" indent="0" algn="l">
              <a:buNone/>
              <a:defRPr lang="pl-PL" sz="2200" b="1" kern="12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23" name="Prostokąt 22"/>
          <p:cNvSpPr/>
          <p:nvPr userDrawn="1"/>
        </p:nvSpPr>
        <p:spPr>
          <a:xfrm>
            <a:off x="0" y="241759"/>
            <a:ext cx="2195736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4" name="Obraz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8" y="437245"/>
            <a:ext cx="1296144" cy="432048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3743400" y="4181661"/>
            <a:ext cx="5400600" cy="702078"/>
          </a:xfrm>
          <a:prstGeom prst="rect">
            <a:avLst/>
          </a:prstGeom>
          <a:solidFill>
            <a:srgbClr val="F5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l-PL" sz="1800" dirty="0" smtClean="0">
                <a:solidFill>
                  <a:prstClr val="white"/>
                </a:solidFill>
              </a:rPr>
              <a:t> </a:t>
            </a:r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4298813"/>
            <a:ext cx="5113338" cy="485775"/>
          </a:xfrm>
        </p:spPr>
        <p:txBody>
          <a:bodyPr anchor="ctr">
            <a:noAutofit/>
          </a:bodyPr>
          <a:lstStyle>
            <a:lvl1pPr marL="0" indent="0" algn="ctr">
              <a:lnSpc>
                <a:spcPct val="250000"/>
              </a:lnSpc>
              <a:buNone/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3600" b="1" kern="1200" baseline="300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autora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164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897564"/>
            <a:ext cx="7848872" cy="648072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5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224" y="1761661"/>
            <a:ext cx="7848872" cy="2646294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2" name="Obraz 11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8" name="Obraz 7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djęcie i zawartość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-32292" y="897565"/>
            <a:ext cx="3274322" cy="34023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5960" y="897564"/>
            <a:ext cx="5030497" cy="685524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643838" y="1653649"/>
            <a:ext cx="5032618" cy="2646293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3" name="Obraz 12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4" name="Obraz 13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52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ęcie i zawartość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/>
          <p:cNvSpPr>
            <a:spLocks noGrp="1"/>
          </p:cNvSpPr>
          <p:nvPr>
            <p:ph type="pic" sz="quarter" idx="13" hasCustomPrompt="1"/>
          </p:nvPr>
        </p:nvSpPr>
        <p:spPr>
          <a:xfrm>
            <a:off x="-36512" y="897564"/>
            <a:ext cx="4271008" cy="34023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789552"/>
            <a:ext cx="4042792" cy="624049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557327"/>
            <a:ext cx="4041775" cy="2796622"/>
          </a:xfrm>
        </p:spPr>
        <p:txBody>
          <a:bodyPr/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2" name="Obraz 11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9" name="Obraz 8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9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897564"/>
            <a:ext cx="4042792" cy="589867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776798"/>
          </a:xfrm>
        </p:spPr>
        <p:txBody>
          <a:bodyPr/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Prostokąt 18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 dirty="0">
              <a:solidFill>
                <a:prstClr val="white"/>
              </a:solidFill>
            </a:endParaRPr>
          </a:p>
        </p:txBody>
      </p:sp>
      <p:sp>
        <p:nvSpPr>
          <p:cNvPr id="10" name="Symbol zastępczy zawartości 5"/>
          <p:cNvSpPr>
            <a:spLocks noGrp="1"/>
          </p:cNvSpPr>
          <p:nvPr>
            <p:ph sz="quarter" idx="10"/>
          </p:nvPr>
        </p:nvSpPr>
        <p:spPr>
          <a:xfrm>
            <a:off x="396554" y="1638345"/>
            <a:ext cx="4041775" cy="2776798"/>
          </a:xfrm>
        </p:spPr>
        <p:txBody>
          <a:bodyPr/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395537" y="897732"/>
            <a:ext cx="4032002" cy="594122"/>
          </a:xfrm>
        </p:spPr>
        <p:txBody>
          <a:bodyPr anchor="ctr">
            <a:noAutofit/>
          </a:bodyPr>
          <a:lstStyle>
            <a:lvl1pPr marL="0" indent="0">
              <a:buNone/>
              <a:defRPr lang="pl-PL" sz="2000" b="1" kern="1200" cap="all" baseline="0" dirty="0" smtClean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2000" b="1" kern="1200" cap="all" dirty="0" smtClean="0">
                <a:solidFill>
                  <a:srgbClr val="24C4F0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2000" b="1" kern="1200" cap="all" dirty="0" smtClean="0">
                <a:solidFill>
                  <a:srgbClr val="24C4F0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2000" b="1" kern="1200" cap="all" dirty="0" smtClean="0">
                <a:solidFill>
                  <a:srgbClr val="24C4F0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2000" b="1" kern="1200" cap="all" dirty="0">
                <a:solidFill>
                  <a:srgbClr val="24C4F0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5" name="Obraz 14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2" name="Obraz 11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4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2" name="Obraz 11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6" name="Obraz 5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3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djęcie i zawartość 1/3 (nie używa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-32292" y="516451"/>
            <a:ext cx="3274322" cy="405352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5960" y="897564"/>
            <a:ext cx="5030497" cy="685524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643838" y="1653649"/>
            <a:ext cx="5032618" cy="2828135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600">
              <a:solidFill>
                <a:prstClr val="white"/>
              </a:solidFill>
            </a:endParaRPr>
          </a:p>
        </p:txBody>
      </p:sp>
      <p:pic>
        <p:nvPicPr>
          <p:cNvPr id="17" name="Obraz 16" descr="logo_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03498"/>
            <a:ext cx="1368152" cy="339728"/>
          </a:xfrm>
          <a:prstGeom prst="rect">
            <a:avLst/>
          </a:prstGeom>
        </p:spPr>
      </p:pic>
      <p:sp>
        <p:nvSpPr>
          <p:cNvPr id="10" name="Prostokąt 9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600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5" name="Obraz 14" descr="erasmus_dorosli_www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8" name="Obraz 17" descr="logosy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i zawartość 1/2 (nie używa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/>
          <p:cNvSpPr>
            <a:spLocks noGrp="1"/>
          </p:cNvSpPr>
          <p:nvPr>
            <p:ph type="pic" sz="quarter" idx="13" hasCustomPrompt="1"/>
          </p:nvPr>
        </p:nvSpPr>
        <p:spPr>
          <a:xfrm>
            <a:off x="-36512" y="555128"/>
            <a:ext cx="4271008" cy="410445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897564"/>
            <a:ext cx="4042792" cy="589867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2850628"/>
          </a:xfrm>
        </p:spPr>
        <p:txBody>
          <a:bodyPr/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9" name="Prostokąt 18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 dirty="0">
              <a:solidFill>
                <a:prstClr val="white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4" name="Obraz 13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0" name="Obraz 9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0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/>
          </a:p>
        </p:txBody>
      </p:sp>
      <p:pic>
        <p:nvPicPr>
          <p:cNvPr id="11" name="Obraz 10" descr="logo_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216290"/>
            <a:ext cx="1656184" cy="411249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 userDrawn="1"/>
        </p:nvSpPr>
        <p:spPr>
          <a:xfrm>
            <a:off x="539552" y="545259"/>
            <a:ext cx="8604448" cy="4140460"/>
          </a:xfrm>
          <a:prstGeom prst="rect">
            <a:avLst/>
          </a:prstGeom>
          <a:solidFill>
            <a:srgbClr val="0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/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1259632" y="1597831"/>
            <a:ext cx="7126560" cy="1102519"/>
          </a:xfrm>
        </p:spPr>
        <p:txBody>
          <a:bodyPr>
            <a:normAutofit/>
          </a:bodyPr>
          <a:lstStyle>
            <a:lvl1pPr algn="l">
              <a:defRPr lang="pl-PL" sz="3700" b="1" kern="1200" cap="all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6" name="Podtytuł 2"/>
          <p:cNvSpPr>
            <a:spLocks noGrp="1"/>
          </p:cNvSpPr>
          <p:nvPr>
            <p:ph type="subTitle" idx="1"/>
          </p:nvPr>
        </p:nvSpPr>
        <p:spPr>
          <a:xfrm>
            <a:off x="1299592" y="2914650"/>
            <a:ext cx="7088832" cy="737220"/>
          </a:xfrm>
        </p:spPr>
        <p:txBody>
          <a:bodyPr>
            <a:normAutofit/>
          </a:bodyPr>
          <a:lstStyle>
            <a:lvl1pPr marL="0" indent="0" algn="l">
              <a:buNone/>
              <a:defRPr lang="pl-PL" sz="2200" b="1" kern="12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>
            <a:off x="0" y="241759"/>
            <a:ext cx="2195736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pic>
        <p:nvPicPr>
          <p:cNvPr id="20" name="Obraz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8" y="437245"/>
            <a:ext cx="1296144" cy="432048"/>
          </a:xfrm>
          <a:prstGeom prst="rect">
            <a:avLst/>
          </a:prstGeom>
        </p:spPr>
      </p:pic>
      <p:sp>
        <p:nvSpPr>
          <p:cNvPr id="21" name="Prostokąt 20"/>
          <p:cNvSpPr/>
          <p:nvPr userDrawn="1"/>
        </p:nvSpPr>
        <p:spPr>
          <a:xfrm>
            <a:off x="3743400" y="4181661"/>
            <a:ext cx="5400600" cy="702078"/>
          </a:xfrm>
          <a:prstGeom prst="rect">
            <a:avLst/>
          </a:prstGeom>
          <a:solidFill>
            <a:srgbClr val="F5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4298813"/>
            <a:ext cx="5113338" cy="485775"/>
          </a:xfrm>
        </p:spPr>
        <p:txBody>
          <a:bodyPr anchor="ctr">
            <a:noAutofit/>
          </a:bodyPr>
          <a:lstStyle>
            <a:lvl1pPr marL="0" indent="0" algn="ctr">
              <a:lnSpc>
                <a:spcPct val="250000"/>
              </a:lnSpc>
              <a:buNone/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3600" b="1" kern="1200" baseline="300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autora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1" name="Obraz 10" descr="logo_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216290"/>
            <a:ext cx="1656184" cy="411249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>
            <a:off x="539552" y="545259"/>
            <a:ext cx="8604448" cy="4140460"/>
          </a:xfrm>
          <a:prstGeom prst="rect">
            <a:avLst/>
          </a:prstGeom>
          <a:solidFill>
            <a:srgbClr val="0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1259632" y="1597831"/>
            <a:ext cx="7126560" cy="1102519"/>
          </a:xfrm>
        </p:spPr>
        <p:txBody>
          <a:bodyPr>
            <a:normAutofit/>
          </a:bodyPr>
          <a:lstStyle>
            <a:lvl1pPr algn="l">
              <a:defRPr lang="pl-PL" sz="3700" b="1" kern="1200" cap="all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6" name="Podtytuł 2"/>
          <p:cNvSpPr>
            <a:spLocks noGrp="1"/>
          </p:cNvSpPr>
          <p:nvPr>
            <p:ph type="subTitle" idx="1"/>
          </p:nvPr>
        </p:nvSpPr>
        <p:spPr>
          <a:xfrm>
            <a:off x="1299592" y="2914650"/>
            <a:ext cx="7088832" cy="737220"/>
          </a:xfrm>
        </p:spPr>
        <p:txBody>
          <a:bodyPr>
            <a:normAutofit/>
          </a:bodyPr>
          <a:lstStyle>
            <a:lvl1pPr marL="0" indent="0" algn="l">
              <a:buNone/>
              <a:defRPr lang="pl-PL" sz="2200" b="1" kern="12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>
            <a:off x="0" y="241759"/>
            <a:ext cx="2195736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8" y="437245"/>
            <a:ext cx="1296144" cy="432048"/>
          </a:xfrm>
          <a:prstGeom prst="rect">
            <a:avLst/>
          </a:prstGeom>
        </p:spPr>
      </p:pic>
      <p:sp>
        <p:nvSpPr>
          <p:cNvPr id="21" name="Prostokąt 20"/>
          <p:cNvSpPr/>
          <p:nvPr userDrawn="1"/>
        </p:nvSpPr>
        <p:spPr>
          <a:xfrm>
            <a:off x="3743400" y="4181661"/>
            <a:ext cx="5400600" cy="702078"/>
          </a:xfrm>
          <a:prstGeom prst="rect">
            <a:avLst/>
          </a:prstGeom>
          <a:solidFill>
            <a:srgbClr val="F5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 </a:t>
            </a: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4298813"/>
            <a:ext cx="5113338" cy="485775"/>
          </a:xfrm>
        </p:spPr>
        <p:txBody>
          <a:bodyPr anchor="ctr">
            <a:noAutofit/>
          </a:bodyPr>
          <a:lstStyle>
            <a:lvl1pPr marL="0" indent="0" algn="ctr">
              <a:lnSpc>
                <a:spcPct val="250000"/>
              </a:lnSpc>
              <a:buNone/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3600" b="1" kern="1200" baseline="300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autora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258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907704" y="232744"/>
            <a:ext cx="6840760" cy="466797"/>
          </a:xfrm>
        </p:spPr>
        <p:txBody>
          <a:bodyPr>
            <a:normAutofit/>
          </a:bodyPr>
          <a:lstStyle>
            <a:lvl1pPr algn="l">
              <a:defRPr lang="pl-PL" sz="1800" b="1" kern="1200" cap="all" dirty="0">
                <a:solidFill>
                  <a:schemeClr val="accent5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398470" y="843558"/>
            <a:ext cx="8349994" cy="3528392"/>
          </a:xfrm>
        </p:spPr>
        <p:txBody>
          <a:bodyPr>
            <a:normAutofit/>
          </a:bodyPr>
          <a:lstStyle>
            <a:lvl1pPr marL="0" indent="0"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7" name="Obraz 6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4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7" name="Obraz 6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8" name="Obraz 7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796136" y="4640195"/>
            <a:ext cx="1872208" cy="18273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376" y="4530940"/>
            <a:ext cx="648072" cy="3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0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cena jakościowa - koł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32732"/>
            <a:ext cx="6912768" cy="466809"/>
          </a:xfrm>
        </p:spPr>
        <p:txBody>
          <a:bodyPr>
            <a:normAutofit/>
          </a:bodyPr>
          <a:lstStyle>
            <a:lvl1pPr algn="l">
              <a:defRPr lang="pl-PL" sz="18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7682" y="843558"/>
            <a:ext cx="5288454" cy="2808312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3" name="Obraz 12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8" name="Obraz 7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  <p:sp>
        <p:nvSpPr>
          <p:cNvPr id="10" name="Symbol zastępczy zawartości 3"/>
          <p:cNvSpPr>
            <a:spLocks noGrp="1"/>
          </p:cNvSpPr>
          <p:nvPr>
            <p:ph sz="half" idx="14"/>
          </p:nvPr>
        </p:nvSpPr>
        <p:spPr>
          <a:xfrm>
            <a:off x="503549" y="3723878"/>
            <a:ext cx="8325968" cy="639946"/>
          </a:xfrm>
        </p:spPr>
        <p:txBody>
          <a:bodyPr>
            <a:normAutofit/>
          </a:bodyPr>
          <a:lstStyle>
            <a:lvl1pPr marL="0" indent="0"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891484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Zdjęcie i zawartość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179512" y="843558"/>
            <a:ext cx="2160240" cy="273630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32732"/>
            <a:ext cx="6912768" cy="466809"/>
          </a:xfrm>
        </p:spPr>
        <p:txBody>
          <a:bodyPr>
            <a:normAutofit/>
          </a:bodyPr>
          <a:lstStyle>
            <a:lvl1pPr algn="l">
              <a:defRPr lang="pl-PL" sz="18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2411760" y="843558"/>
            <a:ext cx="6408712" cy="3600400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" y="232733"/>
            <a:ext cx="1215867" cy="405289"/>
          </a:xfrm>
          <a:prstGeom prst="rect">
            <a:avLst/>
          </a:prstGeom>
        </p:spPr>
      </p:pic>
      <p:pic>
        <p:nvPicPr>
          <p:cNvPr id="13" name="Obraz 12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8" name="Obraz 7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457" y="4500452"/>
            <a:ext cx="2100928" cy="4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5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sp>
        <p:nvSpPr>
          <p:cNvPr id="2" name="pole tekstowe 1"/>
          <p:cNvSpPr txBox="1"/>
          <p:nvPr userDrawn="1"/>
        </p:nvSpPr>
        <p:spPr>
          <a:xfrm>
            <a:off x="6516216" y="200173"/>
            <a:ext cx="2448272" cy="430887"/>
          </a:xfrm>
          <a:custGeom>
            <a:avLst/>
            <a:gdLst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44282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184" h="600164">
                <a:moveTo>
                  <a:pt x="0" y="0"/>
                </a:moveTo>
                <a:lnTo>
                  <a:pt x="1656184" y="0"/>
                </a:lnTo>
                <a:lnTo>
                  <a:pt x="1656184" y="600164"/>
                </a:lnTo>
                <a:lnTo>
                  <a:pt x="0" y="6001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pl-PL" sz="1100" dirty="0" smtClean="0">
                <a:solidFill>
                  <a:srgbClr val="F68452"/>
                </a:solidFill>
              </a:rPr>
              <a:t>Akcja 2. Partnerstwa strategiczne na rzecz edukacji dorosłych</a:t>
            </a:r>
            <a:endParaRPr lang="pl-PL" sz="1100" dirty="0">
              <a:solidFill>
                <a:srgbClr val="F68452"/>
              </a:solidFill>
            </a:endParaRPr>
          </a:p>
        </p:txBody>
      </p:sp>
      <p:sp>
        <p:nvSpPr>
          <p:cNvPr id="25" name="Symbol zastępczy zawartości 2"/>
          <p:cNvSpPr>
            <a:spLocks noGrp="1"/>
          </p:cNvSpPr>
          <p:nvPr>
            <p:ph idx="1"/>
          </p:nvPr>
        </p:nvSpPr>
        <p:spPr>
          <a:xfrm>
            <a:off x="431540" y="915566"/>
            <a:ext cx="8244916" cy="3384376"/>
          </a:xfrm>
        </p:spPr>
        <p:txBody>
          <a:bodyPr>
            <a:normAutofit/>
          </a:bodyPr>
          <a:lstStyle>
            <a:lvl1pPr marL="0" indent="0"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9" name="Obraz 8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6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4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57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883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53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683568" y="897564"/>
            <a:ext cx="7848872" cy="648072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5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2" name="Obraz 11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516216" y="4627021"/>
            <a:ext cx="1872208" cy="182739"/>
          </a:xfrm>
          <a:prstGeom prst="rect">
            <a:avLst/>
          </a:prstGeom>
        </p:spPr>
      </p:pic>
      <p:sp>
        <p:nvSpPr>
          <p:cNvPr id="23" name="Symbol zastępczy zawartości 2"/>
          <p:cNvSpPr>
            <a:spLocks noGrp="1"/>
          </p:cNvSpPr>
          <p:nvPr>
            <p:ph idx="1"/>
          </p:nvPr>
        </p:nvSpPr>
        <p:spPr>
          <a:xfrm>
            <a:off x="673224" y="1761661"/>
            <a:ext cx="7848872" cy="2646294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76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35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99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94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42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28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091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erwszy slajd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3999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3999" cy="514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3999" cy="514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sp>
        <p:nvSpPr>
          <p:cNvPr id="2" name="pole tekstowe 1"/>
          <p:cNvSpPr txBox="1"/>
          <p:nvPr userDrawn="1"/>
        </p:nvSpPr>
        <p:spPr>
          <a:xfrm>
            <a:off x="6516216" y="200173"/>
            <a:ext cx="2448272" cy="430887"/>
          </a:xfrm>
          <a:custGeom>
            <a:avLst/>
            <a:gdLst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44282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184" h="600164">
                <a:moveTo>
                  <a:pt x="0" y="0"/>
                </a:moveTo>
                <a:lnTo>
                  <a:pt x="1656184" y="0"/>
                </a:lnTo>
                <a:lnTo>
                  <a:pt x="1656184" y="600164"/>
                </a:lnTo>
                <a:lnTo>
                  <a:pt x="0" y="6001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100" baseline="0" dirty="0" smtClean="0">
                <a:solidFill>
                  <a:schemeClr val="accent1"/>
                </a:solidFill>
              </a:rPr>
              <a:t>Akcja 2. Partnerstwa strategiczne na rzecz edukacji dorosłych</a:t>
            </a:r>
            <a:endParaRPr lang="pl-PL" sz="1100" dirty="0">
              <a:solidFill>
                <a:schemeClr val="accent1"/>
              </a:solidFill>
            </a:endParaRPr>
          </a:p>
        </p:txBody>
      </p:sp>
      <p:sp>
        <p:nvSpPr>
          <p:cNvPr id="25" name="Symbol zastępczy zawartości 2"/>
          <p:cNvSpPr>
            <a:spLocks noGrp="1"/>
          </p:cNvSpPr>
          <p:nvPr>
            <p:ph idx="1"/>
          </p:nvPr>
        </p:nvSpPr>
        <p:spPr>
          <a:xfrm>
            <a:off x="431540" y="915566"/>
            <a:ext cx="8244916" cy="3384376"/>
          </a:xfrm>
        </p:spPr>
        <p:txBody>
          <a:bodyPr>
            <a:normAutofit/>
          </a:bodyPr>
          <a:lstStyle>
            <a:lvl1pPr marL="0" indent="0"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9" name="Obraz 8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0774" cy="5141080"/>
          </a:xfrm>
          <a:prstGeom prst="rect">
            <a:avLst/>
          </a:prstGeom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683568" y="897564"/>
            <a:ext cx="7848872" cy="64807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51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0774" cy="514108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897564"/>
            <a:ext cx="7848872" cy="648072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3224" y="1761661"/>
            <a:ext cx="7848872" cy="2646294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0095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djęcie i zawartość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9"/>
            <a:ext cx="9140774" cy="5141080"/>
          </a:xfrm>
          <a:prstGeom prst="rect">
            <a:avLst/>
          </a:prstGeom>
        </p:spPr>
      </p:pic>
      <p:sp>
        <p:nvSpPr>
          <p:cNvPr id="12" name="Symbol zastępczy obrazu 11"/>
          <p:cNvSpPr>
            <a:spLocks noGrp="1"/>
          </p:cNvSpPr>
          <p:nvPr>
            <p:ph type="pic" sz="quarter" idx="13"/>
          </p:nvPr>
        </p:nvSpPr>
        <p:spPr>
          <a:xfrm>
            <a:off x="323528" y="987574"/>
            <a:ext cx="3274322" cy="340237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45960" y="987574"/>
            <a:ext cx="5030497" cy="685524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643838" y="1725657"/>
            <a:ext cx="5032618" cy="2646293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080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djęcie i zawartość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59"/>
            <a:ext cx="9140774" cy="514108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043608" y="915566"/>
            <a:ext cx="7488832" cy="648072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1653648"/>
            <a:ext cx="7478488" cy="2646294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105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i zawartość 1/2 (nie używa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"/>
            <a:ext cx="9140774" cy="5141081"/>
          </a:xfrm>
          <a:prstGeom prst="rect">
            <a:avLst/>
          </a:prstGeom>
        </p:spPr>
      </p:pic>
      <p:sp>
        <p:nvSpPr>
          <p:cNvPr id="17" name="Symbol zastępczy obrazu 16"/>
          <p:cNvSpPr>
            <a:spLocks noGrp="1"/>
          </p:cNvSpPr>
          <p:nvPr>
            <p:ph type="pic" sz="quarter" idx="13" hasCustomPrompt="1"/>
          </p:nvPr>
        </p:nvSpPr>
        <p:spPr>
          <a:xfrm>
            <a:off x="1115616" y="915566"/>
            <a:ext cx="3118880" cy="36004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l-PL" dirty="0" smtClean="0"/>
              <a:t>Kliknij ikonę aby dodać obraz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4008" y="915566"/>
            <a:ext cx="4042792" cy="589867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65338"/>
            <a:ext cx="4041775" cy="2850628"/>
          </a:xfrm>
        </p:spPr>
        <p:txBody>
          <a:bodyPr/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461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7" name="Obraz 6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pic>
        <p:nvPicPr>
          <p:cNvPr id="10" name="Obraz 9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erwszy slajd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51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2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1" name="Obraz 10" descr="logo_s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7" y="216290"/>
            <a:ext cx="1656184" cy="411249"/>
          </a:xfrm>
          <a:prstGeom prst="rect">
            <a:avLst/>
          </a:prstGeom>
        </p:spPr>
      </p:pic>
      <p:sp>
        <p:nvSpPr>
          <p:cNvPr id="13" name="Prostokąt 12"/>
          <p:cNvSpPr/>
          <p:nvPr userDrawn="1"/>
        </p:nvSpPr>
        <p:spPr>
          <a:xfrm>
            <a:off x="0" y="0"/>
            <a:ext cx="2987824" cy="95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2" name="Prostokąt 11"/>
          <p:cNvSpPr/>
          <p:nvPr userDrawn="1"/>
        </p:nvSpPr>
        <p:spPr>
          <a:xfrm>
            <a:off x="539552" y="545259"/>
            <a:ext cx="8604448" cy="4140460"/>
          </a:xfrm>
          <a:prstGeom prst="rect">
            <a:avLst/>
          </a:prstGeom>
          <a:solidFill>
            <a:srgbClr val="0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15" name="Tytuł 1"/>
          <p:cNvSpPr>
            <a:spLocks noGrp="1"/>
          </p:cNvSpPr>
          <p:nvPr>
            <p:ph type="ctrTitle"/>
          </p:nvPr>
        </p:nvSpPr>
        <p:spPr>
          <a:xfrm>
            <a:off x="1259632" y="1597831"/>
            <a:ext cx="7126560" cy="1102519"/>
          </a:xfrm>
        </p:spPr>
        <p:txBody>
          <a:bodyPr>
            <a:normAutofit/>
          </a:bodyPr>
          <a:lstStyle>
            <a:lvl1pPr algn="l">
              <a:defRPr lang="pl-PL" sz="3700" b="1" kern="1200" cap="all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6" name="Podtytuł 2"/>
          <p:cNvSpPr>
            <a:spLocks noGrp="1"/>
          </p:cNvSpPr>
          <p:nvPr>
            <p:ph type="subTitle" idx="1"/>
          </p:nvPr>
        </p:nvSpPr>
        <p:spPr>
          <a:xfrm>
            <a:off x="1299592" y="2914650"/>
            <a:ext cx="7088832" cy="737220"/>
          </a:xfrm>
        </p:spPr>
        <p:txBody>
          <a:bodyPr>
            <a:normAutofit/>
          </a:bodyPr>
          <a:lstStyle>
            <a:lvl1pPr marL="0" indent="0" algn="l">
              <a:buNone/>
              <a:defRPr lang="pl-PL" sz="2200" b="1" kern="12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  <p:sp>
        <p:nvSpPr>
          <p:cNvPr id="19" name="Prostokąt 18"/>
          <p:cNvSpPr/>
          <p:nvPr userDrawn="1"/>
        </p:nvSpPr>
        <p:spPr>
          <a:xfrm>
            <a:off x="0" y="241759"/>
            <a:ext cx="2195736" cy="9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0" name="Obraz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58" y="437245"/>
            <a:ext cx="1296144" cy="432048"/>
          </a:xfrm>
          <a:prstGeom prst="rect">
            <a:avLst/>
          </a:prstGeom>
        </p:spPr>
      </p:pic>
      <p:sp>
        <p:nvSpPr>
          <p:cNvPr id="21" name="Prostokąt 20"/>
          <p:cNvSpPr/>
          <p:nvPr userDrawn="1"/>
        </p:nvSpPr>
        <p:spPr>
          <a:xfrm>
            <a:off x="3743400" y="4181661"/>
            <a:ext cx="5400600" cy="702078"/>
          </a:xfrm>
          <a:prstGeom prst="rect">
            <a:avLst/>
          </a:prstGeom>
          <a:solidFill>
            <a:srgbClr val="F58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prstClr val="white"/>
                </a:solidFill>
              </a:rPr>
              <a:t> </a:t>
            </a:r>
            <a:endParaRPr lang="pl-PL" dirty="0">
              <a:solidFill>
                <a:prstClr val="white"/>
              </a:solidFill>
            </a:endParaRP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4298813"/>
            <a:ext cx="5113338" cy="485775"/>
          </a:xfrm>
        </p:spPr>
        <p:txBody>
          <a:bodyPr anchor="ctr">
            <a:noAutofit/>
          </a:bodyPr>
          <a:lstStyle>
            <a:lvl1pPr marL="0" indent="0" algn="ctr">
              <a:lnSpc>
                <a:spcPct val="250000"/>
              </a:lnSpc>
              <a:buNone/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3600" b="1" kern="1200" baseline="30000" dirty="0" smtClean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3600" b="1" kern="1200" baseline="30000" dirty="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autora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745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683568" y="897564"/>
            <a:ext cx="7848872" cy="648072"/>
          </a:xfrm>
        </p:spPr>
        <p:txBody>
          <a:bodyPr>
            <a:normAutofit/>
          </a:bodyPr>
          <a:lstStyle>
            <a:lvl1pPr algn="l">
              <a:defRPr lang="pl-PL" sz="2000" b="1" kern="1200" cap="all" dirty="0">
                <a:solidFill>
                  <a:schemeClr val="accent5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sp>
        <p:nvSpPr>
          <p:cNvPr id="23" name="Symbol zastępczy zawartości 2"/>
          <p:cNvSpPr>
            <a:spLocks noGrp="1"/>
          </p:cNvSpPr>
          <p:nvPr>
            <p:ph idx="1"/>
          </p:nvPr>
        </p:nvSpPr>
        <p:spPr>
          <a:xfrm>
            <a:off x="673224" y="1761661"/>
            <a:ext cx="7848872" cy="2646294"/>
          </a:xfrm>
        </p:spPr>
        <p:txBody>
          <a:bodyPr>
            <a:normAutofit/>
          </a:bodyPr>
          <a:lstStyle>
            <a:lvl1pPr marL="0" indent="0"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pic>
        <p:nvPicPr>
          <p:cNvPr id="9" name="Obraz 8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8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2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6" y="232745"/>
            <a:ext cx="1215867" cy="405289"/>
          </a:xfrm>
          <a:prstGeom prst="rect">
            <a:avLst/>
          </a:prstGeom>
        </p:spPr>
      </p:pic>
      <p:pic>
        <p:nvPicPr>
          <p:cNvPr id="11" name="Obraz 10" descr="erasmus_dorosli_www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3549" y="4481206"/>
            <a:ext cx="2016224" cy="429560"/>
          </a:xfrm>
          <a:prstGeom prst="rect">
            <a:avLst/>
          </a:prstGeom>
        </p:spPr>
      </p:pic>
      <p:sp>
        <p:nvSpPr>
          <p:cNvPr id="2" name="pole tekstowe 1"/>
          <p:cNvSpPr txBox="1"/>
          <p:nvPr userDrawn="1"/>
        </p:nvSpPr>
        <p:spPr>
          <a:xfrm>
            <a:off x="6516216" y="200173"/>
            <a:ext cx="2448272" cy="430887"/>
          </a:xfrm>
          <a:custGeom>
            <a:avLst/>
            <a:gdLst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44282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  <a:gd name="connsiteX0" fmla="*/ 0 w 1656184"/>
              <a:gd name="connsiteY0" fmla="*/ 0 h 600164"/>
              <a:gd name="connsiteX1" fmla="*/ 1656184 w 1656184"/>
              <a:gd name="connsiteY1" fmla="*/ 0 h 600164"/>
              <a:gd name="connsiteX2" fmla="*/ 1656184 w 1656184"/>
              <a:gd name="connsiteY2" fmla="*/ 600164 h 600164"/>
              <a:gd name="connsiteX3" fmla="*/ 0 w 1656184"/>
              <a:gd name="connsiteY3" fmla="*/ 600164 h 600164"/>
              <a:gd name="connsiteX4" fmla="*/ 0 w 1656184"/>
              <a:gd name="connsiteY4" fmla="*/ 0 h 60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184" h="600164">
                <a:moveTo>
                  <a:pt x="0" y="0"/>
                </a:moveTo>
                <a:lnTo>
                  <a:pt x="1656184" y="0"/>
                </a:lnTo>
                <a:lnTo>
                  <a:pt x="1656184" y="600164"/>
                </a:lnTo>
                <a:lnTo>
                  <a:pt x="0" y="60016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F68452"/>
                </a:solidFill>
              </a:rPr>
              <a:t>Akcja 2. Partnerstwa strategiczne na rzecz edukacji dorosłych</a:t>
            </a:r>
            <a:endParaRPr lang="pl-PL" sz="1100" dirty="0">
              <a:solidFill>
                <a:srgbClr val="F68452"/>
              </a:solidFill>
            </a:endParaRPr>
          </a:p>
        </p:txBody>
      </p:sp>
      <p:sp>
        <p:nvSpPr>
          <p:cNvPr id="25" name="Symbol zastępczy zawartości 2"/>
          <p:cNvSpPr>
            <a:spLocks noGrp="1"/>
          </p:cNvSpPr>
          <p:nvPr>
            <p:ph idx="1"/>
          </p:nvPr>
        </p:nvSpPr>
        <p:spPr>
          <a:xfrm>
            <a:off x="431540" y="915566"/>
            <a:ext cx="8244916" cy="3384376"/>
          </a:xfrm>
        </p:spPr>
        <p:txBody>
          <a:bodyPr>
            <a:normAutofit/>
          </a:bodyPr>
          <a:lstStyle>
            <a:lvl1pPr marL="0" indent="0"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pic>
        <p:nvPicPr>
          <p:cNvPr id="8" name="Obraz 7" descr="logosy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768244" y="4625221"/>
            <a:ext cx="1872208" cy="18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16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370E-ECBE-45EF-8523-48BF51E3C514}" type="datetime1">
              <a:rPr lang="pl-PL" smtClean="0"/>
              <a:t>2019-01-10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fesrferw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D2A60-5688-4C03-9C6D-4B63185E7A2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771" r:id="rId4"/>
    <p:sldLayoutId id="2147483667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8370E-ECBE-45EF-8523-48BF51E3C514}" type="datetime1">
              <a:rPr lang="pl-PL" smtClean="0">
                <a:solidFill>
                  <a:srgbClr val="005061">
                    <a:tint val="75000"/>
                  </a:srgbClr>
                </a:solidFill>
              </a:rPr>
              <a:pPr/>
              <a:t>2019-01-10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>
                <a:solidFill>
                  <a:srgbClr val="005061">
                    <a:tint val="75000"/>
                  </a:srgbClr>
                </a:solidFill>
              </a:rPr>
              <a:t>fesrferw</a:t>
            </a:r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D2A60-5688-4C03-9C6D-4B63185E7A27}" type="slidenum">
              <a:rPr lang="pl-PL" smtClean="0">
                <a:solidFill>
                  <a:srgbClr val="005061">
                    <a:tint val="75000"/>
                  </a:srgbClr>
                </a:solidFill>
              </a:rPr>
              <a:pPr/>
              <a:t>‹#›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FA5CC2-E3E7-413F-B0B6-13B9E6D1DB68}" type="datetimeFigureOut">
              <a:rPr lang="pl-PL" smtClean="0">
                <a:solidFill>
                  <a:srgbClr val="005061">
                    <a:tint val="75000"/>
                  </a:srgbClr>
                </a:solidFill>
              </a:rPr>
              <a:pPr defTabSz="914400"/>
              <a:t>2019-01-10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8DD2A60-5688-4C03-9C6D-4B63185E7A27}" type="slidenum">
              <a:rPr lang="pl-PL" smtClean="0">
                <a:solidFill>
                  <a:srgbClr val="005061">
                    <a:tint val="75000"/>
                  </a:srgbClr>
                </a:solidFill>
              </a:rPr>
              <a:pPr defTabSz="914400"/>
              <a:t>‹#›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5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A5CC2-E3E7-413F-B0B6-13B9E6D1DB68}" type="datetimeFigureOut">
              <a:rPr lang="pl-PL" smtClean="0">
                <a:solidFill>
                  <a:srgbClr val="005061">
                    <a:tint val="75000"/>
                  </a:srgbClr>
                </a:solidFill>
              </a:rPr>
              <a:pPr/>
              <a:t>2019-01-10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D2A60-5688-4C03-9C6D-4B63185E7A27}" type="slidenum">
              <a:rPr lang="pl-PL" smtClean="0">
                <a:solidFill>
                  <a:srgbClr val="005061">
                    <a:tint val="75000"/>
                  </a:srgbClr>
                </a:solidFill>
              </a:rPr>
              <a:pPr/>
              <a:t>‹#›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7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</p:sldLayoutIdLst>
  <p:timing>
    <p:tnLst>
      <p:par>
        <p:cTn id="1" dur="indefinite" restart="never" nodeType="tmRoot"/>
      </p:par>
    </p:tnLst>
  </p:timing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F4094D6-3BD5-46C0-9964-4DD674D1D43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685800"/>
              <a:t>2019-01-10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E61E498-122F-4CFA-B3F1-A34A970F12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8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FA5CC2-E3E7-413F-B0B6-13B9E6D1DB68}" type="datetimeFigureOut">
              <a:rPr lang="pl-PL" smtClean="0">
                <a:solidFill>
                  <a:srgbClr val="005061">
                    <a:tint val="75000"/>
                  </a:srgbClr>
                </a:solidFill>
              </a:rPr>
              <a:pPr defTabSz="914400"/>
              <a:t>2019-01-10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8DD2A60-5688-4C03-9C6D-4B63185E7A27}" type="slidenum">
              <a:rPr lang="pl-PL" smtClean="0">
                <a:solidFill>
                  <a:srgbClr val="005061">
                    <a:tint val="75000"/>
                  </a:srgbClr>
                </a:solidFill>
              </a:rPr>
              <a:pPr defTabSz="914400"/>
              <a:t>‹#›</a:t>
            </a:fld>
            <a:endParaRPr lang="pl-PL">
              <a:solidFill>
                <a:srgbClr val="00506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epale/pl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konferencje.frse.org.pl/" TargetMode="External"/><Relationship Id="rId13" Type="http://schemas.openxmlformats.org/officeDocument/2006/relationships/hyperlink" Target="http://czytelnia.frse.org.pl/oblicza-niezawodowej-edukacji-doroslych-w-programie-erasmusplus-korzysci-z-realizacji-projektow/" TargetMode="External"/><Relationship Id="rId3" Type="http://schemas.openxmlformats.org/officeDocument/2006/relationships/hyperlink" Target="http://frse.org.pl/" TargetMode="External"/><Relationship Id="rId7" Type="http://schemas.openxmlformats.org/officeDocument/2006/relationships/hyperlink" Target="http://erasmusplus.org.pl/akademia/" TargetMode="External"/><Relationship Id="rId12" Type="http://schemas.openxmlformats.org/officeDocument/2006/relationships/hyperlink" Target="http://erasmusplus.org.pl/inspiracje/" TargetMode="External"/><Relationship Id="rId2" Type="http://schemas.openxmlformats.org/officeDocument/2006/relationships/hyperlink" Target="http://erasmusplus.org.pl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erasmusplus.org.pl/badania/" TargetMode="External"/><Relationship Id="rId11" Type="http://schemas.openxmlformats.org/officeDocument/2006/relationships/hyperlink" Target="http://eduinspiracje.org.pl/" TargetMode="External"/><Relationship Id="rId5" Type="http://schemas.openxmlformats.org/officeDocument/2006/relationships/hyperlink" Target="http://www.ec.europa.eu/epale" TargetMode="External"/><Relationship Id="rId10" Type="http://schemas.openxmlformats.org/officeDocument/2006/relationships/hyperlink" Target="http://europadlaaktywnych.pl/" TargetMode="External"/><Relationship Id="rId4" Type="http://schemas.openxmlformats.org/officeDocument/2006/relationships/hyperlink" Target="http://ec.europa.eu/programmes/erasmus-plus/index_en.htm" TargetMode="External"/><Relationship Id="rId9" Type="http://schemas.openxmlformats.org/officeDocument/2006/relationships/hyperlink" Target="http://erasmusplus.org.pl/upowszechnianie/platforma/" TargetMode="External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rasmusplus.org.pl/category/akademia/ed_doroslych/" TargetMode="External"/><Relationship Id="rId2" Type="http://schemas.openxmlformats.org/officeDocument/2006/relationships/hyperlink" Target="http://erasmusplus.org.pl/" TargetMode="Externa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jkozlowski@frse.org.pl" TargetMode="External"/><Relationship Id="rId3" Type="http://schemas.openxmlformats.org/officeDocument/2006/relationships/hyperlink" Target="http://www.erasmusplus.org.pl/" TargetMode="External"/><Relationship Id="rId7" Type="http://schemas.openxmlformats.org/officeDocument/2006/relationships/hyperlink" Target="mailto:mchodniewicz@frse.org.pl" TargetMode="External"/><Relationship Id="rId2" Type="http://schemas.openxmlformats.org/officeDocument/2006/relationships/hyperlink" Target="http://www.frse.org.pl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apokrzywnicka@frse.org.pl" TargetMode="External"/><Relationship Id="rId11" Type="http://schemas.openxmlformats.org/officeDocument/2006/relationships/hyperlink" Target="mailto:arespondek@frse.org.pl" TargetMode="External"/><Relationship Id="rId5" Type="http://schemas.openxmlformats.org/officeDocument/2006/relationships/hyperlink" Target="mailto:kmilczarek@frse.org.pl" TargetMode="External"/><Relationship Id="rId10" Type="http://schemas.openxmlformats.org/officeDocument/2006/relationships/hyperlink" Target="mailto:wzawadzki@frse.org.pl" TargetMode="External"/><Relationship Id="rId4" Type="http://schemas.openxmlformats.org/officeDocument/2006/relationships/hyperlink" Target="mailto:ae@erasmusplus.org.pl" TargetMode="External"/><Relationship Id="rId9" Type="http://schemas.openxmlformats.org/officeDocument/2006/relationships/hyperlink" Target="mailto:jreplin@frse.org.pl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7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7.w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frsi.org.pl/projekt/daily-innovators-and-daily-educators-in-the-librarie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erasmusplus.org.pl/inspiracje/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://erasmusplus.org.pl/upowszechnianie/platforma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hyperlink" Target="http://czytelnia.frse.org.pl/oblicza-niezawodowej-edukacji-doroslych-w-programie-erasmusplus-korzysci-z-realizacji-projektow/" TargetMode="External"/><Relationship Id="rId5" Type="http://schemas.openxmlformats.org/officeDocument/2006/relationships/hyperlink" Target="http://eduinspiracje.org.pl/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://europadlaaktywnych.pl/" TargetMode="External"/><Relationship Id="rId9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mailto:jbednarz@frse.org.pl" TargetMode="External"/><Relationship Id="rId2" Type="http://schemas.openxmlformats.org/officeDocument/2006/relationships/hyperlink" Target="mailto:ibuks@frse.org.pl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0.jpeg"/><Relationship Id="rId5" Type="http://schemas.openxmlformats.org/officeDocument/2006/relationships/hyperlink" Target="mailto:kmilczarek@frse.org.pl" TargetMode="External"/><Relationship Id="rId4" Type="http://schemas.openxmlformats.org/officeDocument/2006/relationships/hyperlink" Target="mailto:mdybala@frse.org.p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epale/pl" TargetMode="External"/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5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91680" y="109796"/>
            <a:ext cx="7430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700" b="1" dirty="0">
                <a:solidFill>
                  <a:schemeClr val="accent1"/>
                </a:solidFill>
              </a:rPr>
              <a:t>ŚCIEŻKI POPRAWY UMIEJĘTNOŚCI. NOWE MOŻLIWOŚCI </a:t>
            </a:r>
            <a:r>
              <a:rPr lang="pl-PL" sz="1700" b="1" dirty="0" smtClean="0">
                <a:solidFill>
                  <a:schemeClr val="accent1"/>
                </a:solidFill>
              </a:rPr>
              <a:t>DLA DOROSŁYCH </a:t>
            </a:r>
            <a:endParaRPr lang="pl-PL" sz="1700" b="1" dirty="0">
              <a:solidFill>
                <a:schemeClr val="accent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GB" sz="1800" b="1" i="1" dirty="0">
                <a:solidFill>
                  <a:schemeClr val="accent1"/>
                </a:solidFill>
              </a:rPr>
              <a:t>Upskilling pathways. New opportunities for </a:t>
            </a:r>
            <a:r>
              <a:rPr lang="en-GB" sz="1800" b="1" i="1" dirty="0" smtClean="0">
                <a:solidFill>
                  <a:schemeClr val="accent1"/>
                </a:solidFill>
              </a:rPr>
              <a:t>Adults</a:t>
            </a:r>
            <a:r>
              <a:rPr lang="pl-PL" sz="1800" b="1" i="1" dirty="0" smtClean="0">
                <a:solidFill>
                  <a:schemeClr val="accent1"/>
                </a:solidFill>
              </a:rPr>
              <a:t> </a:t>
            </a:r>
            <a:r>
              <a:rPr lang="pl-PL" sz="1400" i="1" dirty="0" smtClean="0">
                <a:solidFill>
                  <a:schemeClr val="accent1"/>
                </a:solidFill>
              </a:rPr>
              <a:t>(19 grudnia 2016)</a:t>
            </a:r>
            <a:endParaRPr lang="pl-PL" sz="1400" i="1" dirty="0">
              <a:solidFill>
                <a:schemeClr val="accent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817682"/>
            <a:ext cx="8640960" cy="103105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i="1" dirty="0" smtClean="0">
                <a:solidFill>
                  <a:schemeClr val="accent1">
                    <a:lumMod val="75000"/>
                  </a:schemeClr>
                </a:solidFill>
              </a:rPr>
              <a:t>1/5 dorosłych Europejczyków </a:t>
            </a:r>
            <a:r>
              <a:rPr lang="pl-PL" sz="1400" i="1" dirty="0">
                <a:solidFill>
                  <a:schemeClr val="accent1">
                    <a:lumMod val="75000"/>
                  </a:schemeClr>
                </a:solidFill>
              </a:rPr>
              <a:t>nie posiada wystarczających umiejętności czytania i pisania, a jeszcze więcej osób nie umie rozumować matematycznie i ma niskie umiejętności cyfrowe</a:t>
            </a:r>
            <a:endParaRPr lang="pl-PL" sz="1400" dirty="0" smtClean="0">
              <a:solidFill>
                <a:schemeClr val="tx2"/>
              </a:solidFill>
            </a:endParaRPr>
          </a:p>
          <a:p>
            <a:r>
              <a:rPr lang="pl-PL" sz="1400" dirty="0" smtClean="0">
                <a:solidFill>
                  <a:schemeClr val="tx2"/>
                </a:solidFill>
              </a:rPr>
              <a:t>Celem inicjatywy jest </a:t>
            </a:r>
            <a:r>
              <a:rPr lang="pl-PL" sz="1400" dirty="0">
                <a:solidFill>
                  <a:schemeClr val="tx2"/>
                </a:solidFill>
              </a:rPr>
              <a:t>poprawa umiejętności podstawowych (</a:t>
            </a:r>
            <a:r>
              <a:rPr lang="pl-PL" sz="1400" i="1" dirty="0" err="1">
                <a:solidFill>
                  <a:schemeClr val="tx2"/>
                </a:solidFill>
              </a:rPr>
              <a:t>literacy</a:t>
            </a:r>
            <a:r>
              <a:rPr lang="pl-PL" sz="1400" i="1" dirty="0">
                <a:solidFill>
                  <a:schemeClr val="tx2"/>
                </a:solidFill>
              </a:rPr>
              <a:t>, </a:t>
            </a:r>
            <a:r>
              <a:rPr lang="pl-PL" sz="1400" i="1" dirty="0" err="1">
                <a:solidFill>
                  <a:schemeClr val="tx2"/>
                </a:solidFill>
              </a:rPr>
              <a:t>numeracy</a:t>
            </a:r>
            <a:r>
              <a:rPr lang="pl-PL" sz="1400" i="1" dirty="0">
                <a:solidFill>
                  <a:schemeClr val="tx2"/>
                </a:solidFill>
              </a:rPr>
              <a:t>, ICT</a:t>
            </a:r>
            <a:r>
              <a:rPr lang="pl-PL" sz="1400" dirty="0" smtClean="0">
                <a:solidFill>
                  <a:schemeClr val="tx2"/>
                </a:solidFill>
              </a:rPr>
              <a:t>) i innych 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ogólnych umiejętności u tych osób dorosłych, które </a:t>
            </a:r>
            <a:r>
              <a:rPr lang="pl-PL" sz="1400" dirty="0">
                <a:solidFill>
                  <a:schemeClr val="tx2"/>
                </a:solidFill>
              </a:rPr>
              <a:t>mają te umiejętności za niskie.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179512" y="2211710"/>
            <a:ext cx="4392488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pl-PL" sz="1400" u="sng" dirty="0" smtClean="0">
                <a:solidFill>
                  <a:schemeClr val="tx2"/>
                </a:solidFill>
              </a:rPr>
              <a:t>Zalecenie Rady UE</a:t>
            </a:r>
          </a:p>
          <a:p>
            <a:r>
              <a:rPr lang="pl-PL" sz="1400" dirty="0" smtClean="0">
                <a:solidFill>
                  <a:schemeClr val="tx2"/>
                </a:solidFill>
              </a:rPr>
              <a:t>Każdy </a:t>
            </a:r>
            <a:r>
              <a:rPr lang="pl-PL" sz="1400" dirty="0">
                <a:solidFill>
                  <a:schemeClr val="tx2"/>
                </a:solidFill>
              </a:rPr>
              <a:t>kraj ma wybrać grupę </a:t>
            </a:r>
            <a:r>
              <a:rPr lang="pl-PL" sz="1400" dirty="0" smtClean="0">
                <a:solidFill>
                  <a:schemeClr val="tx2"/>
                </a:solidFill>
              </a:rPr>
              <a:t>docelową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i przeprowadzić </a:t>
            </a:r>
            <a:r>
              <a:rPr lang="pl-PL" sz="1400" dirty="0">
                <a:solidFill>
                  <a:schemeClr val="tx2"/>
                </a:solidFill>
              </a:rPr>
              <a:t>proces 3 kroków</a:t>
            </a:r>
            <a:r>
              <a:rPr lang="pl-PL" sz="1400" dirty="0" smtClean="0">
                <a:solidFill>
                  <a:schemeClr val="tx2"/>
                </a:solidFill>
              </a:rPr>
              <a:t>: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800" dirty="0" smtClean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pl-PL" sz="1400" b="1" dirty="0" smtClean="0">
                <a:solidFill>
                  <a:schemeClr val="tx2"/>
                </a:solidFill>
              </a:rPr>
              <a:t>ocena </a:t>
            </a:r>
            <a:r>
              <a:rPr lang="pl-PL" sz="1400" b="1" dirty="0">
                <a:solidFill>
                  <a:schemeClr val="tx2"/>
                </a:solidFill>
              </a:rPr>
              <a:t>umiejętności</a:t>
            </a:r>
            <a:r>
              <a:rPr lang="pl-PL" sz="1400" dirty="0">
                <a:solidFill>
                  <a:schemeClr val="tx2"/>
                </a:solidFill>
              </a:rPr>
              <a:t> </a:t>
            </a:r>
            <a:r>
              <a:rPr lang="pl-PL" sz="1400" dirty="0" smtClean="0">
                <a:solidFill>
                  <a:schemeClr val="tx2"/>
                </a:solidFill>
              </a:rPr>
              <a:t>już posiadanych; </a:t>
            </a:r>
          </a:p>
          <a:p>
            <a:pPr marL="342900" indent="-342900"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dostosowana </a:t>
            </a:r>
            <a:r>
              <a:rPr lang="pl-PL" sz="1400" dirty="0">
                <a:solidFill>
                  <a:schemeClr val="tx2"/>
                </a:solidFill>
              </a:rPr>
              <a:t>do </a:t>
            </a:r>
            <a:r>
              <a:rPr lang="pl-PL" sz="1400" b="1" dirty="0" smtClean="0">
                <a:solidFill>
                  <a:schemeClr val="tx2"/>
                </a:solidFill>
              </a:rPr>
              <a:t>indywidualnych potrzeb </a:t>
            </a:r>
            <a:r>
              <a:rPr lang="pl-PL" sz="1400" b="1" dirty="0">
                <a:solidFill>
                  <a:schemeClr val="tx2"/>
                </a:solidFill>
              </a:rPr>
              <a:t>oferta edukacyjna</a:t>
            </a:r>
            <a:r>
              <a:rPr lang="pl-PL" sz="1400" dirty="0">
                <a:solidFill>
                  <a:schemeClr val="tx2"/>
                </a:solidFill>
              </a:rPr>
              <a:t>; </a:t>
            </a:r>
            <a:endParaRPr lang="pl-PL" sz="1400" dirty="0" smtClean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pl-PL" sz="1400" b="1" dirty="0" smtClean="0">
                <a:solidFill>
                  <a:schemeClr val="tx2"/>
                </a:solidFill>
              </a:rPr>
              <a:t>walidacja</a:t>
            </a:r>
            <a:r>
              <a:rPr lang="pl-PL" sz="1400" dirty="0" smtClean="0">
                <a:solidFill>
                  <a:schemeClr val="tx2"/>
                </a:solidFill>
              </a:rPr>
              <a:t> </a:t>
            </a:r>
            <a:r>
              <a:rPr lang="pl-PL" sz="1400" dirty="0">
                <a:solidFill>
                  <a:schemeClr val="tx2"/>
                </a:solidFill>
              </a:rPr>
              <a:t>nabytych umiejętności – sprawdzenie przyrostu i potwierdzenie ich nabycia</a:t>
            </a:r>
            <a:r>
              <a:rPr lang="pl-PL" sz="1400" dirty="0" smtClean="0">
                <a:solidFill>
                  <a:schemeClr val="tx2"/>
                </a:solidFill>
              </a:rPr>
              <a:t>.</a:t>
            </a:r>
            <a:endParaRPr lang="pl-PL" sz="1400" dirty="0">
              <a:solidFill>
                <a:schemeClr val="tx2"/>
              </a:solidFill>
            </a:endParaRPr>
          </a:p>
        </p:txBody>
      </p:sp>
      <p:pic>
        <p:nvPicPr>
          <p:cNvPr id="7" name="Obraz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4" t="36033" r="26074" b="3631"/>
          <a:stretch/>
        </p:blipFill>
        <p:spPr bwMode="auto">
          <a:xfrm>
            <a:off x="4644008" y="1801778"/>
            <a:ext cx="4613362" cy="3363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93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3688" y="109796"/>
            <a:ext cx="72008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 smtClean="0">
                <a:solidFill>
                  <a:schemeClr val="accent1"/>
                </a:solidFill>
              </a:rPr>
              <a:t>Polska - nowy projekt FRSE finansowany z POWER: </a:t>
            </a:r>
          </a:p>
          <a:p>
            <a:pPr algn="ctr">
              <a:spcAft>
                <a:spcPts val="600"/>
              </a:spcAft>
            </a:pPr>
            <a:r>
              <a:rPr lang="pl-PL" sz="2400" b="1" dirty="0" smtClean="0">
                <a:solidFill>
                  <a:schemeClr val="accent1"/>
                </a:solidFill>
              </a:rPr>
              <a:t>SZANSA - </a:t>
            </a:r>
            <a:r>
              <a:rPr lang="pl-PL" sz="1600" b="1" dirty="0" smtClean="0">
                <a:solidFill>
                  <a:schemeClr val="accent1"/>
                </a:solidFill>
              </a:rPr>
              <a:t>NOWE MOŻLIWOŚCI DLA DOROSŁYCH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4272" y="1056656"/>
            <a:ext cx="8760216" cy="332398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chemeClr val="tx2"/>
                </a:solidFill>
              </a:rPr>
              <a:t>Tytuł roboczy:  		SZANSA - </a:t>
            </a:r>
            <a:r>
              <a:rPr lang="pl-PL" sz="1400" dirty="0">
                <a:solidFill>
                  <a:schemeClr val="tx2"/>
                </a:solidFill>
              </a:rPr>
              <a:t>N</a:t>
            </a:r>
            <a:r>
              <a:rPr lang="pl-PL" sz="1400" dirty="0" smtClean="0">
                <a:solidFill>
                  <a:schemeClr val="tx2"/>
                </a:solidFill>
              </a:rPr>
              <a:t>owe możliwości dla dorosłych </a:t>
            </a:r>
          </a:p>
          <a:p>
            <a:r>
              <a:rPr lang="pl-PL" sz="1400" dirty="0" smtClean="0">
                <a:solidFill>
                  <a:schemeClr val="tx2"/>
                </a:solidFill>
              </a:rPr>
              <a:t>Finansuje:		POWER (Program Operacyjny Wiedza Edukacja i Rozwój)</a:t>
            </a:r>
          </a:p>
          <a:p>
            <a:r>
              <a:rPr lang="pl-PL" sz="1400" dirty="0" smtClean="0">
                <a:solidFill>
                  <a:schemeClr val="tx2"/>
                </a:solidFill>
              </a:rPr>
              <a:t>Wykonawca:    		Fundacja Rozwoju Systemu  w partnerstwie z Instytutem </a:t>
            </a:r>
            <a:r>
              <a:rPr lang="pl-PL" sz="1400" dirty="0">
                <a:solidFill>
                  <a:schemeClr val="tx2"/>
                </a:solidFill>
              </a:rPr>
              <a:t>B</a:t>
            </a:r>
            <a:r>
              <a:rPr lang="pl-PL" sz="1400" dirty="0" smtClean="0">
                <a:solidFill>
                  <a:schemeClr val="tx2"/>
                </a:solidFill>
              </a:rPr>
              <a:t>adań Edukacyjnych</a:t>
            </a:r>
          </a:p>
          <a:p>
            <a:r>
              <a:rPr lang="pl-PL" sz="1400" dirty="0" smtClean="0">
                <a:solidFill>
                  <a:schemeClr val="tx2"/>
                </a:solidFill>
              </a:rPr>
              <a:t>Czas trwania:		jesień 2018 – grudzień 2021</a:t>
            </a:r>
          </a:p>
          <a:p>
            <a:endParaRPr lang="pl-PL" sz="1400" dirty="0">
              <a:solidFill>
                <a:schemeClr val="tx2"/>
              </a:solidFill>
            </a:endParaRPr>
          </a:p>
          <a:p>
            <a:r>
              <a:rPr lang="pl-PL" sz="1400" dirty="0" smtClean="0">
                <a:solidFill>
                  <a:schemeClr val="tx2"/>
                </a:solidFill>
              </a:rPr>
              <a:t>Główny cel:		Wypracowanie i przetestowanie w praktyce innowacyjnych </a:t>
            </a:r>
            <a:r>
              <a:rPr lang="pl-PL" sz="1400" b="1" dirty="0" smtClean="0">
                <a:solidFill>
                  <a:schemeClr val="tx2"/>
                </a:solidFill>
              </a:rPr>
              <a:t>modeli</a:t>
            </a:r>
            <a:r>
              <a:rPr lang="pl-PL" sz="1400" b="1" dirty="0">
                <a:solidFill>
                  <a:schemeClr val="tx2"/>
                </a:solidFill>
              </a:rPr>
              <a:t> </a:t>
            </a:r>
            <a:r>
              <a:rPr lang="pl-PL" sz="1400" b="1" dirty="0" smtClean="0">
                <a:solidFill>
                  <a:schemeClr val="tx2"/>
                </a:solidFill>
              </a:rPr>
              <a:t>wsparcia 				edukacyjnego </a:t>
            </a:r>
            <a:r>
              <a:rPr lang="pl-PL" sz="1400" dirty="0" smtClean="0">
                <a:solidFill>
                  <a:schemeClr val="tx2"/>
                </a:solidFill>
              </a:rPr>
              <a:t>dla wybranych grup </a:t>
            </a:r>
            <a:r>
              <a:rPr lang="pl-PL" sz="1400" b="1" dirty="0" smtClean="0">
                <a:solidFill>
                  <a:schemeClr val="tx2"/>
                </a:solidFill>
              </a:rPr>
              <a:t>osób dorosłych osób z niskimi 					umiejętnościami </a:t>
            </a:r>
            <a:r>
              <a:rPr lang="pl-PL" sz="1400" dirty="0" smtClean="0">
                <a:solidFill>
                  <a:schemeClr val="tx2"/>
                </a:solidFill>
              </a:rPr>
              <a:t>podstawowymi - wg schematu 3 kroków zgodnie 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			z Zaleceniem Rady </a:t>
            </a:r>
            <a:r>
              <a:rPr lang="pl-PL" sz="1400" dirty="0">
                <a:solidFill>
                  <a:schemeClr val="tx2"/>
                </a:solidFill>
              </a:rPr>
              <a:t>UE </a:t>
            </a:r>
            <a:r>
              <a:rPr lang="pl-PL" sz="1400" i="1" dirty="0" smtClean="0">
                <a:solidFill>
                  <a:schemeClr val="tx2"/>
                </a:solidFill>
              </a:rPr>
              <a:t>Ścieżki </a:t>
            </a:r>
            <a:r>
              <a:rPr lang="pl-PL" sz="1400" i="1" dirty="0">
                <a:solidFill>
                  <a:schemeClr val="tx2"/>
                </a:solidFill>
              </a:rPr>
              <a:t>poprawy umiejętności. Nowe </a:t>
            </a:r>
            <a:r>
              <a:rPr lang="pl-PL" sz="1400" i="1" dirty="0" smtClean="0">
                <a:solidFill>
                  <a:schemeClr val="tx2"/>
                </a:solidFill>
              </a:rPr>
              <a:t>możliwości dla</a:t>
            </a:r>
            <a:br>
              <a:rPr lang="pl-PL" sz="1400" i="1" dirty="0" smtClean="0">
                <a:solidFill>
                  <a:schemeClr val="tx2"/>
                </a:solidFill>
              </a:rPr>
            </a:br>
            <a:r>
              <a:rPr lang="pl-PL" sz="1400" i="1" dirty="0" smtClean="0">
                <a:solidFill>
                  <a:schemeClr val="tx2"/>
                </a:solidFill>
              </a:rPr>
              <a:t>			do</a:t>
            </a:r>
            <a:r>
              <a:rPr lang="pl-PL" sz="1400" dirty="0" smtClean="0">
                <a:solidFill>
                  <a:schemeClr val="tx2"/>
                </a:solidFill>
              </a:rPr>
              <a:t>rosłych</a:t>
            </a:r>
            <a:r>
              <a:rPr lang="pl-PL" sz="1400" i="1" dirty="0" smtClean="0">
                <a:solidFill>
                  <a:schemeClr val="tx2"/>
                </a:solidFill>
              </a:rPr>
              <a:t>.</a:t>
            </a:r>
            <a:r>
              <a:rPr lang="pl-PL" sz="1400" dirty="0" smtClean="0">
                <a:solidFill>
                  <a:schemeClr val="tx2"/>
                </a:solidFill>
              </a:rPr>
              <a:t> </a:t>
            </a:r>
          </a:p>
          <a:p>
            <a:endParaRPr lang="pl-PL" sz="1400" dirty="0" smtClean="0">
              <a:solidFill>
                <a:schemeClr val="tx2"/>
              </a:solidFill>
            </a:endParaRPr>
          </a:p>
          <a:p>
            <a:r>
              <a:rPr lang="pl-PL" sz="1400" dirty="0">
                <a:solidFill>
                  <a:schemeClr val="tx2"/>
                </a:solidFill>
              </a:rPr>
              <a:t>Spodziewany </a:t>
            </a:r>
            <a:r>
              <a:rPr lang="pl-PL" sz="1400" dirty="0" smtClean="0">
                <a:solidFill>
                  <a:schemeClr val="tx2"/>
                </a:solidFill>
              </a:rPr>
              <a:t>efekt:		Rekomendacje dla decydentów nt. pożądanych modeli wsparcia osób 				z niskimi umiejętnościami i propozycje odnoszące się do ew. zmian w prawie 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			i politykach publicznych wspierających implementacje modeli w Polsce.</a:t>
            </a:r>
            <a:endParaRPr lang="pl-PL" sz="1400" dirty="0">
              <a:solidFill>
                <a:schemeClr val="tx2"/>
              </a:solidFill>
            </a:endParaRPr>
          </a:p>
          <a:p>
            <a:endParaRPr lang="pl-PL" sz="14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88950" y="987425"/>
            <a:ext cx="8655050" cy="316865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pl-PL" sz="1600" dirty="0" smtClean="0">
                <a:solidFill>
                  <a:schemeClr val="accent1"/>
                </a:solidFill>
              </a:rPr>
              <a:t>Zalecenie Rady UE w sprawie </a:t>
            </a:r>
            <a:r>
              <a:rPr lang="pl-PL" sz="1600" b="1" dirty="0" smtClean="0">
                <a:solidFill>
                  <a:schemeClr val="accent1"/>
                </a:solidFill>
              </a:rPr>
              <a:t>kompetencji kluczowych w procesie uczenia się przez całe życie </a:t>
            </a:r>
            <a:r>
              <a:rPr lang="pl-PL" sz="1600" dirty="0" smtClean="0">
                <a:solidFill>
                  <a:schemeClr val="tx2"/>
                </a:solidFill>
              </a:rPr>
              <a:t>– uaktualniony zestaw 8 kompetencji kluczowych</a:t>
            </a:r>
            <a:r>
              <a:rPr lang="pl-PL" sz="1800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pl-PL" sz="1600" b="1" dirty="0" smtClean="0">
                <a:solidFill>
                  <a:schemeClr val="tx2"/>
                </a:solidFill>
              </a:rPr>
              <a:t>8 kompetencji kluczowych: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w zakresie rozumienia i tworzenia informacji,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w zakresie wielojęzyczności,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matematyczne oraz w zakresie nauk przyrodniczych, technologii i inżynierii,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cyfrowe,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osobiste, społeczne i w zakresie uczenia się,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obywatelskie,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w zakresie przedsiębiorczości, </a:t>
            </a:r>
          </a:p>
          <a:p>
            <a:pPr marL="266700" indent="-266700">
              <a:spcBef>
                <a:spcPts val="0"/>
              </a:spcBef>
              <a:spcAft>
                <a:spcPts val="400"/>
              </a:spcAft>
              <a:buAutoNum type="arabicParenR"/>
            </a:pPr>
            <a:r>
              <a:rPr lang="pl-PL" sz="1400" dirty="0" smtClean="0">
                <a:solidFill>
                  <a:schemeClr val="tx2"/>
                </a:solidFill>
              </a:rPr>
              <a:t>w </a:t>
            </a:r>
            <a:r>
              <a:rPr lang="pl-PL" sz="1400" dirty="0">
                <a:solidFill>
                  <a:schemeClr val="tx2"/>
                </a:solidFill>
              </a:rPr>
              <a:t>zakresie </a:t>
            </a:r>
            <a:r>
              <a:rPr lang="pl-PL" sz="1400" dirty="0" smtClean="0">
                <a:solidFill>
                  <a:schemeClr val="tx2"/>
                </a:solidFill>
              </a:rPr>
              <a:t>świadomości </a:t>
            </a:r>
            <a:r>
              <a:rPr lang="pl-PL" sz="1400" dirty="0">
                <a:solidFill>
                  <a:schemeClr val="tx2"/>
                </a:solidFill>
              </a:rPr>
              <a:t>i </a:t>
            </a:r>
            <a:r>
              <a:rPr lang="pl-PL" sz="1400" dirty="0" smtClean="0">
                <a:solidFill>
                  <a:schemeClr val="tx2"/>
                </a:solidFill>
              </a:rPr>
              <a:t>ekspresji kulturalnej.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561325" y="195486"/>
            <a:ext cx="7488832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>
                <a:solidFill>
                  <a:schemeClr val="accent5"/>
                </a:solidFill>
              </a:rPr>
              <a:t>ZALECENIE Rady UE w sprawie KOMPETENCJI KLUCZOWYCH</a:t>
            </a:r>
          </a:p>
          <a:p>
            <a:r>
              <a:rPr lang="pl-PL" sz="1600" b="1" i="1" dirty="0" err="1" smtClean="0">
                <a:solidFill>
                  <a:schemeClr val="accent5"/>
                </a:solidFill>
              </a:rPr>
              <a:t>Key</a:t>
            </a:r>
            <a:r>
              <a:rPr lang="pl-PL" sz="1600" b="1" i="1" dirty="0" smtClean="0">
                <a:solidFill>
                  <a:schemeClr val="accent5"/>
                </a:solidFill>
              </a:rPr>
              <a:t> </a:t>
            </a:r>
            <a:r>
              <a:rPr lang="pl-PL" sz="1600" b="1" i="1" dirty="0" err="1" smtClean="0">
                <a:solidFill>
                  <a:schemeClr val="accent5"/>
                </a:solidFill>
              </a:rPr>
              <a:t>competences</a:t>
            </a:r>
            <a:r>
              <a:rPr lang="pl-PL" sz="1600" b="1" i="1" dirty="0" smtClean="0">
                <a:solidFill>
                  <a:schemeClr val="accent5"/>
                </a:solidFill>
              </a:rPr>
              <a:t> for </a:t>
            </a:r>
            <a:r>
              <a:rPr lang="pl-PL" sz="1600" b="1" i="1" dirty="0" err="1" smtClean="0">
                <a:solidFill>
                  <a:schemeClr val="accent5"/>
                </a:solidFill>
              </a:rPr>
              <a:t>lifelong</a:t>
            </a:r>
            <a:r>
              <a:rPr lang="pl-PL" sz="1600" b="1" i="1" dirty="0" smtClean="0">
                <a:solidFill>
                  <a:schemeClr val="accent5"/>
                </a:solidFill>
              </a:rPr>
              <a:t> learning </a:t>
            </a:r>
            <a:r>
              <a:rPr lang="pl-PL" sz="1400" i="1" dirty="0" smtClean="0">
                <a:solidFill>
                  <a:schemeClr val="accent5"/>
                </a:solidFill>
              </a:rPr>
              <a:t>(22 maja 2018)</a:t>
            </a:r>
            <a:endParaRPr lang="pl-PL" sz="14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ymbol zastępczy zawartości 2"/>
          <p:cNvSpPr>
            <a:spLocks noGrp="1"/>
          </p:cNvSpPr>
          <p:nvPr>
            <p:ph idx="1"/>
          </p:nvPr>
        </p:nvSpPr>
        <p:spPr>
          <a:xfrm>
            <a:off x="179512" y="789552"/>
            <a:ext cx="8964488" cy="3726414"/>
          </a:xfrm>
        </p:spPr>
        <p:txBody>
          <a:bodyPr rtlCol="0">
            <a:noAutofit/>
          </a:bodyPr>
          <a:lstStyle/>
          <a:p>
            <a:pPr>
              <a:defRPr/>
            </a:pPr>
            <a:endParaRPr lang="pl-PL" sz="1400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pl-PL" sz="2400" b="1" i="1" dirty="0" smtClean="0">
              <a:solidFill>
                <a:schemeClr val="tx2"/>
              </a:solidFill>
            </a:endParaRPr>
          </a:p>
          <a:p>
            <a:pPr algn="ctr">
              <a:defRPr/>
            </a:pPr>
            <a:endParaRPr lang="pl-PL" sz="2400" b="1" i="1" dirty="0" smtClean="0">
              <a:solidFill>
                <a:schemeClr val="tx2"/>
              </a:solidFill>
            </a:endParaRPr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2267744" y="195486"/>
            <a:ext cx="5832648" cy="648072"/>
          </a:xfrm>
        </p:spPr>
        <p:txBody>
          <a:bodyPr>
            <a:normAutofit/>
          </a:bodyPr>
          <a:lstStyle/>
          <a:p>
            <a:r>
              <a:rPr lang="pl-PL" sz="2200" b="1" dirty="0" smtClean="0"/>
              <a:t>  </a:t>
            </a:r>
            <a:endParaRPr lang="pl-PL" sz="2200" b="1" dirty="0" smtClean="0">
              <a:solidFill>
                <a:schemeClr val="accent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123728" y="339503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835696" y="264534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accent5"/>
                </a:solidFill>
              </a:rPr>
              <a:t>PROGRAM ERASMUS+ </a:t>
            </a:r>
            <a:r>
              <a:rPr lang="pl-PL" sz="2000" b="1" dirty="0">
                <a:solidFill>
                  <a:schemeClr val="accent1"/>
                </a:solidFill>
              </a:rPr>
              <a:t>2014–2020 </a:t>
            </a:r>
            <a:br>
              <a:rPr lang="pl-PL" sz="2000" b="1" dirty="0">
                <a:solidFill>
                  <a:schemeClr val="accent1"/>
                </a:solidFill>
              </a:rPr>
            </a:br>
            <a:r>
              <a:rPr lang="pl-PL" sz="2000" b="1" dirty="0">
                <a:solidFill>
                  <a:schemeClr val="accent1"/>
                </a:solidFill>
              </a:rPr>
              <a:t>STRUKTURA - </a:t>
            </a:r>
            <a:r>
              <a:rPr lang="pl-PL" sz="2000" b="1" dirty="0">
                <a:solidFill>
                  <a:schemeClr val="accent5"/>
                </a:solidFill>
              </a:rPr>
              <a:t>SEKTORY</a:t>
            </a:r>
            <a:endParaRPr lang="pl-PL" sz="2000" dirty="0"/>
          </a:p>
        </p:txBody>
      </p:sp>
      <p:pic>
        <p:nvPicPr>
          <p:cNvPr id="6" name="Picture 3" descr="Z:\ZPIK\ZPII\ERASMUS+Logotypy_Projekty\WWW i reklamy\2015\Buttony\buttony\e+_buttony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000">
            <a:off x="3606155" y="2836119"/>
            <a:ext cx="2020888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Z:\ZPIK\ZPII\ERASMUS+Logotypy_Projekty\WWW i reklamy\2015\Buttony\buttony\e+_buttony_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93" y="1275606"/>
            <a:ext cx="1887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Z:\ZPIK\ZPII\ERASMUS+Logotypy_Projekty\WWW i reklamy\2015\Buttony\buttony\e+_buttony_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93" y="2859931"/>
            <a:ext cx="1887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Z:\ZPIK\ZPII\ERASMUS+Logotypy_Projekty\WWW i reklamy\2015\Buttony\buttony\e+_buttony_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043" y="1275606"/>
            <a:ext cx="1887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Z:\ZPIK\ZPII\ERASMUS+Logotypy_Projekty\WWW i reklamy\2015\Buttony\buttony\e+_buttony_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93" y="2859931"/>
            <a:ext cx="1887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Z:\ZPIK\ZPII\ERASMUS+Logotypy_Projekty\WWW i reklamy\2015\Buttony\buttony\e+_buttony_a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493" y="1275606"/>
            <a:ext cx="1887537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5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 dir="r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323528" y="843558"/>
            <a:ext cx="8712967" cy="331236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u="sng" dirty="0" smtClean="0">
                <a:solidFill>
                  <a:schemeClr val="tx2"/>
                </a:solidFill>
              </a:rPr>
              <a:t>Definicja</a:t>
            </a:r>
            <a:r>
              <a:rPr lang="pl-PL" sz="1400" u="sng" dirty="0" smtClean="0">
                <a:solidFill>
                  <a:schemeClr val="tx2"/>
                </a:solidFill>
              </a:rPr>
              <a:t> </a:t>
            </a:r>
            <a:r>
              <a:rPr lang="pl-PL" b="1" u="sng" dirty="0" smtClean="0">
                <a:solidFill>
                  <a:schemeClr val="accent1">
                    <a:lumMod val="75000"/>
                  </a:schemeClr>
                </a:solidFill>
              </a:rPr>
              <a:t>EDUKACJA DOROSŁYCH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400" b="1" dirty="0" smtClean="0">
                <a:solidFill>
                  <a:schemeClr val="tx2"/>
                </a:solidFill>
              </a:rPr>
              <a:t>„</a:t>
            </a:r>
            <a:r>
              <a:rPr lang="pl-PL" sz="1400" dirty="0" smtClean="0">
                <a:solidFill>
                  <a:schemeClr val="tx2"/>
                </a:solidFill>
              </a:rPr>
              <a:t>Wszystkie formy </a:t>
            </a:r>
            <a:r>
              <a:rPr lang="pl-PL" sz="1400" b="1" dirty="0" smtClean="0">
                <a:solidFill>
                  <a:schemeClr val="tx2"/>
                </a:solidFill>
              </a:rPr>
              <a:t>niezawodowej edukacji dorosłych </a:t>
            </a:r>
            <a:r>
              <a:rPr lang="pl-PL" sz="1400" dirty="0" smtClean="0">
                <a:solidFill>
                  <a:schemeClr val="tx2"/>
                </a:solidFill>
              </a:rPr>
              <a:t>zarówno o charakterze </a:t>
            </a:r>
            <a:r>
              <a:rPr lang="pl-PL" sz="1400" b="1" dirty="0" smtClean="0">
                <a:solidFill>
                  <a:schemeClr val="tx2"/>
                </a:solidFill>
              </a:rPr>
              <a:t>formalnym</a:t>
            </a:r>
            <a:r>
              <a:rPr lang="pl-PL" sz="1400" dirty="0" smtClean="0">
                <a:solidFill>
                  <a:schemeClr val="tx2"/>
                </a:solidFill>
              </a:rPr>
              <a:t>, 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jak i </a:t>
            </a:r>
            <a:r>
              <a:rPr lang="pl-PL" sz="1400" b="1" dirty="0" err="1" smtClean="0">
                <a:solidFill>
                  <a:schemeClr val="tx2"/>
                </a:solidFill>
              </a:rPr>
              <a:t>pozaformalnym</a:t>
            </a:r>
            <a:r>
              <a:rPr lang="pl-PL" sz="1400" dirty="0" smtClean="0">
                <a:solidFill>
                  <a:schemeClr val="tx2"/>
                </a:solidFill>
              </a:rPr>
              <a:t> i </a:t>
            </a:r>
            <a:r>
              <a:rPr lang="pl-PL" sz="1400" b="1" dirty="0" smtClean="0">
                <a:solidFill>
                  <a:schemeClr val="tx2"/>
                </a:solidFill>
              </a:rPr>
              <a:t>nieformalnym</a:t>
            </a:r>
            <a:r>
              <a:rPr lang="pl-PL" sz="1400" dirty="0" smtClean="0">
                <a:solidFill>
                  <a:schemeClr val="tx2"/>
                </a:solidFill>
              </a:rPr>
              <a:t> 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endParaRPr lang="pl-PL" sz="600" dirty="0" smtClean="0">
              <a:solidFill>
                <a:schemeClr val="tx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1200" dirty="0" smtClean="0">
                <a:solidFill>
                  <a:schemeClr val="tx2"/>
                </a:solidFill>
              </a:rPr>
              <a:t>(w odniesieniu do ustawicznego szkolenia zawodowego = </a:t>
            </a:r>
            <a:r>
              <a:rPr lang="en-GB" sz="1200" i="1" dirty="0" smtClean="0">
                <a:solidFill>
                  <a:schemeClr val="tx2"/>
                </a:solidFill>
              </a:rPr>
              <a:t>continuous vocational training</a:t>
            </a:r>
            <a:r>
              <a:rPr lang="pl-PL" sz="1200" i="1" dirty="0" smtClean="0">
                <a:solidFill>
                  <a:schemeClr val="tx2"/>
                </a:solidFill>
              </a:rPr>
              <a:t>, </a:t>
            </a:r>
            <a:r>
              <a:rPr lang="en-GB" sz="1200" i="1" dirty="0" smtClean="0">
                <a:solidFill>
                  <a:schemeClr val="tx2"/>
                </a:solidFill>
              </a:rPr>
              <a:t> </a:t>
            </a:r>
            <a:r>
              <a:rPr lang="pl-PL" sz="1200" dirty="0" smtClean="0">
                <a:solidFill>
                  <a:schemeClr val="tx2"/>
                </a:solidFill>
              </a:rPr>
              <a:t>zobacz sektor „kształcenie </a:t>
            </a:r>
            <a:br>
              <a:rPr lang="pl-PL" sz="1200" dirty="0" smtClean="0">
                <a:solidFill>
                  <a:schemeClr val="tx2"/>
                </a:solidFill>
              </a:rPr>
            </a:br>
            <a:r>
              <a:rPr lang="pl-PL" sz="1200" dirty="0" smtClean="0">
                <a:solidFill>
                  <a:schemeClr val="tx2"/>
                </a:solidFill>
              </a:rPr>
              <a:t>i szkolenia zawodowe”)</a:t>
            </a:r>
          </a:p>
          <a:p>
            <a:pPr>
              <a:spcBef>
                <a:spcPts val="900"/>
              </a:spcBef>
              <a:defRPr/>
            </a:pPr>
            <a:r>
              <a:rPr lang="pl-PL" b="1" u="sng" dirty="0">
                <a:solidFill>
                  <a:schemeClr val="tx2"/>
                </a:solidFill>
              </a:rPr>
              <a:t>Definicja </a:t>
            </a:r>
            <a:r>
              <a:rPr lang="pl-PL" b="1" u="sng" dirty="0" smtClean="0">
                <a:solidFill>
                  <a:schemeClr val="accent1">
                    <a:lumMod val="75000"/>
                  </a:schemeClr>
                </a:solidFill>
              </a:rPr>
              <a:t>DOROSŁA OSOBA UCZĄCA SIĘ</a:t>
            </a:r>
            <a:endParaRPr lang="pl-PL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pl-PL" sz="1400" dirty="0" smtClean="0"/>
              <a:t>Każda </a:t>
            </a:r>
            <a:r>
              <a:rPr lang="pl-PL" sz="1400" dirty="0"/>
              <a:t>osoba, która </a:t>
            </a:r>
            <a:r>
              <a:rPr lang="pl-PL" sz="1400" dirty="0" smtClean="0"/>
              <a:t>zakończyła lub przerwała formalną edukację i wraca do niektórych form kontynuowania uczenia się (</a:t>
            </a:r>
            <a:r>
              <a:rPr lang="pl-PL" sz="1400" dirty="0"/>
              <a:t>uczenie się formalne, pozaformalne i nieformalne) z wyłączeniem nauczycieli uczących w szkołach oraz nauczycieli i osób prowadzących szkolenia w zakresie kształcenia i szkolenia zawodowego. </a:t>
            </a:r>
            <a:r>
              <a:rPr lang="pl-PL" dirty="0"/>
              <a:t>	</a:t>
            </a:r>
          </a:p>
          <a:p>
            <a:pPr marL="0" indent="0" eaLnBrk="1" fontAlgn="auto" hangingPunct="1">
              <a:spcBef>
                <a:spcPts val="9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b="1" u="sng" dirty="0" smtClean="0">
                <a:solidFill>
                  <a:schemeClr val="tx2"/>
                </a:solidFill>
              </a:rPr>
              <a:t>Definicja </a:t>
            </a:r>
            <a:r>
              <a:rPr lang="pl-PL" b="1" u="sng" dirty="0" smtClean="0">
                <a:solidFill>
                  <a:schemeClr val="accent1">
                    <a:lumMod val="75000"/>
                  </a:schemeClr>
                </a:solidFill>
              </a:rPr>
              <a:t>ORGANIZACJA EDUKACJI DOROSŁYCH</a:t>
            </a:r>
            <a:endParaRPr lang="pl-PL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pl-PL" sz="1400" dirty="0"/>
              <a:t>Każda publiczna lub prywatna organizacja działająca w </a:t>
            </a:r>
            <a:r>
              <a:rPr lang="pl-PL" sz="1400" dirty="0" smtClean="0"/>
              <a:t>obszarze </a:t>
            </a:r>
            <a:r>
              <a:rPr lang="pl-PL" sz="1400" b="1" dirty="0" smtClean="0"/>
              <a:t>niezawodowego uczenia się dorosłych </a:t>
            </a:r>
            <a:r>
              <a:rPr lang="pl-PL" sz="1400" dirty="0" smtClean="0"/>
              <a:t>(musi posiadać osobowość prawną)</a:t>
            </a:r>
            <a:endParaRPr lang="pl-PL" sz="1400" dirty="0" smtClean="0">
              <a:solidFill>
                <a:schemeClr val="accent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sz="1400" b="1" dirty="0" smtClean="0">
              <a:solidFill>
                <a:schemeClr val="tx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883596" y="267494"/>
            <a:ext cx="676843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 smtClean="0"/>
              <a:t>SEKTOR EDUKACJA DOROSŁYCH – DEFINICJE </a:t>
            </a:r>
            <a:br>
              <a:rPr lang="pl-PL" dirty="0" smtClean="0"/>
            </a:br>
            <a:r>
              <a:rPr lang="pl-PL" sz="1200" dirty="0" smtClean="0">
                <a:solidFill>
                  <a:schemeClr val="accent1"/>
                </a:solidFill>
              </a:rPr>
              <a:t>na </a:t>
            </a:r>
            <a:r>
              <a:rPr lang="pl-PL" sz="1200" dirty="0">
                <a:solidFill>
                  <a:schemeClr val="accent1"/>
                </a:solidFill>
              </a:rPr>
              <a:t>potrzeby programu Erasmus+ </a:t>
            </a:r>
            <a:r>
              <a:rPr lang="pl-PL" sz="1200" dirty="0" smtClean="0">
                <a:solidFill>
                  <a:schemeClr val="accent1"/>
                </a:solidFill>
              </a:rPr>
              <a:t>z </a:t>
            </a:r>
            <a:r>
              <a:rPr lang="pl-PL" sz="1200" i="1" dirty="0">
                <a:solidFill>
                  <a:schemeClr val="accent1"/>
                </a:solidFill>
              </a:rPr>
              <a:t>Przewodnika po Programie Erasmus</a:t>
            </a:r>
            <a:r>
              <a:rPr lang="pl-PL" sz="1200" i="1" dirty="0" smtClean="0">
                <a:solidFill>
                  <a:schemeClr val="accent1"/>
                </a:solidFill>
              </a:rPr>
              <a:t>+ 2019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763688" y="339502"/>
            <a:ext cx="727280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/>
              <a:t>EDUKACJA DOROSŁYCH w programie Erasmus+ SPECYFIKA SEKTORA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22" name="Prostokąt zaokrąglony 21"/>
          <p:cNvSpPr/>
          <p:nvPr/>
        </p:nvSpPr>
        <p:spPr>
          <a:xfrm>
            <a:off x="863588" y="1272741"/>
            <a:ext cx="2376264" cy="50872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tx2"/>
                </a:solidFill>
              </a:rPr>
              <a:t>Edukacja dorosłych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5076056" y="3378974"/>
            <a:ext cx="3096344" cy="6509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2"/>
                </a:solidFill>
              </a:rPr>
              <a:t>Edukacja </a:t>
            </a:r>
            <a:r>
              <a:rPr lang="pl-PL" sz="1200" b="1" dirty="0" smtClean="0">
                <a:solidFill>
                  <a:schemeClr val="tx2"/>
                </a:solidFill>
              </a:rPr>
              <a:t>niezawodowa dorosłych,</a:t>
            </a:r>
            <a:r>
              <a:rPr lang="pl-PL" sz="1200" dirty="0" smtClean="0"/>
              <a:t> </a:t>
            </a:r>
            <a:br>
              <a:rPr lang="pl-PL" sz="1200" dirty="0" smtClean="0"/>
            </a:br>
            <a:r>
              <a:rPr lang="pl-PL" sz="1200" dirty="0" smtClean="0">
                <a:solidFill>
                  <a:schemeClr val="tx2"/>
                </a:solidFill>
              </a:rPr>
              <a:t>czyli uczenie się dorosłych w celu zdobycia kompetencji niezawodowych</a:t>
            </a:r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24" name="Prostokąt zaokrąglony 23"/>
          <p:cNvSpPr/>
          <p:nvPr/>
        </p:nvSpPr>
        <p:spPr>
          <a:xfrm>
            <a:off x="971600" y="3309527"/>
            <a:ext cx="2376264" cy="5400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 smtClean="0">
                <a:solidFill>
                  <a:schemeClr val="tx2"/>
                </a:solidFill>
              </a:rPr>
              <a:t>Dorosłe osoby uczące się </a:t>
            </a:r>
            <a:br>
              <a:rPr lang="pl-PL" sz="1400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(dorośli słuchacze)</a:t>
            </a:r>
            <a:endParaRPr lang="pl-PL" sz="1400" dirty="0">
              <a:solidFill>
                <a:schemeClr val="tx2"/>
              </a:solidFill>
            </a:endParaRPr>
          </a:p>
        </p:txBody>
      </p:sp>
      <p:sp>
        <p:nvSpPr>
          <p:cNvPr id="25" name="Prostokąt zaokrąglony 24"/>
          <p:cNvSpPr/>
          <p:nvPr/>
        </p:nvSpPr>
        <p:spPr>
          <a:xfrm>
            <a:off x="5076056" y="2137377"/>
            <a:ext cx="3096344" cy="9389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2"/>
                </a:solidFill>
              </a:rPr>
              <a:t>Doskonalenie </a:t>
            </a:r>
            <a:r>
              <a:rPr lang="pl-PL" sz="1200" b="1" dirty="0" smtClean="0">
                <a:solidFill>
                  <a:schemeClr val="tx2"/>
                </a:solidFill>
              </a:rPr>
              <a:t>zawodowe kadry, </a:t>
            </a:r>
            <a:br>
              <a:rPr lang="pl-PL" sz="1200" b="1" dirty="0" smtClean="0">
                <a:solidFill>
                  <a:schemeClr val="tx2"/>
                </a:solidFill>
              </a:rPr>
            </a:br>
            <a:r>
              <a:rPr lang="pl-PL" sz="1200" dirty="0" smtClean="0">
                <a:solidFill>
                  <a:schemeClr val="tx2"/>
                </a:solidFill>
              </a:rPr>
              <a:t>czyli zdobywanie kompetencji potrzebnych do wspierania niezawodowej edukacji osób dorosłych</a:t>
            </a:r>
            <a:endParaRPr lang="pl-PL" sz="1200" b="1" dirty="0" smtClean="0">
              <a:solidFill>
                <a:schemeClr val="tx2"/>
              </a:solidFill>
            </a:endParaRPr>
          </a:p>
        </p:txBody>
      </p:sp>
      <p:sp>
        <p:nvSpPr>
          <p:cNvPr id="26" name="Prostokąt zaokrąglony 25"/>
          <p:cNvSpPr/>
          <p:nvPr/>
        </p:nvSpPr>
        <p:spPr>
          <a:xfrm>
            <a:off x="863588" y="2282158"/>
            <a:ext cx="2376264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>
                <a:solidFill>
                  <a:schemeClr val="tx2"/>
                </a:solidFill>
              </a:rPr>
              <a:t>Kadra edukacji dorosłych</a:t>
            </a:r>
          </a:p>
        </p:txBody>
      </p:sp>
      <p:sp>
        <p:nvSpPr>
          <p:cNvPr id="27" name="Prostokąt zaokrąglony 26"/>
          <p:cNvSpPr/>
          <p:nvPr/>
        </p:nvSpPr>
        <p:spPr>
          <a:xfrm>
            <a:off x="5112060" y="1292982"/>
            <a:ext cx="2988332" cy="5099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>
                <a:solidFill>
                  <a:schemeClr val="tx2"/>
                </a:solidFill>
              </a:rPr>
              <a:t>Edukacja </a:t>
            </a:r>
            <a:r>
              <a:rPr lang="pl-PL" sz="1200" b="1" dirty="0" smtClean="0">
                <a:solidFill>
                  <a:schemeClr val="tx2"/>
                </a:solidFill>
              </a:rPr>
              <a:t>niezawodowa </a:t>
            </a:r>
            <a:r>
              <a:rPr lang="pl-PL" sz="1200" dirty="0" smtClean="0">
                <a:solidFill>
                  <a:schemeClr val="tx2"/>
                </a:solidFill>
              </a:rPr>
              <a:t>dorosłych</a:t>
            </a:r>
            <a:endParaRPr lang="pl-PL" sz="1200" dirty="0">
              <a:solidFill>
                <a:schemeClr val="tx2"/>
              </a:solidFill>
            </a:endParaRPr>
          </a:p>
        </p:txBody>
      </p:sp>
      <p:cxnSp>
        <p:nvCxnSpPr>
          <p:cNvPr id="32" name="Łącznik prosty ze strzałką 31"/>
          <p:cNvCxnSpPr/>
          <p:nvPr/>
        </p:nvCxnSpPr>
        <p:spPr>
          <a:xfrm>
            <a:off x="2159732" y="1837310"/>
            <a:ext cx="0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ze strzałką 38"/>
          <p:cNvCxnSpPr/>
          <p:nvPr/>
        </p:nvCxnSpPr>
        <p:spPr>
          <a:xfrm>
            <a:off x="2159732" y="2805696"/>
            <a:ext cx="0" cy="432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trzałka zakrzywiona w lewo 48"/>
          <p:cNvSpPr/>
          <p:nvPr/>
        </p:nvSpPr>
        <p:spPr>
          <a:xfrm>
            <a:off x="8244408" y="1465876"/>
            <a:ext cx="792088" cy="2386672"/>
          </a:xfrm>
          <a:prstGeom prst="curvedLeftArrow">
            <a:avLst/>
          </a:prstGeom>
          <a:solidFill>
            <a:srgbClr val="FEBF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755576" y="4029912"/>
            <a:ext cx="784887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 smtClean="0"/>
              <a:t>W projektach finansowanych przez sektor są określane </a:t>
            </a:r>
            <a:r>
              <a:rPr lang="pl-PL" sz="1300" b="1" dirty="0" smtClean="0"/>
              <a:t>grupy docelowe </a:t>
            </a:r>
            <a:r>
              <a:rPr lang="pl-PL" sz="1300" dirty="0" smtClean="0"/>
              <a:t>dorosłych osób uczących się oraz ich </a:t>
            </a:r>
            <a:r>
              <a:rPr lang="pl-PL" sz="1300" b="1" dirty="0" smtClean="0"/>
              <a:t>potrzeby edukacyjne </a:t>
            </a:r>
            <a:r>
              <a:rPr lang="pl-PL" sz="1300" dirty="0" smtClean="0"/>
              <a:t>w obszarze </a:t>
            </a:r>
            <a:r>
              <a:rPr lang="pl-PL" sz="1300" b="1" dirty="0" smtClean="0"/>
              <a:t>edukacji niezawodowej</a:t>
            </a:r>
            <a:r>
              <a:rPr lang="pl-PL" sz="1300" dirty="0" smtClean="0"/>
              <a:t>. Kadry wspierają rozwój kompetencji niezawodowych tych osób.</a:t>
            </a:r>
            <a:endParaRPr lang="pl-PL" sz="1300" dirty="0"/>
          </a:p>
        </p:txBody>
      </p:sp>
      <p:sp>
        <p:nvSpPr>
          <p:cNvPr id="51" name="Strzałka w prawo 50"/>
          <p:cNvSpPr/>
          <p:nvPr/>
        </p:nvSpPr>
        <p:spPr>
          <a:xfrm>
            <a:off x="3491880" y="1157325"/>
            <a:ext cx="1440160" cy="86409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ozu</a:t>
            </a:r>
            <a:r>
              <a:rPr lang="pl-PL" sz="1000" b="1" dirty="0" smtClean="0">
                <a:solidFill>
                  <a:schemeClr val="accent1">
                    <a:lumMod val="50000"/>
                  </a:schemeClr>
                </a:solidFill>
              </a:rPr>
              <a:t>miemy w programie</a:t>
            </a:r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 jako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" name="Strzałka w prawo 51"/>
          <p:cNvSpPr/>
          <p:nvPr/>
        </p:nvSpPr>
        <p:spPr>
          <a:xfrm>
            <a:off x="3491880" y="2105991"/>
            <a:ext cx="1440160" cy="89431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chemeClr val="accent1">
                    <a:lumMod val="50000"/>
                  </a:schemeClr>
                </a:solidFill>
              </a:rPr>
              <a:t>j</a:t>
            </a:r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ej uczenie się w programie to 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23528" y="787993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solidFill>
                  <a:schemeClr val="accent1"/>
                </a:solidFill>
              </a:rPr>
              <a:t>Rozumienie</a:t>
            </a:r>
            <a:r>
              <a:rPr lang="pl-PL" sz="1600" b="1" dirty="0" smtClean="0"/>
              <a:t> obszaru </a:t>
            </a:r>
            <a:r>
              <a:rPr lang="pl-PL" sz="1600" b="1" dirty="0" smtClean="0">
                <a:solidFill>
                  <a:schemeClr val="accent1"/>
                </a:solidFill>
              </a:rPr>
              <a:t>EDUKACJI DOROSŁYCH </a:t>
            </a:r>
            <a:r>
              <a:rPr lang="pl-PL" sz="1600" b="1" dirty="0" smtClean="0"/>
              <a:t>– na potrzeby programu Erasmus</a:t>
            </a:r>
            <a:r>
              <a:rPr lang="pl-PL" b="1" dirty="0" smtClean="0"/>
              <a:t>+</a:t>
            </a:r>
            <a:endParaRPr lang="pl-PL" b="1" dirty="0"/>
          </a:p>
        </p:txBody>
      </p:sp>
      <p:sp>
        <p:nvSpPr>
          <p:cNvPr id="17" name="Strzałka w prawo 16"/>
          <p:cNvSpPr/>
          <p:nvPr/>
        </p:nvSpPr>
        <p:spPr>
          <a:xfrm>
            <a:off x="3580574" y="3138508"/>
            <a:ext cx="1368152" cy="88209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l-PL" sz="1000" dirty="0" smtClean="0">
                <a:solidFill>
                  <a:schemeClr val="accent1">
                    <a:lumMod val="50000"/>
                  </a:schemeClr>
                </a:solidFill>
              </a:rPr>
              <a:t>ch uczenie się w programie to</a:t>
            </a:r>
            <a:endParaRPr lang="pl-PL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0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42166" y="1116960"/>
            <a:ext cx="739818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pl-PL" sz="1600" b="1" dirty="0" smtClean="0">
                <a:solidFill>
                  <a:schemeClr val="accent5">
                    <a:lumMod val="75000"/>
                  </a:schemeClr>
                </a:solidFill>
              </a:rPr>
              <a:t>Przykładowe tematy projektów</a:t>
            </a:r>
            <a:r>
              <a:rPr lang="pl-PL" sz="1600" dirty="0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l-PL" sz="1300" dirty="0"/>
              <a:t>r</a:t>
            </a:r>
            <a:r>
              <a:rPr lang="pl-PL" sz="1300" dirty="0" smtClean="0"/>
              <a:t>ozwój wszystkich 8  </a:t>
            </a:r>
            <a:r>
              <a:rPr lang="pl-PL" sz="1300" b="1" dirty="0" smtClean="0">
                <a:solidFill>
                  <a:schemeClr val="tx2"/>
                </a:solidFill>
              </a:rPr>
              <a:t>kompetencji kluczowych </a:t>
            </a:r>
            <a:r>
              <a:rPr lang="pl-PL" sz="1300" dirty="0" smtClean="0"/>
              <a:t>osób dorosłych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l-PL" sz="1300" dirty="0"/>
              <a:t>rozwój </a:t>
            </a:r>
            <a:r>
              <a:rPr lang="pl-PL" sz="1300" b="1" dirty="0"/>
              <a:t>umiejętności podstawowych </a:t>
            </a:r>
            <a:r>
              <a:rPr lang="pl-PL" sz="1300" dirty="0"/>
              <a:t>osób dorosłych </a:t>
            </a:r>
            <a:r>
              <a:rPr lang="pl-PL" sz="1300" b="1" dirty="0" smtClean="0"/>
              <a:t/>
            </a:r>
            <a:br>
              <a:rPr lang="pl-PL" sz="1300" b="1" dirty="0" smtClean="0"/>
            </a:br>
            <a:r>
              <a:rPr lang="pl-PL" sz="1300" dirty="0" smtClean="0"/>
              <a:t>(</a:t>
            </a:r>
            <a:r>
              <a:rPr lang="pl-PL" sz="1300" dirty="0"/>
              <a:t>pisanie, czytanie </a:t>
            </a:r>
            <a:r>
              <a:rPr lang="pl-PL" sz="1300" dirty="0" smtClean="0"/>
              <a:t>i </a:t>
            </a:r>
            <a:r>
              <a:rPr lang="pl-PL" sz="1300" dirty="0"/>
              <a:t>rozumienie </a:t>
            </a:r>
            <a:r>
              <a:rPr lang="pl-PL" sz="1300" dirty="0" smtClean="0"/>
              <a:t>tekstów, np. urzędowych;  </a:t>
            </a:r>
            <a:br>
              <a:rPr lang="pl-PL" sz="1300" dirty="0" smtClean="0"/>
            </a:br>
            <a:r>
              <a:rPr lang="pl-PL" sz="1300" dirty="0" smtClean="0"/>
              <a:t>rozumowanie matematyczne;  korzystanie z nowych technologii - umiejętności </a:t>
            </a:r>
            <a:r>
              <a:rPr lang="pl-PL" sz="1300" dirty="0"/>
              <a:t>cyfrowe) 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l-PL" sz="1300" b="1" dirty="0" smtClean="0"/>
              <a:t>włączanie</a:t>
            </a:r>
            <a:r>
              <a:rPr lang="pl-PL" sz="1300" dirty="0" smtClean="0"/>
              <a:t> </a:t>
            </a:r>
            <a:r>
              <a:rPr lang="pl-PL" sz="1300" dirty="0"/>
              <a:t>– poprzez edukację - do społeczeństwa </a:t>
            </a:r>
            <a:r>
              <a:rPr lang="pl-PL" sz="1300" dirty="0" smtClean="0"/>
              <a:t>dorosłych </a:t>
            </a:r>
            <a:br>
              <a:rPr lang="pl-PL" sz="1300" dirty="0" smtClean="0"/>
            </a:br>
            <a:r>
              <a:rPr lang="pl-PL" sz="1300" dirty="0" smtClean="0"/>
              <a:t>osób niepełnosprawnych </a:t>
            </a:r>
            <a:r>
              <a:rPr lang="pl-PL" sz="1300" dirty="0"/>
              <a:t>i innych w niekorzystnej </a:t>
            </a:r>
            <a:r>
              <a:rPr lang="pl-PL" sz="1300" dirty="0" smtClean="0"/>
              <a:t>sytuacji, </a:t>
            </a:r>
            <a:br>
              <a:rPr lang="pl-PL" sz="1300" dirty="0" smtClean="0"/>
            </a:br>
            <a:r>
              <a:rPr lang="pl-PL" sz="1300" dirty="0" smtClean="0"/>
              <a:t>zwłaszcza </a:t>
            </a:r>
            <a:r>
              <a:rPr lang="pl-PL" sz="1300" dirty="0"/>
              <a:t>tych z niskimi umiejętnościami podstawowymi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i </a:t>
            </a:r>
            <a:r>
              <a:rPr lang="pl-PL" sz="1300" dirty="0"/>
              <a:t>kluczowymi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l-PL" sz="1300" b="1" dirty="0" smtClean="0"/>
              <a:t>rozwój </a:t>
            </a:r>
            <a:r>
              <a:rPr lang="pl-PL" sz="1300" b="1" dirty="0"/>
              <a:t>kadry </a:t>
            </a:r>
            <a:r>
              <a:rPr lang="pl-PL" sz="1300" dirty="0"/>
              <a:t>edukacyjnej działającej w ww. </a:t>
            </a:r>
            <a:r>
              <a:rPr lang="pl-PL" sz="1300" dirty="0" smtClean="0"/>
              <a:t>obszarach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pl-PL" sz="1300" dirty="0"/>
              <a:t>t</a:t>
            </a:r>
            <a:r>
              <a:rPr lang="pl-PL" sz="1300" dirty="0" smtClean="0"/>
              <a:t>worzenie atrakcyjnej </a:t>
            </a:r>
            <a:r>
              <a:rPr lang="pl-PL" sz="1300" b="1" dirty="0" smtClean="0"/>
              <a:t>oferty edukacyjnej </a:t>
            </a:r>
            <a:r>
              <a:rPr lang="pl-PL" sz="1300" dirty="0" smtClean="0"/>
              <a:t>dostosowanej </a:t>
            </a:r>
            <a:br>
              <a:rPr lang="pl-PL" sz="1300" dirty="0" smtClean="0"/>
            </a:br>
            <a:r>
              <a:rPr lang="pl-PL" sz="1300" dirty="0" smtClean="0"/>
              <a:t>do potrzeb dorosłych osób uczących się</a:t>
            </a:r>
            <a:endParaRPr lang="pl-PL" sz="1300" dirty="0"/>
          </a:p>
          <a:p>
            <a:pPr>
              <a:spcAft>
                <a:spcPts val="1200"/>
              </a:spcAft>
              <a:buClr>
                <a:srgbClr val="0B0401"/>
              </a:buClr>
            </a:pPr>
            <a:endParaRPr lang="pl-PL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051720" y="270982"/>
            <a:ext cx="6696744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/>
              <a:t>EDUKACJA DOROSŁYCH w programie Erasmus+ SPECYFIKA SEKTORA</a:t>
            </a:r>
            <a:endParaRPr lang="pl-PL" dirty="0">
              <a:solidFill>
                <a:schemeClr val="accent1"/>
              </a:solidFill>
            </a:endParaRPr>
          </a:p>
        </p:txBody>
      </p:sp>
      <p:pic>
        <p:nvPicPr>
          <p:cNvPr id="7" name="Picture 2" descr="\\frse\data\redirected\arespondek\Desktop\A\do prezentacji\senioerzy unia jpe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144" y="1995686"/>
            <a:ext cx="3595164" cy="23734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53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921988" y="411510"/>
            <a:ext cx="626437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/>
              <a:t>EDUKACJA DOROSŁYCH w programie Erasmus+ SPECYFIKA SEKTORA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79512" y="987574"/>
            <a:ext cx="8942263" cy="347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pl-PL" sz="1600" b="1" dirty="0" smtClean="0">
                <a:solidFill>
                  <a:schemeClr val="accent5">
                    <a:lumMod val="75000"/>
                  </a:schemeClr>
                </a:solidFill>
              </a:rPr>
              <a:t>Wnioski o dofinansowanie projektów składają zazwyczaj:</a:t>
            </a:r>
            <a:endParaRPr lang="pl-PL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b="1" dirty="0"/>
              <a:t>stowarzyszenia i fundacje </a:t>
            </a:r>
            <a:r>
              <a:rPr lang="pl-PL" sz="1300" dirty="0"/>
              <a:t>aktywne w obszarze edukacji </a:t>
            </a:r>
            <a:r>
              <a:rPr lang="pl-PL" sz="1300" dirty="0" smtClean="0"/>
              <a:t>dorosłych i włączania społecznego poprzez edukację (np. organizacje </a:t>
            </a:r>
            <a:r>
              <a:rPr lang="pl-PL" sz="1300" dirty="0"/>
              <a:t>pozarządowe zajmujące się </a:t>
            </a:r>
            <a:r>
              <a:rPr lang="pl-PL" sz="1300" dirty="0" smtClean="0"/>
              <a:t>niepełnosprawnymi, </a:t>
            </a:r>
            <a:r>
              <a:rPr lang="pl-PL" sz="1300" dirty="0" smtClean="0">
                <a:solidFill>
                  <a:schemeClr val="tx2"/>
                </a:solidFill>
              </a:rPr>
              <a:t>Uniwersytety </a:t>
            </a:r>
            <a:r>
              <a:rPr lang="pl-PL" sz="1300" dirty="0">
                <a:solidFill>
                  <a:schemeClr val="tx2"/>
                </a:solidFill>
              </a:rPr>
              <a:t>Trzeciego Wieku</a:t>
            </a:r>
            <a:r>
              <a:rPr lang="pl-PL" sz="1300" dirty="0"/>
              <a:t>, Uniwersytety </a:t>
            </a:r>
            <a:r>
              <a:rPr lang="pl-PL" sz="1300" dirty="0" smtClean="0"/>
              <a:t>Ludowe)</a:t>
            </a:r>
            <a:endParaRPr lang="pl-PL" sz="1300" dirty="0"/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b="1" dirty="0" smtClean="0"/>
              <a:t>instytucje </a:t>
            </a:r>
            <a:r>
              <a:rPr lang="pl-PL" sz="1300" b="1" dirty="0"/>
              <a:t>kultury </a:t>
            </a:r>
            <a:r>
              <a:rPr lang="pl-PL" sz="1300" dirty="0"/>
              <a:t>(biblioteki, muzea, domy kultury) </a:t>
            </a:r>
            <a:endParaRPr lang="pl-PL" sz="1300" dirty="0" smtClean="0"/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b="1" dirty="0"/>
              <a:t>publiczne placówki </a:t>
            </a:r>
            <a:r>
              <a:rPr lang="pl-PL" sz="1300" dirty="0"/>
              <a:t>wspierające rozwój dorosłych w obszarze </a:t>
            </a:r>
            <a:br>
              <a:rPr lang="pl-PL" sz="1300" dirty="0"/>
            </a:br>
            <a:r>
              <a:rPr lang="pl-PL" sz="1300" dirty="0"/>
              <a:t>niezawodowym np. </a:t>
            </a:r>
            <a:r>
              <a:rPr lang="pl-PL" sz="1300" dirty="0">
                <a:solidFill>
                  <a:schemeClr val="tx2"/>
                </a:solidFill>
              </a:rPr>
              <a:t>ośrodki pomocy społecznej</a:t>
            </a:r>
            <a:r>
              <a:rPr lang="pl-PL" sz="1300" dirty="0"/>
              <a:t>, urzędy pracy, </a:t>
            </a:r>
            <a:br>
              <a:rPr lang="pl-PL" sz="1300" dirty="0"/>
            </a:br>
            <a:r>
              <a:rPr lang="pl-PL" sz="1300" dirty="0"/>
              <a:t>władze lokalne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b="1" dirty="0" smtClean="0"/>
              <a:t>centra </a:t>
            </a:r>
            <a:r>
              <a:rPr lang="pl-PL" sz="1300" b="1" dirty="0"/>
              <a:t>edukacji dorosłych </a:t>
            </a:r>
            <a:r>
              <a:rPr lang="pl-PL" sz="1300" dirty="0"/>
              <a:t>(np. Centra Kształcenia Ustawicznego,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w </a:t>
            </a:r>
            <a:r>
              <a:rPr lang="pl-PL" sz="1300" dirty="0"/>
              <a:t>strukturze których są szkoły ogólnokształcące dla dorosłych)</a:t>
            </a:r>
          </a:p>
          <a:p>
            <a:pPr marL="285750" indent="-285750">
              <a:spcBef>
                <a:spcPts val="3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b="1" dirty="0" smtClean="0"/>
              <a:t>inne organizacje </a:t>
            </a:r>
            <a:r>
              <a:rPr lang="pl-PL" sz="1300" dirty="0" smtClean="0"/>
              <a:t>, jeśli są </a:t>
            </a:r>
            <a:r>
              <a:rPr lang="pl-PL" sz="1300" b="1" dirty="0" smtClean="0"/>
              <a:t>aktywne </a:t>
            </a:r>
            <a:r>
              <a:rPr lang="pl-PL" sz="1300" b="1" dirty="0"/>
              <a:t>w obszarze edukacji </a:t>
            </a:r>
            <a:r>
              <a:rPr lang="pl-PL" sz="1300" b="1" dirty="0" smtClean="0"/>
              <a:t>dorosłych</a:t>
            </a:r>
            <a:r>
              <a:rPr lang="pl-PL" sz="1300" dirty="0" smtClean="0"/>
              <a:t>, </a:t>
            </a:r>
            <a:br>
              <a:rPr lang="pl-PL" sz="1300" dirty="0" smtClean="0"/>
            </a:br>
            <a:r>
              <a:rPr lang="pl-PL" sz="1300" dirty="0" smtClean="0"/>
              <a:t>np. </a:t>
            </a:r>
            <a:r>
              <a:rPr lang="pl-PL" sz="1300" dirty="0"/>
              <a:t>uczelnie </a:t>
            </a:r>
            <a:r>
              <a:rPr lang="pl-PL" sz="1300" dirty="0" smtClean="0"/>
              <a:t>(np. przyuczelniane </a:t>
            </a:r>
            <a:r>
              <a:rPr lang="pl-PL" sz="1300" dirty="0" smtClean="0">
                <a:solidFill>
                  <a:schemeClr val="tx2"/>
                </a:solidFill>
              </a:rPr>
              <a:t>Uniwersytety </a:t>
            </a:r>
            <a:r>
              <a:rPr lang="pl-PL" sz="1300" dirty="0">
                <a:solidFill>
                  <a:schemeClr val="tx2"/>
                </a:solidFill>
              </a:rPr>
              <a:t>Trzeciego Wieku </a:t>
            </a:r>
            <a:r>
              <a:rPr lang="pl-PL" sz="1300" dirty="0" smtClean="0">
                <a:solidFill>
                  <a:schemeClr val="tx2"/>
                </a:solidFill>
              </a:rPr>
              <a:t/>
            </a:r>
            <a:br>
              <a:rPr lang="pl-PL" sz="1300" dirty="0" smtClean="0">
                <a:solidFill>
                  <a:schemeClr val="tx2"/>
                </a:solidFill>
              </a:rPr>
            </a:br>
            <a:r>
              <a:rPr lang="pl-PL" sz="1300" dirty="0" smtClean="0"/>
              <a:t>lub Uniwersytety Otwarte </a:t>
            </a:r>
            <a:r>
              <a:rPr lang="pl-PL" sz="1300" dirty="0"/>
              <a:t>przy </a:t>
            </a:r>
            <a:r>
              <a:rPr lang="pl-PL" sz="1300" dirty="0" smtClean="0"/>
              <a:t>uczelniach), szkoły językowe</a:t>
            </a:r>
            <a:endParaRPr lang="pl-PL" sz="1300" dirty="0"/>
          </a:p>
        </p:txBody>
      </p:sp>
      <p:pic>
        <p:nvPicPr>
          <p:cNvPr id="5" name="Picture 3" descr="\\frse\dane\ZDJECIA\PROJEKT_FOTO\2008_projekt_foto\GRUNDTVIG\2008_GRUNTVIG_Readcom_biblioteka_Warszawa_zdjecia\IMG_0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16" y="2139702"/>
            <a:ext cx="3414059" cy="22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9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911569" y="518656"/>
            <a:ext cx="626437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/>
              <a:t>EDUKACJA DOROSŁYCH w programie Erasmus+ SPECYFIKA SEKTORA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24184" y="1275606"/>
            <a:ext cx="8839143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0B0401"/>
              </a:buClr>
            </a:pP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Przykładowe </a:t>
            </a:r>
            <a:r>
              <a:rPr lang="pl-PL" sz="1600" b="1" dirty="0">
                <a:solidFill>
                  <a:schemeClr val="accent6">
                    <a:lumMod val="75000"/>
                  </a:schemeClr>
                </a:solidFill>
              </a:rPr>
              <a:t>docelowe grupy osób dorosłych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 smtClean="0"/>
              <a:t>osoby </a:t>
            </a:r>
            <a:r>
              <a:rPr lang="pl-PL" sz="1300" dirty="0"/>
              <a:t>z niskimi </a:t>
            </a:r>
            <a:r>
              <a:rPr lang="pl-PL" sz="1300" dirty="0" smtClean="0"/>
              <a:t>umiejętnościami podstawowymi 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 smtClean="0"/>
              <a:t>osoby niepełnosprawne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s</a:t>
            </a:r>
            <a:r>
              <a:rPr lang="pl-PL" sz="1300" dirty="0" smtClean="0"/>
              <a:t>eniorzy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 smtClean="0"/>
              <a:t>rodzice (zwłaszcza wymagający wsparcia w roli rodzica) 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 smtClean="0"/>
              <a:t>mieszkańcy </a:t>
            </a:r>
            <a:r>
              <a:rPr lang="pl-PL" sz="1300" dirty="0"/>
              <a:t>terenów </a:t>
            </a:r>
            <a:r>
              <a:rPr lang="pl-PL" sz="1300" dirty="0" smtClean="0"/>
              <a:t>wiejskich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o</a:t>
            </a:r>
            <a:r>
              <a:rPr lang="pl-PL" sz="1300" dirty="0" smtClean="0"/>
              <a:t>soby zagrożone wykluczeniem społecznym</a:t>
            </a:r>
          </a:p>
          <a:p>
            <a:pPr marL="285750" indent="-285750">
              <a:spcBef>
                <a:spcPts val="1200"/>
              </a:spcBef>
              <a:buClr>
                <a:srgbClr val="0B0401"/>
              </a:buClr>
              <a:buFont typeface="Arial" panose="020B0604020202020204" pitchFamily="34" charset="0"/>
              <a:buChar char="•"/>
            </a:pPr>
            <a:r>
              <a:rPr lang="pl-PL" sz="1300" dirty="0"/>
              <a:t>i</a:t>
            </a:r>
            <a:r>
              <a:rPr lang="pl-PL" sz="1300" dirty="0" smtClean="0"/>
              <a:t> inne grupy obejmujące osoby trudniej radzące sobie w </a:t>
            </a:r>
            <a:r>
              <a:rPr lang="pl-PL" sz="1300" dirty="0"/>
              <a:t>ż</a:t>
            </a:r>
            <a:r>
              <a:rPr lang="pl-PL" sz="1300" dirty="0" smtClean="0"/>
              <a:t>yciu i wymagające wsparcia edukacyjnego</a:t>
            </a:r>
            <a:endParaRPr lang="pl-PL" sz="13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75" y="1275606"/>
            <a:ext cx="34387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84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43038" y="699542"/>
            <a:ext cx="3859076" cy="492443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005061"/>
                </a:solidFill>
              </a:rPr>
              <a:t>Akcja 1.</a:t>
            </a:r>
            <a:r>
              <a:rPr lang="pl-PL" sz="1400" dirty="0">
                <a:solidFill>
                  <a:srgbClr val="005061"/>
                </a:solidFill>
              </a:rPr>
              <a:t/>
            </a:r>
            <a:br>
              <a:rPr lang="pl-PL" sz="1400" dirty="0">
                <a:solidFill>
                  <a:srgbClr val="005061"/>
                </a:solidFill>
              </a:rPr>
            </a:br>
            <a:r>
              <a:rPr lang="pl-PL" sz="1200" i="1" dirty="0" smtClean="0">
                <a:solidFill>
                  <a:srgbClr val="005061"/>
                </a:solidFill>
              </a:rPr>
              <a:t>Mobilność edukacyjna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067944" y="699541"/>
            <a:ext cx="4968552" cy="492443"/>
          </a:xfrm>
          <a:prstGeom prst="rect">
            <a:avLst/>
          </a:pr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005061"/>
                </a:solidFill>
              </a:rPr>
              <a:t>Akcja 2.</a:t>
            </a:r>
            <a:r>
              <a:rPr lang="pl-PL" sz="1400" dirty="0">
                <a:solidFill>
                  <a:srgbClr val="005061"/>
                </a:solidFill>
              </a:rPr>
              <a:t/>
            </a:r>
            <a:br>
              <a:rPr lang="pl-PL" sz="1400" dirty="0">
                <a:solidFill>
                  <a:srgbClr val="005061"/>
                </a:solidFill>
              </a:rPr>
            </a:br>
            <a:r>
              <a:rPr lang="pl-PL" sz="1200" i="1" dirty="0">
                <a:solidFill>
                  <a:srgbClr val="005061"/>
                </a:solidFill>
              </a:rPr>
              <a:t>Współpraca na rzecz </a:t>
            </a:r>
            <a:r>
              <a:rPr lang="pl-PL" sz="1200" i="1" dirty="0" smtClean="0">
                <a:solidFill>
                  <a:srgbClr val="005061"/>
                </a:solidFill>
              </a:rPr>
              <a:t>innowacji i </a:t>
            </a:r>
            <a:r>
              <a:rPr lang="pl-PL" sz="1200" i="1" dirty="0">
                <a:solidFill>
                  <a:srgbClr val="005061"/>
                </a:solidFill>
              </a:rPr>
              <a:t>wymiany dobrych </a:t>
            </a:r>
            <a:r>
              <a:rPr lang="pl-PL" sz="1200" i="1" dirty="0" smtClean="0">
                <a:solidFill>
                  <a:srgbClr val="005061"/>
                </a:solidFill>
              </a:rPr>
              <a:t>praktyk</a:t>
            </a:r>
          </a:p>
        </p:txBody>
      </p:sp>
      <p:sp>
        <p:nvSpPr>
          <p:cNvPr id="8" name="Prostokąt 7"/>
          <p:cNvSpPr/>
          <p:nvPr/>
        </p:nvSpPr>
        <p:spPr>
          <a:xfrm>
            <a:off x="129097" y="1367227"/>
            <a:ext cx="3859076" cy="2739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l-PL" sz="1400" b="1" u="sng" dirty="0" smtClean="0">
                <a:solidFill>
                  <a:schemeClr val="accent6">
                    <a:lumMod val="75000"/>
                  </a:schemeClr>
                </a:solidFill>
              </a:rPr>
              <a:t>Mobilność </a:t>
            </a:r>
            <a:r>
              <a:rPr lang="pl-PL" sz="1400" b="1" u="sng" dirty="0">
                <a:solidFill>
                  <a:schemeClr val="accent6">
                    <a:lumMod val="75000"/>
                  </a:schemeClr>
                </a:solidFill>
              </a:rPr>
              <a:t>kadry edukacji dorosłych</a:t>
            </a:r>
          </a:p>
          <a:p>
            <a:pPr marL="171450" indent="-171450">
              <a:spcAft>
                <a:spcPts val="600"/>
              </a:spcAft>
              <a:buClr>
                <a:srgbClr val="F68452"/>
              </a:buClr>
              <a:buFont typeface="Arial" panose="020B0604020202020204" pitchFamily="34" charset="0"/>
              <a:buChar char="•"/>
              <a:defRPr/>
            </a:pPr>
            <a:r>
              <a:rPr lang="pl-PL" sz="1200" b="1" dirty="0" smtClean="0">
                <a:solidFill>
                  <a:srgbClr val="005061"/>
                </a:solidFill>
              </a:rPr>
              <a:t>projekty </a:t>
            </a:r>
            <a:r>
              <a:rPr lang="pl-PL" sz="1200" dirty="0" smtClean="0">
                <a:solidFill>
                  <a:srgbClr val="005061"/>
                </a:solidFill>
              </a:rPr>
              <a:t>trwające</a:t>
            </a:r>
            <a:r>
              <a:rPr lang="pl-PL" sz="1200" b="1" dirty="0" smtClean="0">
                <a:solidFill>
                  <a:srgbClr val="005061"/>
                </a:solidFill>
              </a:rPr>
              <a:t> od 12 do 24 miesięcy </a:t>
            </a:r>
            <a:r>
              <a:rPr lang="pl-PL" sz="1200" dirty="0" smtClean="0">
                <a:solidFill>
                  <a:srgbClr val="005061"/>
                </a:solidFill>
              </a:rPr>
              <a:t>dot</a:t>
            </a:r>
            <a:r>
              <a:rPr lang="pl-PL" sz="1200" dirty="0">
                <a:solidFill>
                  <a:srgbClr val="005061"/>
                </a:solidFill>
              </a:rPr>
              <a:t>. rozwoju organizacji </a:t>
            </a:r>
            <a:r>
              <a:rPr lang="pl-PL" sz="1200" dirty="0" smtClean="0">
                <a:solidFill>
                  <a:srgbClr val="005061"/>
                </a:solidFill>
              </a:rPr>
              <a:t>działającej w obszarze niezawodowej edukacji dorosłych  poprzez </a:t>
            </a:r>
            <a:r>
              <a:rPr lang="pl-PL" sz="1200" b="1" u="sng" dirty="0" smtClean="0">
                <a:solidFill>
                  <a:srgbClr val="005061"/>
                </a:solidFill>
              </a:rPr>
              <a:t>wyjazdy edukacyjne jej kadry </a:t>
            </a:r>
          </a:p>
          <a:p>
            <a:pPr marL="171450" indent="-171450">
              <a:spcAft>
                <a:spcPts val="600"/>
              </a:spcAft>
              <a:buClr>
                <a:srgbClr val="F68452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solidFill>
                  <a:srgbClr val="005061"/>
                </a:solidFill>
              </a:rPr>
              <a:t>budżet w </a:t>
            </a:r>
            <a:r>
              <a:rPr lang="pl-PL" sz="1200" b="1" dirty="0" smtClean="0">
                <a:solidFill>
                  <a:srgbClr val="005061"/>
                </a:solidFill>
              </a:rPr>
              <a:t>2019 </a:t>
            </a:r>
            <a:r>
              <a:rPr lang="pl-PL" sz="1200" b="1" dirty="0">
                <a:solidFill>
                  <a:srgbClr val="005061"/>
                </a:solidFill>
              </a:rPr>
              <a:t>r</a:t>
            </a:r>
            <a:r>
              <a:rPr lang="pl-PL" sz="1200" dirty="0" smtClean="0">
                <a:solidFill>
                  <a:srgbClr val="005061"/>
                </a:solidFill>
              </a:rPr>
              <a:t>.: 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1,3 mln </a:t>
            </a: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</a:rPr>
              <a:t>EUR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1200" dirty="0" smtClean="0">
                <a:solidFill>
                  <a:schemeClr val="tx2"/>
                </a:solidFill>
              </a:rPr>
              <a:t>(wzrost o 67%)</a:t>
            </a:r>
            <a:br>
              <a:rPr lang="pl-PL" sz="1200" dirty="0" smtClean="0">
                <a:solidFill>
                  <a:schemeClr val="tx2"/>
                </a:solidFill>
              </a:rPr>
            </a:b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</a:rPr>
              <a:t>plus około drugie tyle z </a:t>
            </a:r>
            <a:r>
              <a:rPr lang="pl-PL" sz="1400" b="1" dirty="0">
                <a:solidFill>
                  <a:schemeClr val="accent6">
                    <a:lumMod val="75000"/>
                  </a:schemeClr>
                </a:solidFill>
              </a:rPr>
              <a:t>PO WER </a:t>
            </a: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pl-PL" sz="1400" b="1" dirty="0">
              <a:solidFill>
                <a:schemeClr val="tx2"/>
              </a:solidFill>
            </a:endParaRPr>
          </a:p>
          <a:p>
            <a:pPr marL="171450" indent="-171450">
              <a:spcAft>
                <a:spcPts val="600"/>
              </a:spcAft>
              <a:buClr>
                <a:srgbClr val="F68452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tx2"/>
                </a:solidFill>
              </a:rPr>
              <a:t>ś</a:t>
            </a:r>
            <a:r>
              <a:rPr lang="pl-PL" sz="1200" dirty="0" smtClean="0">
                <a:solidFill>
                  <a:schemeClr val="tx2"/>
                </a:solidFill>
              </a:rPr>
              <a:t>rednie dofinansowanie: ok. 30 </a:t>
            </a:r>
            <a:r>
              <a:rPr lang="pl-PL" sz="1200" dirty="0">
                <a:solidFill>
                  <a:schemeClr val="tx2"/>
                </a:solidFill>
              </a:rPr>
              <a:t>tys. EUR </a:t>
            </a:r>
            <a:r>
              <a:rPr lang="pl-PL" sz="1200" dirty="0" smtClean="0">
                <a:solidFill>
                  <a:schemeClr val="tx2"/>
                </a:solidFill>
              </a:rPr>
              <a:t>(razem ze środkami z POWER wystarczy na dofinansowanie ok.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85 projektów</a:t>
            </a:r>
            <a:r>
              <a:rPr lang="pl-PL" sz="1200" dirty="0" smtClean="0">
                <a:solidFill>
                  <a:schemeClr val="tx2"/>
                </a:solidFill>
              </a:rPr>
              <a:t>)</a:t>
            </a:r>
            <a:endParaRPr lang="pl-PL" sz="1200" dirty="0">
              <a:solidFill>
                <a:schemeClr val="accent6">
                  <a:lumMod val="75000"/>
                </a:schemeClr>
              </a:solidFill>
            </a:endParaRPr>
          </a:p>
          <a:p>
            <a:pPr marL="171450" indent="-171450">
              <a:spcAft>
                <a:spcPts val="600"/>
              </a:spcAft>
              <a:buClr>
                <a:srgbClr val="F68452"/>
              </a:buClr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solidFill>
                  <a:schemeClr val="tx2"/>
                </a:solidFill>
              </a:rPr>
              <a:t>termin składania wniosków: </a:t>
            </a:r>
            <a:r>
              <a:rPr lang="pl-PL" sz="1200" b="1" dirty="0" smtClean="0">
                <a:solidFill>
                  <a:schemeClr val="tx2"/>
                </a:solidFill>
              </a:rPr>
              <a:t>5</a:t>
            </a:r>
            <a:r>
              <a:rPr lang="pl-PL" sz="1200" dirty="0" smtClean="0">
                <a:solidFill>
                  <a:schemeClr val="tx2"/>
                </a:solidFill>
              </a:rPr>
              <a:t> </a:t>
            </a:r>
            <a:r>
              <a:rPr lang="pl-PL" sz="1200" b="1" dirty="0" smtClean="0">
                <a:solidFill>
                  <a:schemeClr val="tx2"/>
                </a:solidFill>
              </a:rPr>
              <a:t>lutego 2019, godz. 12.00</a:t>
            </a:r>
            <a:endParaRPr lang="pl-PL" sz="1200" b="1" dirty="0">
              <a:solidFill>
                <a:schemeClr val="tx2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100710" y="1347614"/>
            <a:ext cx="4935786" cy="31162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pl-PL" sz="1400" b="1" u="sng" dirty="0" smtClean="0">
                <a:solidFill>
                  <a:schemeClr val="accent6">
                    <a:lumMod val="75000"/>
                  </a:schemeClr>
                </a:solidFill>
              </a:rPr>
              <a:t>Partnerstwa </a:t>
            </a:r>
            <a:r>
              <a:rPr lang="pl-PL" sz="1400" b="1" u="sng" dirty="0">
                <a:solidFill>
                  <a:schemeClr val="accent6">
                    <a:lumMod val="75000"/>
                  </a:schemeClr>
                </a:solidFill>
              </a:rPr>
              <a:t>strategiczne na rzecz edukacji </a:t>
            </a:r>
            <a:r>
              <a:rPr lang="pl-PL" sz="1400" b="1" u="sng" dirty="0" smtClean="0">
                <a:solidFill>
                  <a:schemeClr val="accent6">
                    <a:lumMod val="75000"/>
                  </a:schemeClr>
                </a:solidFill>
              </a:rPr>
              <a:t>dorosłych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200" b="1" u="sng" dirty="0" smtClean="0">
                <a:solidFill>
                  <a:srgbClr val="005061"/>
                </a:solidFill>
              </a:rPr>
              <a:t>projekty partnerskiej współpracy </a:t>
            </a:r>
            <a:r>
              <a:rPr lang="pl-PL" sz="1200" dirty="0" smtClean="0">
                <a:solidFill>
                  <a:srgbClr val="005061"/>
                </a:solidFill>
              </a:rPr>
              <a:t>realizowane wspólnie z min. 2 partnerami z min. 2 krajów Europy, </a:t>
            </a:r>
            <a:r>
              <a:rPr lang="pl-PL" sz="1200" dirty="0">
                <a:solidFill>
                  <a:srgbClr val="005061"/>
                </a:solidFill>
              </a:rPr>
              <a:t>trwające </a:t>
            </a:r>
            <a:r>
              <a:rPr lang="pl-PL" sz="1200" b="1" dirty="0">
                <a:solidFill>
                  <a:srgbClr val="005061"/>
                </a:solidFill>
              </a:rPr>
              <a:t>od 12 do 36 miesięcy </a:t>
            </a:r>
            <a:endParaRPr lang="pl-PL" sz="1200" dirty="0" smtClean="0">
              <a:solidFill>
                <a:srgbClr val="005061"/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pl-PL" sz="1200" b="1" dirty="0" smtClean="0">
                <a:solidFill>
                  <a:srgbClr val="005061"/>
                </a:solidFill>
              </a:rPr>
              <a:t>dwa typy </a:t>
            </a:r>
            <a:r>
              <a:rPr lang="pl-PL" sz="1200" dirty="0" smtClean="0">
                <a:solidFill>
                  <a:srgbClr val="005061"/>
                </a:solidFill>
              </a:rPr>
              <a:t>projektów: </a:t>
            </a:r>
            <a:r>
              <a:rPr lang="pl-PL" sz="1200" b="1" dirty="0" smtClean="0">
                <a:solidFill>
                  <a:srgbClr val="005061"/>
                </a:solidFill>
              </a:rPr>
              <a:t>na mniejszą i większą skalę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solidFill>
                  <a:srgbClr val="005061"/>
                </a:solidFill>
              </a:rPr>
              <a:t>budżet w </a:t>
            </a:r>
            <a:r>
              <a:rPr lang="pl-PL" sz="1200" b="1" dirty="0" smtClean="0">
                <a:solidFill>
                  <a:srgbClr val="005061"/>
                </a:solidFill>
              </a:rPr>
              <a:t>2019 r</a:t>
            </a:r>
            <a:r>
              <a:rPr lang="pl-PL" sz="1200" dirty="0" smtClean="0">
                <a:solidFill>
                  <a:srgbClr val="005061"/>
                </a:solidFill>
              </a:rPr>
              <a:t>.: 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7,9 mln </a:t>
            </a:r>
            <a:r>
              <a:rPr lang="pl-PL" sz="1400" b="1" dirty="0" smtClean="0">
                <a:solidFill>
                  <a:schemeClr val="accent6">
                    <a:lumMod val="75000"/>
                  </a:schemeClr>
                </a:solidFill>
              </a:rPr>
              <a:t>EUR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l-PL" sz="1200" dirty="0" smtClean="0">
                <a:solidFill>
                  <a:schemeClr val="tx2"/>
                </a:solidFill>
              </a:rPr>
              <a:t>(wzrost o 20%)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pl-PL" sz="1200" dirty="0">
                <a:solidFill>
                  <a:schemeClr val="tx2"/>
                </a:solidFill>
              </a:rPr>
              <a:t>ś</a:t>
            </a:r>
            <a:r>
              <a:rPr lang="pl-PL" sz="1200" dirty="0" smtClean="0">
                <a:solidFill>
                  <a:schemeClr val="tx2"/>
                </a:solidFill>
              </a:rPr>
              <a:t>rednie dofinansowanie: ok. 130 tys. EUR </a:t>
            </a:r>
            <a:r>
              <a:rPr lang="pl-PL" sz="1100" dirty="0" smtClean="0">
                <a:solidFill>
                  <a:schemeClr val="tx2"/>
                </a:solidFill>
              </a:rPr>
              <a:t>(</a:t>
            </a:r>
            <a:r>
              <a:rPr lang="pl-PL" sz="1200" dirty="0" smtClean="0">
                <a:solidFill>
                  <a:schemeClr val="tx2"/>
                </a:solidFill>
              </a:rPr>
              <a:t>wystarczy na dofinasowanie ok. 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>60 projektów</a:t>
            </a:r>
            <a:r>
              <a:rPr lang="pl-PL" sz="1200" dirty="0" smtClean="0">
                <a:solidFill>
                  <a:schemeClr val="tx2"/>
                </a:solidFill>
              </a:rPr>
              <a:t>)</a:t>
            </a:r>
            <a:endParaRPr lang="pl-PL" sz="1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pl-PL" sz="1200" dirty="0" smtClean="0">
                <a:solidFill>
                  <a:srgbClr val="005061"/>
                </a:solidFill>
              </a:rPr>
              <a:t>termin składania wniosków: </a:t>
            </a:r>
            <a:r>
              <a:rPr lang="pl-PL" sz="1200" b="1" dirty="0" smtClean="0">
                <a:solidFill>
                  <a:srgbClr val="005061"/>
                </a:solidFill>
              </a:rPr>
              <a:t>21</a:t>
            </a:r>
            <a:r>
              <a:rPr lang="pl-PL" sz="1200" dirty="0" smtClean="0">
                <a:solidFill>
                  <a:srgbClr val="005061"/>
                </a:solidFill>
              </a:rPr>
              <a:t> </a:t>
            </a:r>
            <a:r>
              <a:rPr lang="pl-PL" sz="1200" b="1" dirty="0" smtClean="0">
                <a:solidFill>
                  <a:srgbClr val="005061"/>
                </a:solidFill>
              </a:rPr>
              <a:t>marca 2019, godz. 12.00</a:t>
            </a:r>
            <a:r>
              <a:rPr lang="pl-PL" sz="1400" dirty="0" smtClean="0">
                <a:solidFill>
                  <a:srgbClr val="005061"/>
                </a:solidFill>
              </a:rPr>
              <a:t/>
            </a:r>
            <a:br>
              <a:rPr lang="pl-PL" sz="1400" dirty="0" smtClean="0">
                <a:solidFill>
                  <a:srgbClr val="005061"/>
                </a:solidFill>
              </a:rPr>
            </a:br>
            <a:endParaRPr lang="pl-PL" sz="800" dirty="0" smtClean="0">
              <a:solidFill>
                <a:srgbClr val="005061"/>
              </a:solidFill>
            </a:endParaRPr>
          </a:p>
          <a:p>
            <a:pPr algn="ctr">
              <a:spcAft>
                <a:spcPts val="300"/>
              </a:spcAft>
              <a:defRPr/>
            </a:pPr>
            <a:r>
              <a:rPr lang="pl-PL" sz="1300" b="1" u="sng" dirty="0" smtClean="0">
                <a:solidFill>
                  <a:schemeClr val="accent6">
                    <a:lumMod val="75000"/>
                  </a:schemeClr>
                </a:solidFill>
              </a:rPr>
              <a:t>EPALE </a:t>
            </a:r>
            <a:r>
              <a:rPr lang="pl-PL" sz="1300" b="1" u="sng" dirty="0">
                <a:solidFill>
                  <a:schemeClr val="accent6">
                    <a:lumMod val="75000"/>
                  </a:schemeClr>
                </a:solidFill>
              </a:rPr>
              <a:t>– </a:t>
            </a:r>
            <a:r>
              <a:rPr lang="pl-PL" sz="1300" b="1" u="sng" dirty="0" smtClean="0">
                <a:solidFill>
                  <a:schemeClr val="accent6">
                    <a:lumMod val="75000"/>
                  </a:schemeClr>
                </a:solidFill>
              </a:rPr>
              <a:t>e-Platforma </a:t>
            </a:r>
            <a:r>
              <a:rPr lang="pl-PL" sz="1300" b="1" u="sng" dirty="0">
                <a:solidFill>
                  <a:schemeClr val="accent6">
                    <a:lumMod val="75000"/>
                  </a:schemeClr>
                </a:solidFill>
              </a:rPr>
              <a:t>na rzecz uczenia się </a:t>
            </a:r>
            <a:r>
              <a:rPr lang="pl-PL" sz="1300" b="1" u="sng" dirty="0" smtClean="0">
                <a:solidFill>
                  <a:schemeClr val="accent6">
                    <a:lumMod val="75000"/>
                  </a:schemeClr>
                </a:solidFill>
              </a:rPr>
              <a:t>dorosłych </a:t>
            </a:r>
            <a:br>
              <a:rPr lang="pl-PL" sz="1300" b="1" u="sng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1300" b="1" u="sng" dirty="0" smtClean="0">
                <a:solidFill>
                  <a:schemeClr val="accent6">
                    <a:lumMod val="75000"/>
                  </a:schemeClr>
                </a:solidFill>
              </a:rPr>
              <a:t>w </a:t>
            </a:r>
            <a:r>
              <a:rPr lang="pl-PL" sz="1300" b="1" u="sng" dirty="0">
                <a:solidFill>
                  <a:schemeClr val="accent6">
                    <a:lumMod val="75000"/>
                  </a:schemeClr>
                </a:solidFill>
              </a:rPr>
              <a:t>Europie</a:t>
            </a:r>
            <a:br>
              <a:rPr lang="pl-PL" sz="1300" b="1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1300" b="1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http://ec.europa.eu/epale/pl</a:t>
            </a:r>
            <a:r>
              <a:rPr lang="pl-PL" sz="1300" b="1" dirty="0" smtClean="0">
                <a:solidFill>
                  <a:schemeClr val="accent2">
                    <a:lumMod val="75000"/>
                  </a:schemeClr>
                </a:solidFill>
                <a:hlinkClick r:id="rId2"/>
              </a:rPr>
              <a:t>/</a:t>
            </a:r>
            <a:endParaRPr lang="pl-PL" sz="1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300"/>
              </a:spcAft>
              <a:defRPr/>
            </a:pPr>
            <a:r>
              <a:rPr lang="pl-PL" sz="1200" dirty="0" smtClean="0">
                <a:solidFill>
                  <a:schemeClr val="tx2"/>
                </a:solidFill>
              </a:rPr>
              <a:t>(dla kadry niezawodowej i zawodowej edukacji dorosłych) </a:t>
            </a:r>
            <a:endParaRPr lang="pl-PL" sz="1200" dirty="0">
              <a:solidFill>
                <a:schemeClr val="tx2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051720" y="141481"/>
            <a:ext cx="6696744" cy="455282"/>
          </a:xfrm>
        </p:spPr>
        <p:txBody>
          <a:bodyPr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STRUKTURA SEKTORA </a:t>
            </a:r>
            <a:r>
              <a:rPr lang="pl-PL" dirty="0">
                <a:solidFill>
                  <a:schemeClr val="accent1"/>
                </a:solidFill>
              </a:rPr>
              <a:t>Edukacja dorosłych</a:t>
            </a:r>
            <a:r>
              <a:rPr lang="pl-PL" dirty="0" smtClean="0">
                <a:solidFill>
                  <a:schemeClr val="accent1"/>
                </a:solidFill>
              </a:rPr>
              <a:t> </a:t>
            </a:r>
            <a:endParaRPr lang="pl-P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3851920" y="4227934"/>
            <a:ext cx="5113338" cy="64807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l-PL" sz="1400" i="1" baseline="0" dirty="0" smtClean="0">
                <a:latin typeface="+mn-lt"/>
              </a:rPr>
              <a:t>Fundacja </a:t>
            </a:r>
            <a:r>
              <a:rPr lang="pl-PL" sz="1400" i="1" baseline="0" dirty="0">
                <a:latin typeface="+mn-lt"/>
              </a:rPr>
              <a:t>Rozwoju Systemu </a:t>
            </a:r>
            <a:r>
              <a:rPr lang="pl-PL" sz="1400" i="1" baseline="0" dirty="0" smtClean="0">
                <a:latin typeface="+mn-lt"/>
              </a:rPr>
              <a:t>Edukacji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l-PL" sz="1400" i="1" dirty="0">
                <a:latin typeface="+mn-lt"/>
              </a:rPr>
              <a:t>	</a:t>
            </a:r>
            <a:r>
              <a:rPr lang="pl-PL" sz="1400" i="1" baseline="0" dirty="0" smtClean="0">
                <a:latin typeface="+mn-lt"/>
              </a:rPr>
              <a:t>Zespół Edukacja Dorosłych Erasmus+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pl-PL" sz="1400" i="1" baseline="0" dirty="0" smtClean="0">
                <a:latin typeface="+mn-lt"/>
              </a:rPr>
              <a:t>Alina Respondek </a:t>
            </a:r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899592" y="1634485"/>
            <a:ext cx="7884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Erasmus+ Edukacja Dorosłych</a:t>
            </a:r>
            <a:endParaRPr lang="pl-PL" sz="3200" b="1" dirty="0" smtClean="0">
              <a:solidFill>
                <a:schemeClr val="bg1"/>
              </a:solidFill>
            </a:endParaRPr>
          </a:p>
        </p:txBody>
      </p:sp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899592" y="2283718"/>
            <a:ext cx="8244408" cy="151216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defRPr/>
            </a:pPr>
            <a:r>
              <a:rPr lang="pl-PL" sz="2400" dirty="0" smtClean="0"/>
              <a:t>Wprowadzenie: edukacja dorosłych w FRSE, wyzwania </a:t>
            </a:r>
          </a:p>
          <a:p>
            <a:pPr>
              <a:lnSpc>
                <a:spcPct val="120000"/>
              </a:lnSpc>
              <a:defRPr/>
            </a:pPr>
            <a:r>
              <a:rPr lang="pl-PL" sz="2400" dirty="0" smtClean="0"/>
              <a:t>i specyfika sektora</a:t>
            </a:r>
            <a:endParaRPr lang="pl-PL" sz="2400" i="1" dirty="0"/>
          </a:p>
        </p:txBody>
      </p:sp>
    </p:spTree>
    <p:extLst>
      <p:ext uri="{BB962C8B-B14F-4D97-AF65-F5344CB8AC3E}">
        <p14:creationId xmlns:p14="http://schemas.microsoft.com/office/powerpoint/2010/main" val="27094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911569" y="384581"/>
            <a:ext cx="626437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>
              <a:defRPr/>
            </a:pPr>
            <a:r>
              <a:rPr lang="pl-PL" dirty="0" smtClean="0"/>
              <a:t>Dodatkowe Środki dla sektora EDUKACJA DOROSŁYCH z funduszy PO WER</a:t>
            </a:r>
            <a:endParaRPr lang="pl-PL" dirty="0">
              <a:solidFill>
                <a:schemeClr val="accent1"/>
              </a:solidFill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369173" y="1275606"/>
            <a:ext cx="8435975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FRSE realizuje projekt </a:t>
            </a:r>
            <a:r>
              <a:rPr lang="pl-PL" sz="1400" b="1" i="1" dirty="0" smtClean="0">
                <a:solidFill>
                  <a:schemeClr val="accent1"/>
                </a:solidFill>
              </a:rPr>
              <a:t>„Ponadnarodowa mobilność kadry niezawodowej edukacji dorosłych” </a:t>
            </a:r>
            <a:r>
              <a:rPr lang="pl-PL" sz="1400" dirty="0" smtClean="0">
                <a:solidFill>
                  <a:schemeClr val="tx1"/>
                </a:solidFill>
              </a:rPr>
              <a:t>dofinansowany ze środków Programu Operacyjnego Wiedza Edukacja Rozwój (PO WER) w ramach </a:t>
            </a:r>
            <a:br>
              <a:rPr lang="pl-PL" sz="1400" dirty="0" smtClean="0">
                <a:solidFill>
                  <a:schemeClr val="tx1"/>
                </a:solidFill>
              </a:rPr>
            </a:br>
            <a:r>
              <a:rPr lang="pl-PL" sz="1400" i="1" dirty="0" smtClean="0">
                <a:solidFill>
                  <a:schemeClr val="tx1"/>
                </a:solidFill>
              </a:rPr>
              <a:t>IV Osi Priorytetowej Innowacje społeczne i współpraca ponadnarodowa, Działanie 4.2. Programy mobilności ponadnarodowej.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dirty="0" smtClean="0">
                <a:solidFill>
                  <a:schemeClr val="tx1"/>
                </a:solidFill>
              </a:rPr>
              <a:t>Projekt dofinansowuje wnioski </a:t>
            </a:r>
            <a:r>
              <a:rPr lang="pl-PL" sz="1400" dirty="0" smtClean="0">
                <a:solidFill>
                  <a:schemeClr val="accent1"/>
                </a:solidFill>
              </a:rPr>
              <a:t>Akcji 1 sektora Edukacja dorosłych </a:t>
            </a:r>
            <a:r>
              <a:rPr lang="pl-PL" sz="1400" b="1" dirty="0" smtClean="0">
                <a:solidFill>
                  <a:schemeClr val="accent1"/>
                </a:solidFill>
              </a:rPr>
              <a:t>z listy rezerwowej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dirty="0">
                <a:solidFill>
                  <a:schemeClr val="tx1"/>
                </a:solidFill>
              </a:rPr>
              <a:t>W</a:t>
            </a:r>
            <a:r>
              <a:rPr lang="pl-PL" sz="1400" dirty="0" smtClean="0">
                <a:solidFill>
                  <a:schemeClr val="tx1"/>
                </a:solidFill>
              </a:rPr>
              <a:t> 2018 r. dofinansowano wszystkie </a:t>
            </a:r>
            <a:r>
              <a:rPr lang="pl-PL" sz="1400" b="1" dirty="0" smtClean="0">
                <a:solidFill>
                  <a:schemeClr val="accent1"/>
                </a:solidFill>
              </a:rPr>
              <a:t>43 wnioski z listy rezerwowej Akcji 1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dirty="0" smtClean="0">
                <a:solidFill>
                  <a:schemeClr val="tx2"/>
                </a:solidFill>
              </a:rPr>
              <a:t>Okres realizacji: </a:t>
            </a:r>
            <a:r>
              <a:rPr lang="pl-PL" sz="1400" b="1" dirty="0" smtClean="0">
                <a:solidFill>
                  <a:schemeClr val="accent1"/>
                </a:solidFill>
              </a:rPr>
              <a:t>1 lutego 2018 do 31 grudnia 2022 </a:t>
            </a:r>
            <a:r>
              <a:rPr lang="pl-PL" sz="1400" dirty="0">
                <a:solidFill>
                  <a:schemeClr val="tx2"/>
                </a:solidFill>
              </a:rPr>
              <a:t>(3 konkursy wniosków 2018, 2019, 2020</a:t>
            </a:r>
            <a:r>
              <a:rPr lang="pl-PL" sz="1400" dirty="0" smtClean="0">
                <a:solidFill>
                  <a:schemeClr val="tx2"/>
                </a:solidFill>
              </a:rPr>
              <a:t>)</a:t>
            </a:r>
            <a:endParaRPr lang="pl-PL" sz="1400" dirty="0" smtClean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l-PL" sz="1400" dirty="0" smtClean="0">
                <a:solidFill>
                  <a:schemeClr val="tx2"/>
                </a:solidFill>
              </a:rPr>
              <a:t>Budżet projektu:  ponad </a:t>
            </a:r>
            <a:r>
              <a:rPr lang="pl-PL" sz="1400" b="1" dirty="0" smtClean="0">
                <a:solidFill>
                  <a:schemeClr val="tx1"/>
                </a:solidFill>
              </a:rPr>
              <a:t>15 mln PLN </a:t>
            </a:r>
            <a:r>
              <a:rPr lang="pl-PL" sz="1400" dirty="0" smtClean="0">
                <a:solidFill>
                  <a:schemeClr val="tx1"/>
                </a:solidFill>
              </a:rPr>
              <a:t>(szacuje się, że 2 tys. przedstawicieli kadry podniesie kompetencje)</a:t>
            </a:r>
            <a:endParaRPr lang="pl-PL" sz="14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4494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2195736" y="195486"/>
            <a:ext cx="6948264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endParaRPr lang="pl-PL" sz="2400" dirty="0">
              <a:solidFill>
                <a:schemeClr val="accent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07504" y="3767648"/>
            <a:ext cx="4896544" cy="700192"/>
          </a:xfrm>
          <a:prstGeom prst="rect">
            <a:avLst/>
          </a:prstGeom>
          <a:solidFill>
            <a:srgbClr val="BCFCC4"/>
          </a:solidFill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Rok 2018, budżet zakontraktowany 9,6 mln: </a:t>
            </a:r>
            <a:b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150" b="1" dirty="0">
                <a:solidFill>
                  <a:schemeClr val="tx2"/>
                </a:solidFill>
              </a:rPr>
              <a:t>Akcja 1 </a:t>
            </a:r>
            <a:r>
              <a:rPr lang="pl-PL" sz="1150" dirty="0">
                <a:solidFill>
                  <a:schemeClr val="tx2"/>
                </a:solidFill>
              </a:rPr>
              <a:t>– </a:t>
            </a:r>
            <a:r>
              <a:rPr lang="pl-PL" sz="1150" dirty="0" smtClean="0">
                <a:solidFill>
                  <a:schemeClr val="tx2"/>
                </a:solidFill>
              </a:rPr>
              <a:t>ponad 2 mln (0,8 mln z Erasmus+, ponad 1,2 mln z POWER)</a:t>
            </a:r>
          </a:p>
          <a:p>
            <a:pPr>
              <a:spcBef>
                <a:spcPts val="300"/>
              </a:spcBef>
            </a:pPr>
            <a:r>
              <a:rPr lang="pl-PL" sz="1150" b="1" dirty="0" smtClean="0">
                <a:solidFill>
                  <a:schemeClr val="tx2"/>
                </a:solidFill>
              </a:rPr>
              <a:t>Akcja </a:t>
            </a:r>
            <a:r>
              <a:rPr lang="pl-PL" sz="1150" b="1" dirty="0">
                <a:solidFill>
                  <a:schemeClr val="tx2"/>
                </a:solidFill>
              </a:rPr>
              <a:t>2 </a:t>
            </a:r>
            <a:r>
              <a:rPr lang="pl-PL" sz="1150" dirty="0">
                <a:solidFill>
                  <a:schemeClr val="tx2"/>
                </a:solidFill>
              </a:rPr>
              <a:t>– </a:t>
            </a:r>
            <a:r>
              <a:rPr lang="pl-PL" sz="1150" dirty="0" smtClean="0">
                <a:solidFill>
                  <a:schemeClr val="tx2"/>
                </a:solidFill>
              </a:rPr>
              <a:t>6,6 mln z Erasmus+  </a:t>
            </a:r>
            <a:endParaRPr lang="pl-PL" sz="1150" dirty="0">
              <a:solidFill>
                <a:schemeClr val="tx2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691680" y="123478"/>
            <a:ext cx="7344816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pl-PL" dirty="0" smtClean="0">
                <a:solidFill>
                  <a:schemeClr val="accent1"/>
                </a:solidFill>
                <a:latin typeface="+mj-lt"/>
              </a:rPr>
              <a:t>STATYSTYKI </a:t>
            </a:r>
            <a:r>
              <a:rPr lang="pl-PL" dirty="0">
                <a:solidFill>
                  <a:schemeClr val="accent1"/>
                </a:solidFill>
                <a:latin typeface="+mj-lt"/>
              </a:rPr>
              <a:t>do </a:t>
            </a:r>
            <a:r>
              <a:rPr lang="pl-PL" dirty="0" smtClean="0">
                <a:solidFill>
                  <a:schemeClr val="accent1"/>
                </a:solidFill>
                <a:latin typeface="+mj-lt"/>
              </a:rPr>
              <a:t>2018 - Edukacja dorosłych Erasmus+</a:t>
            </a:r>
            <a:endParaRPr lang="pl-PL" b="0" dirty="0">
              <a:solidFill>
                <a:srgbClr val="0E8871"/>
              </a:solidFill>
              <a:latin typeface="+mj-lt"/>
            </a:endParaRPr>
          </a:p>
        </p:txBody>
      </p:sp>
      <p:graphicFrame>
        <p:nvGraphicFramePr>
          <p:cNvPr id="14" name="Wykres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168879"/>
              </p:ext>
            </p:extLst>
          </p:nvPr>
        </p:nvGraphicFramePr>
        <p:xfrm>
          <a:off x="179512" y="704376"/>
          <a:ext cx="8712968" cy="3107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/>
          <p:cNvSpPr/>
          <p:nvPr/>
        </p:nvSpPr>
        <p:spPr>
          <a:xfrm>
            <a:off x="11700792" y="4343475"/>
            <a:ext cx="72008" cy="276999"/>
          </a:xfrm>
          <a:prstGeom prst="rect">
            <a:avLst/>
          </a:prstGeom>
          <a:solidFill>
            <a:srgbClr val="A9E937"/>
          </a:solidFill>
        </p:spPr>
        <p:txBody>
          <a:bodyPr wrap="square">
            <a:spAutoFit/>
          </a:bodyPr>
          <a:lstStyle/>
          <a:p>
            <a:endParaRPr lang="pl-PL" sz="1200" dirty="0"/>
          </a:p>
        </p:txBody>
      </p:sp>
      <p:sp>
        <p:nvSpPr>
          <p:cNvPr id="9" name="pole tekstowe 4"/>
          <p:cNvSpPr txBox="1"/>
          <p:nvPr/>
        </p:nvSpPr>
        <p:spPr>
          <a:xfrm>
            <a:off x="5076056" y="3775342"/>
            <a:ext cx="3888432" cy="669414"/>
          </a:xfrm>
          <a:prstGeom prst="rect">
            <a:avLst/>
          </a:prstGeom>
          <a:solidFill>
            <a:srgbClr val="D3E1F9"/>
          </a:solidFill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Rok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2018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zakontraktowano 115 projektów:</a:t>
            </a:r>
            <a: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sz="1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sz="1200" b="1" dirty="0" smtClean="0">
                <a:solidFill>
                  <a:schemeClr val="tx2"/>
                </a:solidFill>
              </a:rPr>
              <a:t>A</a:t>
            </a:r>
            <a:r>
              <a:rPr lang="pl-PL" sz="1150" b="1" dirty="0" smtClean="0">
                <a:solidFill>
                  <a:schemeClr val="tx2"/>
                </a:solidFill>
              </a:rPr>
              <a:t>kcja 1 </a:t>
            </a:r>
            <a:r>
              <a:rPr lang="pl-PL" sz="1150" dirty="0" smtClean="0">
                <a:solidFill>
                  <a:schemeClr val="tx2"/>
                </a:solidFill>
              </a:rPr>
              <a:t>– </a:t>
            </a:r>
            <a:r>
              <a:rPr lang="pl-PL" sz="1150" b="1" dirty="0" smtClean="0">
                <a:solidFill>
                  <a:schemeClr val="tx2"/>
                </a:solidFill>
              </a:rPr>
              <a:t>68 </a:t>
            </a:r>
            <a:r>
              <a:rPr lang="pl-PL" sz="1150" dirty="0" smtClean="0">
                <a:solidFill>
                  <a:schemeClr val="tx2"/>
                </a:solidFill>
              </a:rPr>
              <a:t> (25 z Erasmus+ , 43 z POWER) </a:t>
            </a:r>
            <a:br>
              <a:rPr lang="pl-PL" sz="1150" dirty="0" smtClean="0">
                <a:solidFill>
                  <a:schemeClr val="tx2"/>
                </a:solidFill>
              </a:rPr>
            </a:br>
            <a:r>
              <a:rPr lang="pl-PL" sz="1150" b="1" dirty="0" smtClean="0">
                <a:solidFill>
                  <a:schemeClr val="tx2"/>
                </a:solidFill>
              </a:rPr>
              <a:t>Akcja 2 </a:t>
            </a:r>
            <a:r>
              <a:rPr lang="pl-PL" sz="1150" dirty="0" smtClean="0">
                <a:solidFill>
                  <a:schemeClr val="tx2"/>
                </a:solidFill>
              </a:rPr>
              <a:t>– </a:t>
            </a:r>
            <a:r>
              <a:rPr lang="pl-PL" sz="1150" b="1" dirty="0" smtClean="0">
                <a:solidFill>
                  <a:schemeClr val="tx2"/>
                </a:solidFill>
              </a:rPr>
              <a:t>47</a:t>
            </a:r>
            <a:r>
              <a:rPr lang="pl-PL" sz="1150" dirty="0" smtClean="0">
                <a:solidFill>
                  <a:schemeClr val="tx2"/>
                </a:solidFill>
              </a:rPr>
              <a:t> </a:t>
            </a:r>
            <a:r>
              <a:rPr lang="pl-PL" sz="1150" b="1" dirty="0" smtClean="0">
                <a:solidFill>
                  <a:schemeClr val="tx2"/>
                </a:solidFill>
              </a:rPr>
              <a:t> </a:t>
            </a:r>
            <a:r>
              <a:rPr lang="pl-PL" sz="1150" dirty="0" smtClean="0">
                <a:solidFill>
                  <a:schemeClr val="tx2"/>
                </a:solidFill>
              </a:rPr>
              <a:t>z Erasmus+</a:t>
            </a:r>
          </a:p>
        </p:txBody>
      </p:sp>
      <p:sp>
        <p:nvSpPr>
          <p:cNvPr id="8" name="Prostokąt 7"/>
          <p:cNvSpPr/>
          <p:nvPr/>
        </p:nvSpPr>
        <p:spPr>
          <a:xfrm>
            <a:off x="6012160" y="1779662"/>
            <a:ext cx="360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pl-PL" sz="1100" i="1" dirty="0" smtClean="0">
                <a:solidFill>
                  <a:srgbClr val="000708"/>
                </a:solidFill>
              </a:rPr>
              <a:t>68</a:t>
            </a:r>
            <a:endParaRPr lang="pl-PL" sz="1100" i="1" dirty="0">
              <a:solidFill>
                <a:srgbClr val="0007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6048164" y="123478"/>
            <a:ext cx="2880320" cy="936104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l-PL" dirty="0" smtClean="0"/>
              <a:t>A</a:t>
            </a:r>
            <a:r>
              <a:rPr dirty="0" smtClean="0"/>
              <a:t>kcja 1 </a:t>
            </a:r>
            <a:r>
              <a:rPr lang="pl-PL" cap="none" dirty="0" smtClean="0"/>
              <a:t>i</a:t>
            </a:r>
            <a:r>
              <a:rPr dirty="0" smtClean="0"/>
              <a:t> 2 </a:t>
            </a:r>
            <a:br>
              <a:rPr dirty="0" smtClean="0"/>
            </a:br>
            <a:r>
              <a:rPr dirty="0" smtClean="0"/>
              <a:t>Projekty 2014-2018 </a:t>
            </a:r>
            <a:br>
              <a:rPr dirty="0" smtClean="0"/>
            </a:br>
            <a:r>
              <a:rPr dirty="0" smtClean="0"/>
              <a:t>lokalizacja</a:t>
            </a:r>
            <a:endParaRPr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97" y="0"/>
            <a:ext cx="57653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dtytuł 2"/>
          <p:cNvSpPr txBox="1">
            <a:spLocks/>
          </p:cNvSpPr>
          <p:nvPr/>
        </p:nvSpPr>
        <p:spPr>
          <a:xfrm>
            <a:off x="5901478" y="1552641"/>
            <a:ext cx="3240360" cy="2550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lain" startAt="2014"/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          KA1	KA2</a:t>
            </a:r>
          </a:p>
          <a:p>
            <a:pPr>
              <a:defRPr/>
            </a:pPr>
            <a:endParaRPr lang="pl-PL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2015	KA1	KA2</a:t>
            </a:r>
          </a:p>
          <a:p>
            <a:pPr>
              <a:defRPr/>
            </a:pPr>
            <a:endParaRPr lang="pl-PL" sz="14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2016	KA1	KA2</a:t>
            </a:r>
            <a:endParaRPr lang="pl-PL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pl-PL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2017</a:t>
            </a:r>
            <a:r>
              <a:rPr lang="pl-PL" sz="1400" b="1" dirty="0">
                <a:solidFill>
                  <a:schemeClr val="tx1"/>
                </a:solidFill>
              </a:rPr>
              <a:t>	</a:t>
            </a:r>
            <a:r>
              <a:rPr lang="pl-PL" sz="1400" b="1" dirty="0" smtClean="0">
                <a:solidFill>
                  <a:schemeClr val="tx1"/>
                </a:solidFill>
              </a:rPr>
              <a:t>KA1	KA2</a:t>
            </a:r>
            <a:endParaRPr lang="pl-PL" sz="1400" b="1" dirty="0">
              <a:solidFill>
                <a:schemeClr val="tx1"/>
              </a:solidFill>
            </a:endParaRPr>
          </a:p>
          <a:p>
            <a:pPr>
              <a:defRPr/>
            </a:pPr>
            <a:endParaRPr lang="pl-PL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2018	KA1	KA2		</a:t>
            </a:r>
          </a:p>
          <a:p>
            <a:pPr>
              <a:defRPr/>
            </a:pPr>
            <a:endParaRPr lang="pl-PL" sz="1400" b="1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pl-PL" sz="1400" b="1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1400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pl-PL" sz="1400" dirty="0"/>
          </a:p>
        </p:txBody>
      </p:sp>
      <p:sp>
        <p:nvSpPr>
          <p:cNvPr id="2" name="Łza 1"/>
          <p:cNvSpPr/>
          <p:nvPr/>
        </p:nvSpPr>
        <p:spPr>
          <a:xfrm rot="8319185">
            <a:off x="6586943" y="3624532"/>
            <a:ext cx="212925" cy="205880"/>
          </a:xfrm>
          <a:prstGeom prst="teardrop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Łza 5"/>
          <p:cNvSpPr/>
          <p:nvPr/>
        </p:nvSpPr>
        <p:spPr>
          <a:xfrm rot="8319185">
            <a:off x="7509015" y="3624531"/>
            <a:ext cx="212925" cy="205880"/>
          </a:xfrm>
          <a:prstGeom prst="teardrop">
            <a:avLst/>
          </a:prstGeom>
          <a:solidFill>
            <a:srgbClr val="7030A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Łza 6"/>
          <p:cNvSpPr/>
          <p:nvPr/>
        </p:nvSpPr>
        <p:spPr>
          <a:xfrm rot="8319185">
            <a:off x="6589596" y="1608309"/>
            <a:ext cx="212925" cy="205880"/>
          </a:xfrm>
          <a:prstGeom prst="teardrop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Łza 7"/>
          <p:cNvSpPr/>
          <p:nvPr/>
        </p:nvSpPr>
        <p:spPr>
          <a:xfrm rot="8319185">
            <a:off x="7516152" y="1611081"/>
            <a:ext cx="212925" cy="205880"/>
          </a:xfrm>
          <a:prstGeom prst="teardrop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Łza 8"/>
          <p:cNvSpPr/>
          <p:nvPr/>
        </p:nvSpPr>
        <p:spPr>
          <a:xfrm rot="8319185">
            <a:off x="6587685" y="2159924"/>
            <a:ext cx="212925" cy="205880"/>
          </a:xfrm>
          <a:prstGeom prst="teardrop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Łza 9"/>
          <p:cNvSpPr/>
          <p:nvPr/>
        </p:nvSpPr>
        <p:spPr>
          <a:xfrm rot="8319185">
            <a:off x="7516153" y="2133779"/>
            <a:ext cx="212925" cy="205880"/>
          </a:xfrm>
          <a:prstGeom prst="teardrop">
            <a:avLst/>
          </a:prstGeom>
          <a:solidFill>
            <a:srgbClr val="3F32E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Łza 10"/>
          <p:cNvSpPr/>
          <p:nvPr/>
        </p:nvSpPr>
        <p:spPr>
          <a:xfrm rot="8319185">
            <a:off x="6589598" y="2616420"/>
            <a:ext cx="212925" cy="205880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Łza 11"/>
          <p:cNvSpPr/>
          <p:nvPr/>
        </p:nvSpPr>
        <p:spPr>
          <a:xfrm rot="8319185">
            <a:off x="7509014" y="2616420"/>
            <a:ext cx="212925" cy="205880"/>
          </a:xfrm>
          <a:prstGeom prst="teardrop">
            <a:avLst/>
          </a:prstGeom>
          <a:solidFill>
            <a:srgbClr val="0606B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Łza 12"/>
          <p:cNvSpPr/>
          <p:nvPr/>
        </p:nvSpPr>
        <p:spPr>
          <a:xfrm rot="8319185">
            <a:off x="7506815" y="3126673"/>
            <a:ext cx="212925" cy="205880"/>
          </a:xfrm>
          <a:prstGeom prst="teardrop">
            <a:avLst/>
          </a:prstGeom>
          <a:solidFill>
            <a:srgbClr val="00206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za 13"/>
          <p:cNvSpPr/>
          <p:nvPr/>
        </p:nvSpPr>
        <p:spPr>
          <a:xfrm rot="8319185">
            <a:off x="6586943" y="3120477"/>
            <a:ext cx="212925" cy="205880"/>
          </a:xfrm>
          <a:prstGeom prst="teardrop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9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008" y="699542"/>
            <a:ext cx="8928992" cy="3448050"/>
          </a:xfrm>
        </p:spPr>
        <p:txBody>
          <a:bodyPr rtlCol="0">
            <a:noAutofit/>
          </a:bodyPr>
          <a:lstStyle/>
          <a:p>
            <a:pPr marL="285750" indent="-2857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1" dirty="0" smtClean="0">
                <a:solidFill>
                  <a:schemeClr val="tx1"/>
                </a:solidFill>
              </a:rPr>
              <a:t>Strony internetowe programu </a:t>
            </a:r>
            <a:r>
              <a:rPr lang="pl-PL" sz="1300" dirty="0" smtClean="0">
                <a:solidFill>
                  <a:schemeClr val="tx1"/>
                </a:solidFill>
              </a:rPr>
              <a:t>(polska i europejska) oraz strona FRSE (np. Przewodnik po programie, komunikaty)</a:t>
            </a:r>
            <a:br>
              <a:rPr lang="pl-PL" sz="1300" dirty="0" smtClean="0">
                <a:solidFill>
                  <a:schemeClr val="tx1"/>
                </a:solidFill>
              </a:rPr>
            </a:br>
            <a:r>
              <a:rPr lang="pl-PL" sz="1300" dirty="0" smtClean="0">
                <a:solidFill>
                  <a:schemeClr val="tx1"/>
                </a:solidFill>
                <a:hlinkClick r:id="rId2"/>
              </a:rPr>
              <a:t>http://erasmusplus.org.pl</a:t>
            </a:r>
            <a:r>
              <a:rPr lang="pl-PL" sz="1300" dirty="0" smtClean="0">
                <a:solidFill>
                  <a:schemeClr val="tx1"/>
                </a:solidFill>
              </a:rPr>
              <a:t>; </a:t>
            </a:r>
            <a:r>
              <a:rPr lang="pl-PL" sz="1300" dirty="0">
                <a:solidFill>
                  <a:schemeClr val="tx1"/>
                </a:solidFill>
                <a:hlinkClick r:id="rId3"/>
              </a:rPr>
              <a:t>http://frse.org.pl</a:t>
            </a:r>
            <a:r>
              <a:rPr lang="pl-PL" sz="1300" dirty="0">
                <a:solidFill>
                  <a:schemeClr val="tx1"/>
                </a:solidFill>
              </a:rPr>
              <a:t> </a:t>
            </a:r>
            <a:r>
              <a:rPr lang="pl-PL" sz="1300" dirty="0" smtClean="0">
                <a:solidFill>
                  <a:schemeClr val="tx1"/>
                </a:solidFill>
              </a:rPr>
              <a:t>; </a:t>
            </a:r>
            <a:r>
              <a:rPr lang="pl-PL" sz="1300" dirty="0" smtClean="0">
                <a:solidFill>
                  <a:schemeClr val="tx1"/>
                </a:solidFill>
                <a:hlinkClick r:id="rId4"/>
              </a:rPr>
              <a:t>http://ec.europa.eu/programmes/erasmus-plus/index_en.htm</a:t>
            </a:r>
            <a:r>
              <a:rPr lang="pl-PL" sz="13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300" b="1" dirty="0" smtClean="0">
                <a:solidFill>
                  <a:schemeClr val="tx2"/>
                </a:solidFill>
              </a:rPr>
              <a:t>EPALE</a:t>
            </a:r>
            <a:r>
              <a:rPr lang="pl-PL" sz="1400" dirty="0" smtClean="0">
                <a:solidFill>
                  <a:schemeClr val="tx2"/>
                </a:solidFill>
              </a:rPr>
              <a:t> </a:t>
            </a:r>
            <a:r>
              <a:rPr lang="pl-PL" sz="1300" dirty="0">
                <a:solidFill>
                  <a:schemeClr val="tx2"/>
                </a:solidFill>
              </a:rPr>
              <a:t>(inspiracje, partnerzy) </a:t>
            </a:r>
            <a:r>
              <a:rPr lang="pl-PL" sz="1400" u="sng" dirty="0" smtClean="0">
                <a:solidFill>
                  <a:schemeClr val="accent1"/>
                </a:solidFill>
                <a:hlinkClick r:id="rId5"/>
              </a:rPr>
              <a:t>www.ec.europa.eu/epale</a:t>
            </a:r>
            <a:endParaRPr lang="pl-PL" sz="1400" u="sng" dirty="0" smtClean="0">
              <a:solidFill>
                <a:schemeClr val="accent1"/>
              </a:solidFill>
            </a:endParaRPr>
          </a:p>
          <a:p>
            <a:pPr marL="285750" indent="-28575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l-PL" sz="1300" dirty="0" smtClean="0">
                <a:solidFill>
                  <a:schemeClr val="tx1"/>
                </a:solidFill>
              </a:rPr>
              <a:t>Informacje na temat </a:t>
            </a:r>
            <a:r>
              <a:rPr lang="pl-PL" sz="1300" b="1" dirty="0" smtClean="0">
                <a:solidFill>
                  <a:schemeClr val="tx1"/>
                </a:solidFill>
              </a:rPr>
              <a:t>badań</a:t>
            </a:r>
            <a:r>
              <a:rPr lang="pl-PL" sz="1300" dirty="0" smtClean="0">
                <a:solidFill>
                  <a:schemeClr val="tx1"/>
                </a:solidFill>
              </a:rPr>
              <a:t> związanych z wdrażaniem projektów dofinansowanych przez FRSE </a:t>
            </a:r>
            <a:r>
              <a:rPr lang="pl-PL" sz="1300" dirty="0" smtClean="0">
                <a:solidFill>
                  <a:schemeClr val="tx1"/>
                </a:solidFill>
                <a:hlinkClick r:id="rId6"/>
              </a:rPr>
              <a:t>http://erasmusplus.org.pl/badania/</a:t>
            </a:r>
            <a:endParaRPr lang="pl-PL" sz="13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 smtClean="0">
                <a:solidFill>
                  <a:schemeClr val="tx1"/>
                </a:solidFill>
              </a:rPr>
              <a:t>Wydarzenia </a:t>
            </a:r>
            <a:r>
              <a:rPr lang="pl-PL" sz="1300" dirty="0" smtClean="0">
                <a:solidFill>
                  <a:schemeClr val="tx1"/>
                </a:solidFill>
              </a:rPr>
              <a:t>organizowane przez </a:t>
            </a:r>
            <a:r>
              <a:rPr lang="pl-PL" sz="1300" dirty="0">
                <a:solidFill>
                  <a:schemeClr val="tx1"/>
                </a:solidFill>
              </a:rPr>
              <a:t>NA </a:t>
            </a:r>
            <a:r>
              <a:rPr lang="pl-PL" sz="1300" dirty="0" smtClean="0">
                <a:solidFill>
                  <a:schemeClr val="tx1"/>
                </a:solidFill>
              </a:rPr>
              <a:t>(seminaria</a:t>
            </a:r>
            <a:r>
              <a:rPr lang="pl-PL" sz="1300" dirty="0">
                <a:solidFill>
                  <a:schemeClr val="tx1"/>
                </a:solidFill>
              </a:rPr>
              <a:t>, konferencje, szkolenia, </a:t>
            </a:r>
            <a:r>
              <a:rPr lang="pl-PL" sz="1300" dirty="0" smtClean="0">
                <a:solidFill>
                  <a:schemeClr val="tx1"/>
                </a:solidFill>
              </a:rPr>
              <a:t>konsultacje, Dni Otwarte)</a:t>
            </a:r>
            <a:br>
              <a:rPr lang="pl-PL" sz="1300" dirty="0" smtClean="0">
                <a:solidFill>
                  <a:schemeClr val="tx1"/>
                </a:solidFill>
              </a:rPr>
            </a:br>
            <a:r>
              <a:rPr lang="pl-PL" sz="1300" dirty="0" smtClean="0">
                <a:solidFill>
                  <a:schemeClr val="tx1"/>
                </a:solidFill>
              </a:rPr>
              <a:t> </a:t>
            </a:r>
            <a:r>
              <a:rPr lang="pl-PL" sz="1300" dirty="0" smtClean="0">
                <a:solidFill>
                  <a:schemeClr val="tx1"/>
                </a:solidFill>
                <a:hlinkClick r:id="rId7"/>
              </a:rPr>
              <a:t>http://erasmusplus.org.pl/</a:t>
            </a:r>
            <a:r>
              <a:rPr lang="pl-PL" sz="1300" b="1" dirty="0" smtClean="0">
                <a:solidFill>
                  <a:schemeClr val="tx1"/>
                </a:solidFill>
                <a:hlinkClick r:id="rId7"/>
              </a:rPr>
              <a:t>akademia</a:t>
            </a:r>
            <a:r>
              <a:rPr lang="pl-PL" sz="1300" dirty="0" smtClean="0">
                <a:solidFill>
                  <a:schemeClr val="tx1"/>
                </a:solidFill>
                <a:hlinkClick r:id="rId7"/>
              </a:rPr>
              <a:t>/</a:t>
            </a:r>
            <a:r>
              <a:rPr lang="pl-PL" sz="1300" dirty="0" smtClean="0">
                <a:solidFill>
                  <a:schemeClr val="tx1"/>
                </a:solidFill>
              </a:rPr>
              <a:t> ; </a:t>
            </a:r>
            <a:r>
              <a:rPr lang="pl-PL" sz="1300" dirty="0" smtClean="0">
                <a:solidFill>
                  <a:schemeClr val="tx1"/>
                </a:solidFill>
                <a:hlinkClick r:id="rId8"/>
              </a:rPr>
              <a:t>http://konferencje.frse.org.pl/</a:t>
            </a:r>
            <a:r>
              <a:rPr lang="pl-PL" sz="1300" dirty="0" smtClean="0">
                <a:solidFill>
                  <a:schemeClr val="tx1"/>
                </a:solidFill>
              </a:rPr>
              <a:t> </a:t>
            </a:r>
          </a:p>
          <a:p>
            <a:pPr marL="285750" lvl="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>
                <a:solidFill>
                  <a:schemeClr val="tx2"/>
                </a:solidFill>
              </a:rPr>
              <a:t>Newsletter</a:t>
            </a:r>
            <a:r>
              <a:rPr lang="pl-PL" sz="1300" dirty="0">
                <a:solidFill>
                  <a:schemeClr val="tx2"/>
                </a:solidFill>
              </a:rPr>
              <a:t> programu Erasmus+ i FRSE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/>
              <a:t>Platforma Rezultatów Projektów Erasmus+ </a:t>
            </a:r>
            <a:r>
              <a:rPr lang="pl-PL" sz="1300" b="1" dirty="0" smtClean="0"/>
              <a:t/>
            </a:r>
            <a:br>
              <a:rPr lang="pl-PL" sz="1300" b="1" dirty="0" smtClean="0"/>
            </a:br>
            <a:r>
              <a:rPr lang="pl-PL" sz="1300" dirty="0" smtClean="0">
                <a:hlinkClick r:id="rId9"/>
              </a:rPr>
              <a:t>http</a:t>
            </a:r>
            <a:r>
              <a:rPr lang="pl-PL" sz="1300" dirty="0">
                <a:hlinkClick r:id="rId9"/>
              </a:rPr>
              <a:t>://erasmusplus.org.pl/upowszechnianie/platforma/</a:t>
            </a:r>
            <a:endParaRPr lang="pl-PL" sz="13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/>
              <a:t>Europa dla Aktywnych </a:t>
            </a:r>
            <a:r>
              <a:rPr lang="pl-PL" sz="1300" dirty="0">
                <a:hlinkClick r:id="rId10"/>
              </a:rPr>
              <a:t>http://europadlaaktywnych.pl/</a:t>
            </a:r>
            <a:endParaRPr lang="pl-PL" sz="1300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 err="1"/>
              <a:t>EDUinspiracje</a:t>
            </a:r>
            <a:r>
              <a:rPr lang="pl-PL" sz="1300" b="1" dirty="0"/>
              <a:t> </a:t>
            </a:r>
            <a:r>
              <a:rPr lang="pl-PL" sz="1300" dirty="0">
                <a:hlinkClick r:id="rId11"/>
              </a:rPr>
              <a:t>http://eduinspiracje.org.pl</a:t>
            </a:r>
            <a:r>
              <a:rPr lang="pl-PL" sz="1300" dirty="0" smtClean="0">
                <a:hlinkClick r:id="rId11"/>
              </a:rPr>
              <a:t>/</a:t>
            </a:r>
            <a:endParaRPr lang="pl-PL" sz="1300" dirty="0" smtClean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b="1" dirty="0"/>
              <a:t>Fotoreportaże </a:t>
            </a:r>
            <a:r>
              <a:rPr lang="pl-PL" sz="1300" dirty="0">
                <a:hlinkClick r:id="rId12"/>
              </a:rPr>
              <a:t>http://erasmusplus.org.pl/inspiracje/</a:t>
            </a:r>
            <a:endParaRPr lang="pl-PL" sz="1300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pl-PL" sz="1300" dirty="0" smtClean="0"/>
              <a:t>Publikacje, np. </a:t>
            </a:r>
            <a:r>
              <a:rPr lang="pl-PL" sz="1300" b="1" dirty="0" smtClean="0"/>
              <a:t>Oblicza </a:t>
            </a:r>
            <a:r>
              <a:rPr lang="pl-PL" sz="1300" b="1" dirty="0"/>
              <a:t>niezawodowej edukacji dorosłych </a:t>
            </a:r>
            <a:r>
              <a:rPr lang="pl-PL" sz="1300" b="1" dirty="0" smtClean="0"/>
              <a:t/>
            </a:r>
            <a:br>
              <a:rPr lang="pl-PL" sz="1300" b="1" dirty="0" smtClean="0"/>
            </a:br>
            <a:r>
              <a:rPr lang="pl-PL" sz="1300" b="1" dirty="0" smtClean="0"/>
              <a:t>w </a:t>
            </a:r>
            <a:r>
              <a:rPr lang="pl-PL" sz="1300" b="1" dirty="0"/>
              <a:t>programie Erasmus+. </a:t>
            </a:r>
            <a:r>
              <a:rPr lang="pl-PL" sz="1300" b="1" dirty="0" smtClean="0"/>
              <a:t>Korzyści </a:t>
            </a:r>
            <a:r>
              <a:rPr lang="pl-PL" sz="1300" b="1" dirty="0"/>
              <a:t>z realizacji projektów </a:t>
            </a:r>
            <a:r>
              <a:rPr lang="pl-PL" sz="1300" b="1" dirty="0" smtClean="0"/>
              <a:t/>
            </a:r>
            <a:br>
              <a:rPr lang="pl-PL" sz="1300" b="1" dirty="0" smtClean="0"/>
            </a:br>
            <a:r>
              <a:rPr lang="pl-PL" sz="1300" dirty="0" smtClean="0">
                <a:solidFill>
                  <a:schemeClr val="accent1"/>
                </a:solidFill>
                <a:hlinkClick r:id="rId13"/>
              </a:rPr>
              <a:t>http</a:t>
            </a:r>
            <a:r>
              <a:rPr lang="pl-PL" sz="1300" dirty="0">
                <a:solidFill>
                  <a:schemeClr val="accent1"/>
                </a:solidFill>
                <a:hlinkClick r:id="rId13"/>
              </a:rPr>
              <a:t>://</a:t>
            </a:r>
            <a:r>
              <a:rPr lang="pl-PL" sz="1300" dirty="0" smtClean="0">
                <a:solidFill>
                  <a:schemeClr val="accent1"/>
                </a:solidFill>
                <a:hlinkClick r:id="rId13"/>
              </a:rPr>
              <a:t>czytelnia.frse.org.pl/oblicza-niezawodowej-edukacji-</a:t>
            </a:r>
            <a:br>
              <a:rPr lang="pl-PL" sz="1300" dirty="0" smtClean="0">
                <a:solidFill>
                  <a:schemeClr val="accent1"/>
                </a:solidFill>
                <a:hlinkClick r:id="rId13"/>
              </a:rPr>
            </a:br>
            <a:r>
              <a:rPr lang="pl-PL" sz="1300" dirty="0" smtClean="0">
                <a:solidFill>
                  <a:schemeClr val="accent1"/>
                </a:solidFill>
                <a:hlinkClick r:id="rId13"/>
              </a:rPr>
              <a:t>doroslych-w-programie-erasmusplus-korzysci-z-realizacji-projektow</a:t>
            </a:r>
            <a:r>
              <a:rPr lang="pl-PL" sz="1300" dirty="0">
                <a:solidFill>
                  <a:schemeClr val="accent1"/>
                </a:solidFill>
                <a:hlinkClick r:id="rId13"/>
              </a:rPr>
              <a:t>/</a:t>
            </a:r>
            <a:endParaRPr lang="pl-PL" sz="1300" dirty="0">
              <a:solidFill>
                <a:schemeClr val="accent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l-PL" sz="1400" b="1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pl-PL" sz="1400" dirty="0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pl-PL" sz="1300" dirty="0" smtClean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charset="0"/>
              <a:buNone/>
              <a:defRPr/>
            </a:pPr>
            <a:endParaRPr lang="pl-PL" sz="1300" dirty="0">
              <a:solidFill>
                <a:schemeClr val="tx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915816" y="123478"/>
            <a:ext cx="475252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źródła informacji i INSPIRACJI</a:t>
            </a: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88520"/>
            <a:ext cx="2379143" cy="296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7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275606"/>
            <a:ext cx="7848872" cy="2646294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pl-PL" sz="1600" b="1" dirty="0" smtClean="0"/>
              <a:t>Dni Otwarte </a:t>
            </a:r>
            <a:r>
              <a:rPr lang="pl-PL" sz="1600" dirty="0" smtClean="0">
                <a:solidFill>
                  <a:schemeClr val="tx2"/>
                </a:solidFill>
              </a:rPr>
              <a:t>dla wnioskodawców sektora Edukacja dorosłych</a:t>
            </a:r>
          </a:p>
          <a:p>
            <a:pPr algn="ctr">
              <a:spcBef>
                <a:spcPts val="0"/>
              </a:spcBef>
              <a:spcAft>
                <a:spcPts val="900"/>
              </a:spcAft>
              <a:defRPr/>
            </a:pPr>
            <a:endParaRPr lang="pl-PL" sz="10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pl-PL" dirty="0" smtClean="0">
                <a:solidFill>
                  <a:schemeClr val="tx2"/>
                </a:solidFill>
              </a:rPr>
              <a:t>Akcja </a:t>
            </a:r>
            <a:r>
              <a:rPr lang="pl-PL" dirty="0">
                <a:solidFill>
                  <a:schemeClr val="tx2"/>
                </a:solidFill>
              </a:rPr>
              <a:t>1 –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10, 23, 31 stycznia 2019 </a:t>
            </a:r>
            <a:endParaRPr lang="pl-P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endParaRPr lang="pl-PL" sz="10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900"/>
              </a:spcAft>
              <a:defRPr/>
            </a:pPr>
            <a:r>
              <a:rPr lang="pl-PL" dirty="0" smtClean="0">
                <a:solidFill>
                  <a:schemeClr val="tx2"/>
                </a:solidFill>
              </a:rPr>
              <a:t>Akcja 2 </a:t>
            </a:r>
            <a:r>
              <a:rPr lang="pl-PL" dirty="0">
                <a:solidFill>
                  <a:schemeClr val="tx2"/>
                </a:solidFill>
              </a:rPr>
              <a:t>–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16, 13, 19 lutego 2019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	1, 15 marca 2019 </a:t>
            </a:r>
            <a:endParaRPr lang="pl-PL" dirty="0">
              <a:solidFill>
                <a:schemeClr val="tx2"/>
              </a:solidFill>
            </a:endParaRPr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pl-PL" sz="1000" dirty="0" smtClean="0">
              <a:solidFill>
                <a:schemeClr val="tx2"/>
              </a:solidFill>
            </a:endParaRPr>
          </a:p>
          <a:p>
            <a:pPr algn="ctr">
              <a:spcBef>
                <a:spcPts val="0"/>
              </a:spcBef>
              <a:spcAft>
                <a:spcPts val="900"/>
              </a:spcAft>
              <a:defRPr/>
            </a:pPr>
            <a:r>
              <a:rPr lang="pl-PL" sz="1600" dirty="0" smtClean="0">
                <a:solidFill>
                  <a:schemeClr val="tx2"/>
                </a:solidFill>
              </a:rPr>
              <a:t>Informacje i </a:t>
            </a:r>
            <a:r>
              <a:rPr lang="pl-PL" dirty="0">
                <a:solidFill>
                  <a:schemeClr val="tx2"/>
                </a:solidFill>
              </a:rPr>
              <a:t>zapisy: 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pl-PL" dirty="0" smtClean="0">
                <a:solidFill>
                  <a:schemeClr val="tx2"/>
                </a:solidFill>
                <a:hlinkClick r:id="rId2"/>
              </a:rPr>
              <a:t>http</a:t>
            </a:r>
            <a:r>
              <a:rPr lang="pl-PL" dirty="0">
                <a:solidFill>
                  <a:schemeClr val="tx2"/>
                </a:solidFill>
                <a:hlinkClick r:id="rId2"/>
              </a:rPr>
              <a:t>://</a:t>
            </a:r>
            <a:r>
              <a:rPr lang="pl-PL" dirty="0" smtClean="0">
                <a:solidFill>
                  <a:schemeClr val="tx2"/>
                </a:solidFill>
                <a:hlinkClick r:id="rId2"/>
              </a:rPr>
              <a:t>erasmusplus.org.pl</a:t>
            </a:r>
            <a:endParaRPr lang="pl-PL" dirty="0" smtClean="0">
              <a:solidFill>
                <a:schemeClr val="tx2"/>
              </a:solidFill>
            </a:endParaRPr>
          </a:p>
          <a:p>
            <a:pPr algn="ctr">
              <a:spcBef>
                <a:spcPts val="0"/>
              </a:spcBef>
              <a:spcAft>
                <a:spcPts val="900"/>
              </a:spcAft>
              <a:defRPr/>
            </a:pPr>
            <a:r>
              <a:rPr lang="pl-PL" dirty="0">
                <a:solidFill>
                  <a:schemeClr val="tx2"/>
                </a:solidFill>
                <a:hlinkClick r:id="rId3"/>
              </a:rPr>
              <a:t>(</a:t>
            </a:r>
            <a:r>
              <a:rPr lang="pl-PL" dirty="0" smtClean="0">
                <a:solidFill>
                  <a:schemeClr val="tx2"/>
                </a:solidFill>
                <a:hlinkClick r:id="rId3"/>
              </a:rPr>
              <a:t>http</a:t>
            </a:r>
            <a:r>
              <a:rPr lang="pl-PL" dirty="0">
                <a:solidFill>
                  <a:schemeClr val="tx2"/>
                </a:solidFill>
                <a:hlinkClick r:id="rId3"/>
              </a:rPr>
              <a:t>://erasmusplus.org.pl/category/akademia/ed_doroslych</a:t>
            </a:r>
            <a:r>
              <a:rPr lang="pl-PL" dirty="0" smtClean="0">
                <a:solidFill>
                  <a:schemeClr val="tx2"/>
                </a:solidFill>
                <a:hlinkClick r:id="rId3"/>
              </a:rPr>
              <a:t>/</a:t>
            </a:r>
            <a:r>
              <a:rPr lang="pl-PL" dirty="0">
                <a:solidFill>
                  <a:schemeClr val="accent1"/>
                </a:solidFill>
              </a:rPr>
              <a:t>)</a:t>
            </a:r>
            <a:endParaRPr lang="pl-PL" sz="1600" dirty="0" smtClean="0">
              <a:solidFill>
                <a:schemeClr val="accent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547664" y="337714"/>
            <a:ext cx="7488832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 smtClean="0">
                <a:solidFill>
                  <a:schemeClr val="accent5"/>
                </a:solidFill>
              </a:rPr>
              <a:t>Co FRSE organizuje w najbliższym czasie </a:t>
            </a:r>
            <a:br>
              <a:rPr lang="pl-PL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>
                <a:solidFill>
                  <a:schemeClr val="accent5"/>
                </a:solidFill>
              </a:rPr>
              <a:t>dla interesariuszy  sektora Edukacja dorosłych Erasmus+</a:t>
            </a:r>
            <a:endParaRPr lang="pl-PL" sz="2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ymbol zastępczy zawartości 2"/>
          <p:cNvSpPr>
            <a:spLocks noGrp="1"/>
          </p:cNvSpPr>
          <p:nvPr>
            <p:ph idx="1"/>
          </p:nvPr>
        </p:nvSpPr>
        <p:spPr>
          <a:xfrm>
            <a:off x="179512" y="869514"/>
            <a:ext cx="8964488" cy="3726414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pl-PL" sz="1400" b="1" dirty="0"/>
              <a:t>Fundacja Rozwoju Systemu </a:t>
            </a:r>
            <a:r>
              <a:rPr lang="pl-PL" sz="1400" b="1" dirty="0" smtClean="0"/>
              <a:t>Edukacji - Narodowa  </a:t>
            </a:r>
            <a:r>
              <a:rPr lang="pl-PL" sz="1400" b="1" dirty="0"/>
              <a:t>Agencja Programu Erasmus+</a:t>
            </a:r>
          </a:p>
          <a:p>
            <a:pPr eaLnBrk="1" fontAlgn="auto" hangingPunct="1">
              <a:spcBef>
                <a:spcPts val="0"/>
              </a:spcBef>
              <a:defRPr/>
            </a:pP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www.frse.org.pl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;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www.erasmusplus.org.pl</a:t>
            </a:r>
            <a:endParaRPr lang="pl-PL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pl-PL" sz="1400" dirty="0" smtClean="0"/>
          </a:p>
          <a:p>
            <a:pPr>
              <a:defRPr/>
            </a:pPr>
            <a:r>
              <a:rPr lang="pl-PL" sz="1400" b="1" dirty="0" smtClean="0"/>
              <a:t>ZESPÓŁ EDUKACJA DOROSŁYCH ERASMUS+ 	         </a:t>
            </a:r>
            <a:r>
              <a:rPr lang="pl-PL" sz="1400" dirty="0" smtClean="0"/>
              <a:t>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ae@erasmusplus.org.pl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l-PL" sz="1400" dirty="0" smtClean="0">
                <a:solidFill>
                  <a:schemeClr val="tx1"/>
                </a:solidFill>
              </a:rPr>
              <a:t>tel.</a:t>
            </a:r>
            <a:r>
              <a:rPr lang="pl-PL" sz="1400" dirty="0" smtClean="0"/>
              <a:t> 22 46 31 060</a:t>
            </a:r>
          </a:p>
          <a:p>
            <a:pPr>
              <a:defRPr/>
            </a:pPr>
            <a:endParaRPr lang="pl-PL" sz="1400" b="1" dirty="0" smtClean="0"/>
          </a:p>
          <a:p>
            <a:pPr>
              <a:spcBef>
                <a:spcPts val="600"/>
              </a:spcBef>
              <a:defRPr/>
            </a:pPr>
            <a:r>
              <a:rPr lang="pl-PL" sz="1400" b="1" dirty="0" smtClean="0"/>
              <a:t>Karolina </a:t>
            </a:r>
            <a:r>
              <a:rPr lang="pl-PL" sz="1400" b="1" dirty="0"/>
              <a:t>Milczarek	 	</a:t>
            </a:r>
            <a:r>
              <a:rPr lang="pl-PL" sz="1400" dirty="0"/>
              <a:t>Akcja 1 </a:t>
            </a:r>
            <a:r>
              <a:rPr lang="pl-PL" sz="1400" dirty="0" smtClean="0"/>
              <a:t>                </a:t>
            </a:r>
            <a:r>
              <a:rPr lang="pl-PL" sz="1400" dirty="0" smtClean="0">
                <a:hlinkClick r:id="rId5"/>
              </a:rPr>
              <a:t>kmilczarek@frse.org.pl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</a:t>
            </a:r>
            <a:r>
              <a:rPr lang="pl-PL" sz="1400" dirty="0">
                <a:solidFill>
                  <a:schemeClr val="tx2"/>
                </a:solidFill>
              </a:rPr>
              <a:t>. 22 46 31 </a:t>
            </a:r>
            <a:r>
              <a:rPr lang="pl-PL" sz="1400" dirty="0" smtClean="0">
                <a:solidFill>
                  <a:schemeClr val="tx2"/>
                </a:solidFill>
              </a:rPr>
              <a:t>233</a:t>
            </a:r>
            <a:endParaRPr lang="pl-PL" sz="1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defRPr/>
            </a:pPr>
            <a:r>
              <a:rPr lang="pl-PL" sz="1400" b="1" dirty="0">
                <a:solidFill>
                  <a:schemeClr val="tx2"/>
                </a:solidFill>
              </a:rPr>
              <a:t>Anna Pokrzywnicka-Jakubowska	</a:t>
            </a:r>
            <a:r>
              <a:rPr lang="pl-PL" sz="1400" dirty="0">
                <a:solidFill>
                  <a:schemeClr val="tx2"/>
                </a:solidFill>
              </a:rPr>
              <a:t>Akcja 1  </a:t>
            </a:r>
            <a:r>
              <a:rPr lang="pl-PL" sz="1400" dirty="0" smtClean="0">
                <a:solidFill>
                  <a:schemeClr val="tx2"/>
                </a:solidFill>
              </a:rPr>
              <a:t>               </a:t>
            </a:r>
            <a:r>
              <a:rPr lang="pl-PL" sz="1400" dirty="0" smtClean="0">
                <a:solidFill>
                  <a:schemeClr val="tx2"/>
                </a:solidFill>
                <a:hlinkClick r:id="rId6"/>
              </a:rPr>
              <a:t>apokrzywnicka@frse.org.pl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</a:t>
            </a:r>
            <a:r>
              <a:rPr lang="pl-PL" sz="1400" dirty="0">
                <a:solidFill>
                  <a:schemeClr val="tx2"/>
                </a:solidFill>
              </a:rPr>
              <a:t>. 22 46 31 </a:t>
            </a:r>
            <a:r>
              <a:rPr lang="pl-PL" sz="1400" dirty="0" smtClean="0">
                <a:solidFill>
                  <a:schemeClr val="tx2"/>
                </a:solidFill>
              </a:rPr>
              <a:t>231</a:t>
            </a:r>
          </a:p>
          <a:p>
            <a:pPr>
              <a:spcBef>
                <a:spcPts val="600"/>
              </a:spcBef>
              <a:defRPr/>
            </a:pPr>
            <a:r>
              <a:rPr lang="pl-PL" sz="1400" b="1" dirty="0">
                <a:solidFill>
                  <a:schemeClr val="tx2"/>
                </a:solidFill>
              </a:rPr>
              <a:t>Michał Chodniewicz  	 	</a:t>
            </a:r>
            <a:r>
              <a:rPr lang="pl-PL" sz="1400" dirty="0"/>
              <a:t>Akcja 1 i 2            </a:t>
            </a:r>
            <a:r>
              <a:rPr lang="pl-PL" sz="1400" dirty="0" smtClean="0">
                <a:hlinkClick r:id="rId7"/>
              </a:rPr>
              <a:t>mchodniewicz@frse.org.pl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</a:t>
            </a:r>
            <a:r>
              <a:rPr lang="pl-PL" sz="1400" dirty="0">
                <a:solidFill>
                  <a:schemeClr val="tx2"/>
                </a:solidFill>
              </a:rPr>
              <a:t>. 22 46 31 234</a:t>
            </a:r>
          </a:p>
          <a:p>
            <a:pPr>
              <a:defRPr/>
            </a:pPr>
            <a:r>
              <a:rPr lang="pl-PL" sz="1400" b="1" dirty="0" smtClean="0">
                <a:solidFill>
                  <a:schemeClr val="tx2"/>
                </a:solidFill>
              </a:rPr>
              <a:t>Jakub Kozłowski	 	</a:t>
            </a:r>
            <a:r>
              <a:rPr lang="pl-PL" sz="1400" dirty="0" smtClean="0"/>
              <a:t>Akcja 2                 </a:t>
            </a:r>
            <a:r>
              <a:rPr lang="pl-PL" sz="1400" u="sng" dirty="0" smtClean="0">
                <a:solidFill>
                  <a:schemeClr val="accent1"/>
                </a:solidFill>
                <a:hlinkClick r:id="rId8"/>
              </a:rPr>
              <a:t>jkozlowski</a:t>
            </a:r>
            <a:r>
              <a:rPr lang="pl-PL" sz="1400" dirty="0" smtClean="0">
                <a:hlinkClick r:id="rId8"/>
              </a:rPr>
              <a:t>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tel. 22 46 31 235</a:t>
            </a:r>
          </a:p>
          <a:p>
            <a:pPr>
              <a:spcBef>
                <a:spcPts val="600"/>
              </a:spcBef>
              <a:defRPr/>
            </a:pPr>
            <a:r>
              <a:rPr lang="pl-PL" sz="1400" b="1" dirty="0" smtClean="0">
                <a:solidFill>
                  <a:schemeClr val="tx2"/>
                </a:solidFill>
              </a:rPr>
              <a:t>Joanna </a:t>
            </a:r>
            <a:r>
              <a:rPr lang="pl-PL" sz="1400" b="1" dirty="0">
                <a:solidFill>
                  <a:schemeClr val="tx2"/>
                </a:solidFill>
              </a:rPr>
              <a:t>Replin		</a:t>
            </a:r>
            <a:r>
              <a:rPr lang="pl-PL" sz="1400" dirty="0">
                <a:solidFill>
                  <a:schemeClr val="tx2"/>
                </a:solidFill>
              </a:rPr>
              <a:t>Akcja 2</a:t>
            </a:r>
            <a:r>
              <a:rPr lang="pl-PL" sz="1400" dirty="0"/>
              <a:t>                 </a:t>
            </a:r>
            <a:r>
              <a:rPr lang="pl-PL" sz="1400" dirty="0" smtClean="0">
                <a:solidFill>
                  <a:schemeClr val="tx2"/>
                </a:solidFill>
                <a:hlinkClick r:id="rId9"/>
              </a:rPr>
              <a:t>jreplin@frse.org.pl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</a:t>
            </a:r>
            <a:r>
              <a:rPr lang="pl-PL" sz="1400" dirty="0">
                <a:solidFill>
                  <a:schemeClr val="tx2"/>
                </a:solidFill>
              </a:rPr>
              <a:t>. 22 46 31 238</a:t>
            </a:r>
          </a:p>
          <a:p>
            <a:pPr>
              <a:spcBef>
                <a:spcPts val="600"/>
              </a:spcBef>
              <a:defRPr/>
            </a:pPr>
            <a:r>
              <a:rPr lang="pl-PL" sz="1400" b="1" dirty="0">
                <a:solidFill>
                  <a:schemeClr val="tx2"/>
                </a:solidFill>
              </a:rPr>
              <a:t>Wojciech Zawadzki       	</a:t>
            </a:r>
            <a:r>
              <a:rPr lang="pl-PL" sz="1400" dirty="0"/>
              <a:t>Akcja 2                 </a:t>
            </a:r>
            <a:r>
              <a:rPr lang="pl-PL" sz="1400" u="sng" dirty="0">
                <a:solidFill>
                  <a:schemeClr val="accent1"/>
                </a:solidFill>
                <a:hlinkClick r:id="rId10"/>
              </a:rPr>
              <a:t>wzawadzki</a:t>
            </a:r>
            <a:r>
              <a:rPr lang="pl-PL" sz="1400" dirty="0">
                <a:hlinkClick r:id="rId10"/>
              </a:rPr>
              <a:t>@frse.org.pl</a:t>
            </a:r>
            <a:r>
              <a:rPr lang="pl-PL" sz="1400" dirty="0">
                <a:solidFill>
                  <a:schemeClr val="tx2"/>
                </a:solidFill>
              </a:rPr>
              <a:t>	tel. 22 46 31 237</a:t>
            </a:r>
          </a:p>
          <a:p>
            <a:pPr>
              <a:spcBef>
                <a:spcPts val="600"/>
              </a:spcBef>
              <a:defRPr/>
            </a:pPr>
            <a:endParaRPr lang="pl-PL" sz="1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pl-PL" sz="1400" b="1" dirty="0"/>
              <a:t>Alina Respondek	 	</a:t>
            </a:r>
            <a:r>
              <a:rPr lang="pl-PL" sz="1400" dirty="0" smtClean="0"/>
              <a:t>koordynator          </a:t>
            </a:r>
            <a:r>
              <a:rPr lang="pl-PL" sz="1400" dirty="0" smtClean="0">
                <a:solidFill>
                  <a:schemeClr val="tx2"/>
                </a:solidFill>
                <a:hlinkClick r:id="rId11"/>
              </a:rPr>
              <a:t>arespondek@frse.org.pl</a:t>
            </a:r>
            <a:r>
              <a:rPr lang="pl-PL" sz="1400" dirty="0">
                <a:solidFill>
                  <a:schemeClr val="tx2"/>
                </a:solidFill>
              </a:rPr>
              <a:t>	</a:t>
            </a:r>
            <a:r>
              <a:rPr lang="pl-PL" sz="1400" dirty="0" smtClean="0">
                <a:solidFill>
                  <a:schemeClr val="tx2"/>
                </a:solidFill>
              </a:rPr>
              <a:t>tel</a:t>
            </a:r>
            <a:r>
              <a:rPr lang="pl-PL" sz="1400" dirty="0">
                <a:solidFill>
                  <a:schemeClr val="tx2"/>
                </a:solidFill>
              </a:rPr>
              <a:t>. 22 46 31 232</a:t>
            </a:r>
          </a:p>
          <a:p>
            <a:pPr>
              <a:defRPr/>
            </a:pPr>
            <a:endParaRPr lang="pl-PL" sz="1400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pl-PL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pl-PL" sz="2400" b="1" i="1" dirty="0" smtClean="0">
              <a:solidFill>
                <a:schemeClr val="tx2"/>
              </a:solidFill>
            </a:endParaRPr>
          </a:p>
          <a:p>
            <a:pPr algn="ctr">
              <a:defRPr/>
            </a:pPr>
            <a:endParaRPr lang="pl-PL" sz="2400" b="1" i="1" dirty="0" smtClean="0">
              <a:solidFill>
                <a:schemeClr val="tx2"/>
              </a:solidFill>
            </a:endParaRPr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2699792" y="-351040"/>
            <a:ext cx="4392488" cy="1050581"/>
          </a:xfrm>
        </p:spPr>
        <p:txBody>
          <a:bodyPr>
            <a:normAutofit/>
          </a:bodyPr>
          <a:lstStyle/>
          <a:p>
            <a:r>
              <a:rPr lang="pl-PL" sz="2200" b="1" dirty="0" smtClean="0"/>
              <a:t>  </a:t>
            </a:r>
            <a:endParaRPr lang="pl-PL" sz="2200" b="1" dirty="0" smtClean="0">
              <a:solidFill>
                <a:schemeClr val="accent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484850" y="267494"/>
            <a:ext cx="5244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accent1"/>
                </a:solidFill>
              </a:rPr>
              <a:t>ZESPÓŁ EDUKACJA DOROSŁYCH ERASMUS+</a:t>
            </a:r>
            <a:endParaRPr lang="pl-PL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755576" y="915566"/>
            <a:ext cx="7775575" cy="316865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pl-PL" sz="1500" dirty="0" smtClean="0"/>
          </a:p>
          <a:p>
            <a:pPr marL="0" indent="0">
              <a:buNone/>
            </a:pPr>
            <a:endParaRPr lang="pl-PL" sz="1500" dirty="0"/>
          </a:p>
          <a:p>
            <a:pPr marL="0" indent="0" algn="ctr">
              <a:buNone/>
            </a:pPr>
            <a:endParaRPr lang="pl-PL" sz="2000" i="1" dirty="0" smtClean="0"/>
          </a:p>
          <a:p>
            <a:pPr marL="0" indent="0" algn="ctr">
              <a:buNone/>
            </a:pPr>
            <a:r>
              <a:rPr lang="pl-PL" sz="2000" i="1" dirty="0" smtClean="0"/>
              <a:t>Dziękuję za uwagę</a:t>
            </a:r>
          </a:p>
          <a:p>
            <a:pPr marL="0" indent="0" algn="ctr">
              <a:buNone/>
            </a:pPr>
            <a:endParaRPr lang="pl-PL" sz="2000" i="1" dirty="0"/>
          </a:p>
          <a:p>
            <a:pPr marL="0" indent="0" algn="ctr">
              <a:buNone/>
            </a:pPr>
            <a:endParaRPr lang="pl-PL" sz="2000" i="1" dirty="0" smtClean="0"/>
          </a:p>
          <a:p>
            <a:pPr marL="0" indent="0" algn="r">
              <a:buNone/>
            </a:pPr>
            <a:r>
              <a:rPr lang="pl-PL" sz="2000" i="1" dirty="0" smtClean="0"/>
              <a:t>Alina </a:t>
            </a:r>
            <a:r>
              <a:rPr lang="pl-PL" sz="2000" i="1" dirty="0"/>
              <a:t>R</a:t>
            </a:r>
            <a:r>
              <a:rPr lang="pl-PL" sz="2000" i="1" dirty="0" smtClean="0"/>
              <a:t>espondek</a:t>
            </a:r>
          </a:p>
          <a:p>
            <a:pPr marL="0" indent="0" algn="ctr">
              <a:buNone/>
            </a:pPr>
            <a:endParaRPr lang="pl-PL" sz="2000" i="1" dirty="0" smtClean="0"/>
          </a:p>
          <a:p>
            <a:pPr marL="0" indent="0" algn="r">
              <a:buNone/>
            </a:pPr>
            <a:endParaRPr lang="pl-PL" sz="2000" i="1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485960" y="0"/>
            <a:ext cx="748883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400"/>
              </a:spcAft>
            </a:pPr>
            <a:endParaRPr lang="pl-PL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4294967295"/>
          </p:nvPr>
        </p:nvSpPr>
        <p:spPr>
          <a:xfrm>
            <a:off x="4935542" y="4227934"/>
            <a:ext cx="4100954" cy="48577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i="1" dirty="0" smtClean="0">
                <a:solidFill>
                  <a:schemeClr val="bg1"/>
                </a:solidFill>
              </a:rPr>
              <a:t>Michał Chodniewicz</a:t>
            </a:r>
            <a:endParaRPr lang="pl-PL" sz="2000" b="1" i="1" dirty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259632" y="2427734"/>
            <a:ext cx="7416824" cy="1094350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pl-PL" sz="3300" b="1" dirty="0" smtClean="0">
                <a:solidFill>
                  <a:schemeClr val="bg1"/>
                </a:solidFill>
              </a:rPr>
              <a:t>Akcja 2 Partnerstwa strategiczne na rzecz edukacji dorosłych</a:t>
            </a:r>
            <a:endParaRPr lang="pl-PL" sz="3300" b="1" dirty="0">
              <a:solidFill>
                <a:schemeClr val="bg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259632" y="1707654"/>
            <a:ext cx="74888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300" b="1" dirty="0" smtClean="0">
                <a:solidFill>
                  <a:schemeClr val="bg1"/>
                </a:solidFill>
              </a:rPr>
              <a:t>ERASMUS+ EDUKACJA DOROSŁYCH</a:t>
            </a:r>
            <a:r>
              <a:rPr lang="pl-PL" sz="1600" dirty="0" smtClean="0"/>
              <a:t>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97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defRPr/>
            </a:pPr>
            <a:r>
              <a:rPr lang="pl-PL" dirty="0">
                <a:solidFill>
                  <a:schemeClr val="accent1"/>
                </a:solidFill>
              </a:rPr>
              <a:t>Akcja 2. PLAN prezentacji</a:t>
            </a:r>
            <a:endParaRPr lang="pl-PL" dirty="0">
              <a:solidFill>
                <a:schemeClr val="accent6"/>
              </a:solidFill>
            </a:endParaRPr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Cele i założenia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Zasady formalne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Priorytety i ocena jakościowa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Zasady dofinansowania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Istotne aspekty realizacji </a:t>
            </a:r>
            <a:r>
              <a:rPr lang="pl-PL" sz="1700" dirty="0" smtClean="0"/>
              <a:t>projektu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/>
              <a:t>Przykład projektu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Składanie wniosku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l-PL" sz="1700" dirty="0" smtClean="0"/>
              <a:t>Etapy konkursu wniosków</a:t>
            </a:r>
          </a:p>
        </p:txBody>
      </p:sp>
      <p:pic>
        <p:nvPicPr>
          <p:cNvPr id="1027" name="Picture 3" descr="C:\Users\kmilczarek\AppData\Local\Microsoft\Windows\Temporary Internet Files\Content.IE5\O1T7RWQR\imagebot-com-2012042714194724316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31590"/>
            <a:ext cx="3312368" cy="30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3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743" y="267494"/>
            <a:ext cx="936104" cy="841603"/>
          </a:xfrm>
          <a:prstGeom prst="rect">
            <a:avLst/>
          </a:prstGeom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Cele</a:t>
            </a:r>
            <a:endParaRPr lang="pl-PL" b="1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511"/>
              </a:spcAft>
              <a:buNone/>
            </a:pPr>
            <a:r>
              <a:rPr lang="pl-PL" sz="1400" b="1" dirty="0">
                <a:solidFill>
                  <a:schemeClr val="accent1"/>
                </a:solidFill>
              </a:rPr>
              <a:t>Na czym polega projekt?</a:t>
            </a:r>
          </a:p>
          <a:p>
            <a:pPr marL="0" indent="0">
              <a:spcBef>
                <a:spcPts val="0"/>
              </a:spcBef>
              <a:spcAft>
                <a:spcPts val="256"/>
              </a:spcAft>
              <a:buNone/>
            </a:pPr>
            <a:r>
              <a:rPr lang="pl-PL" sz="1400" dirty="0">
                <a:solidFill>
                  <a:schemeClr val="tx1"/>
                </a:solidFill>
              </a:rPr>
              <a:t>Organizacje </a:t>
            </a:r>
            <a:r>
              <a:rPr lang="pl-PL" sz="1400" dirty="0">
                <a:solidFill>
                  <a:schemeClr val="tx2"/>
                </a:solidFill>
              </a:rPr>
              <a:t>zajmujące się niezawodową edukacją </a:t>
            </a:r>
            <a:r>
              <a:rPr lang="pl-PL" sz="1400" dirty="0" smtClean="0">
                <a:solidFill>
                  <a:schemeClr val="tx2"/>
                </a:solidFill>
              </a:rPr>
              <a:t>dorosłych </a:t>
            </a:r>
            <a:r>
              <a:rPr lang="pl-PL" sz="1400" dirty="0">
                <a:solidFill>
                  <a:schemeClr val="tx2"/>
                </a:solidFill>
              </a:rPr>
              <a:t>zainteresowane konkretnym tematem – mniej lub bardziej </a:t>
            </a:r>
            <a:r>
              <a:rPr lang="pl-PL" sz="1400" dirty="0" smtClean="0">
                <a:solidFill>
                  <a:schemeClr val="tx2"/>
                </a:solidFill>
              </a:rPr>
              <a:t>innowacyjnym.</a:t>
            </a:r>
          </a:p>
          <a:p>
            <a:pPr marL="0" indent="0">
              <a:spcBef>
                <a:spcPts val="0"/>
              </a:spcBef>
              <a:spcAft>
                <a:spcPts val="256"/>
              </a:spcAft>
              <a:buNone/>
            </a:pPr>
            <a:r>
              <a:rPr lang="pl-PL" sz="1400" dirty="0" smtClean="0">
                <a:solidFill>
                  <a:schemeClr val="tx2"/>
                </a:solidFill>
              </a:rPr>
              <a:t>Organizacje </a:t>
            </a:r>
            <a:r>
              <a:rPr lang="pl-PL" sz="1400" b="1" dirty="0" smtClean="0">
                <a:solidFill>
                  <a:schemeClr val="accent1"/>
                </a:solidFill>
              </a:rPr>
              <a:t>wspólnie pracują nad zidentyfikowanymi we wniosku rezultatami i potrzebami.</a:t>
            </a:r>
          </a:p>
          <a:p>
            <a:pPr marL="0" indent="0">
              <a:spcBef>
                <a:spcPts val="0"/>
              </a:spcBef>
              <a:spcAft>
                <a:spcPts val="256"/>
              </a:spcAft>
              <a:buNone/>
            </a:pPr>
            <a:endParaRPr lang="pl-PL" sz="1400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256"/>
              </a:spcAft>
              <a:buNone/>
            </a:pPr>
            <a:r>
              <a:rPr lang="pl-PL" sz="1400" b="1" dirty="0" smtClean="0">
                <a:solidFill>
                  <a:srgbClr val="00B050"/>
                </a:solidFill>
              </a:rPr>
              <a:t>Projekt musi wnosić wartość dodaną wynikającą z jego międzynarodowego charakteru.</a:t>
            </a:r>
            <a:endParaRPr lang="pl-PL" sz="1400" b="1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spcAft>
                <a:spcPts val="256"/>
              </a:spcAft>
              <a:buNone/>
            </a:pPr>
            <a:endParaRPr lang="pl-PL" sz="1400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1400" dirty="0" smtClean="0">
                <a:solidFill>
                  <a:schemeClr val="tx2"/>
                </a:solidFill>
              </a:rPr>
              <a:t>Możliwe </a:t>
            </a:r>
            <a:r>
              <a:rPr lang="pl-PL" sz="1400" dirty="0">
                <a:solidFill>
                  <a:schemeClr val="tx2"/>
                </a:solidFill>
              </a:rPr>
              <a:t>są 2 typy projektów</a:t>
            </a:r>
            <a:r>
              <a:rPr lang="pl-PL" sz="1400" dirty="0" smtClean="0">
                <a:solidFill>
                  <a:schemeClr val="tx2"/>
                </a:solidFill>
              </a:rPr>
              <a:t>:</a:t>
            </a:r>
          </a:p>
          <a:p>
            <a:pPr marL="588793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/>
              <a:t>Partnerstwa wspierające wymianę dobrych praktyk </a:t>
            </a:r>
            <a:r>
              <a:rPr lang="pl-PL" sz="1400" dirty="0" smtClean="0"/>
              <a:t>(dla organizacji </a:t>
            </a:r>
            <a:r>
              <a:rPr lang="pl-PL" sz="1400" dirty="0" smtClean="0">
                <a:solidFill>
                  <a:schemeClr val="accent1"/>
                </a:solidFill>
              </a:rPr>
              <a:t>działających zwykle na rzecz społeczności lokalnej)</a:t>
            </a:r>
          </a:p>
          <a:p>
            <a:pPr marL="588793" indent="-285750">
              <a:lnSpc>
                <a:spcPct val="110000"/>
              </a:lnSpc>
              <a:spcBef>
                <a:spcPts val="0"/>
              </a:spcBef>
              <a:spcAft>
                <a:spcPts val="256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/>
              <a:t>Partnerstwa </a:t>
            </a:r>
            <a:r>
              <a:rPr lang="pl-PL" sz="1400" b="1" dirty="0"/>
              <a:t>na rzecz innowacji</a:t>
            </a:r>
            <a:r>
              <a:rPr lang="pl-PL" sz="1400" dirty="0"/>
              <a:t>, z innowacyjnymi produktami </a:t>
            </a:r>
            <a:r>
              <a:rPr lang="pl-PL" sz="1400" dirty="0" smtClean="0"/>
              <a:t>(dla organizacji </a:t>
            </a:r>
            <a:r>
              <a:rPr lang="pl-PL" sz="1400" dirty="0">
                <a:solidFill>
                  <a:schemeClr val="accent1"/>
                </a:solidFill>
              </a:rPr>
              <a:t>działających zwykle szerzej na rzecz rozwoju edukacji dorosłych)</a:t>
            </a:r>
          </a:p>
          <a:p>
            <a:pPr marL="303042">
              <a:lnSpc>
                <a:spcPct val="110000"/>
              </a:lnSpc>
              <a:spcBef>
                <a:spcPts val="511"/>
              </a:spcBef>
              <a:buClr>
                <a:schemeClr val="accent1"/>
              </a:buClr>
              <a:buSzPct val="120000"/>
            </a:pPr>
            <a:endParaRPr lang="pl-PL" sz="1400" dirty="0"/>
          </a:p>
          <a:p>
            <a:pPr>
              <a:spcBef>
                <a:spcPts val="0"/>
              </a:spcBef>
              <a:spcAft>
                <a:spcPts val="511"/>
              </a:spcAft>
            </a:pPr>
            <a:endParaRPr lang="pl-PL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7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914400" y="843558"/>
            <a:ext cx="8229600" cy="3132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l-PL" sz="3200" dirty="0" smtClean="0"/>
              <a:t/>
            </a:r>
            <a:br>
              <a:rPr lang="pl-PL" sz="3200" dirty="0" smtClean="0"/>
            </a:br>
            <a:endParaRPr lang="pl-PL" sz="3200" b="1" dirty="0" smtClean="0"/>
          </a:p>
        </p:txBody>
      </p:sp>
      <p:sp>
        <p:nvSpPr>
          <p:cNvPr id="14339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71550"/>
            <a:ext cx="8064896" cy="158417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Miejsce edukacji </a:t>
            </a:r>
            <a:r>
              <a:rPr lang="pl-PL" dirty="0"/>
              <a:t>d</a:t>
            </a:r>
            <a:r>
              <a:rPr lang="pl-PL" dirty="0" smtClean="0"/>
              <a:t>orosłych w Fundacji Rozwoju Systemu Edukacji </a:t>
            </a:r>
            <a:r>
              <a:rPr lang="pl-PL" dirty="0"/>
              <a:t>(</a:t>
            </a:r>
            <a:r>
              <a:rPr lang="pl-PL" dirty="0" smtClean="0"/>
              <a:t>Narodowej Agencji </a:t>
            </a:r>
            <a:r>
              <a:rPr lang="pl-PL" dirty="0"/>
              <a:t>P</a:t>
            </a:r>
            <a:r>
              <a:rPr lang="pl-PL" dirty="0" smtClean="0"/>
              <a:t>rogramu Erasmus+)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Dlaczego edukacja dorosłych jest ważna – wyzwania, na które odpowiadają programy/projekty unijne (niskie </a:t>
            </a:r>
            <a:r>
              <a:rPr lang="pl-PL" dirty="0"/>
              <a:t>umiejętności podstawowe, niskie </a:t>
            </a:r>
            <a:r>
              <a:rPr lang="pl-PL" dirty="0" smtClean="0"/>
              <a:t>uczestnictwo)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Specyfika i oferta </a:t>
            </a:r>
            <a:r>
              <a:rPr lang="pl-PL" dirty="0"/>
              <a:t>sektora Edukacja dorosłych </a:t>
            </a:r>
            <a:r>
              <a:rPr lang="pl-PL" dirty="0" smtClean="0"/>
              <a:t>programu </a:t>
            </a:r>
            <a:r>
              <a:rPr lang="pl-PL" dirty="0"/>
              <a:t>Erasmus+ </a:t>
            </a:r>
            <a:endParaRPr lang="pl-PL" dirty="0" smtClean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>
                <a:solidFill>
                  <a:schemeClr val="tx1"/>
                </a:solidFill>
              </a:rPr>
              <a:t>Założenia Akcji 2 – </a:t>
            </a:r>
            <a:r>
              <a:rPr lang="pl-PL" smtClean="0">
                <a:solidFill>
                  <a:schemeClr val="tx1"/>
                </a:solidFill>
              </a:rPr>
              <a:t>Partnerstwa strategiczne, </a:t>
            </a:r>
            <a:r>
              <a:rPr lang="pl-PL" dirty="0" smtClean="0">
                <a:solidFill>
                  <a:schemeClr val="tx1"/>
                </a:solidFill>
              </a:rPr>
              <a:t>zasady wnioskowania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Przykład dobrej praktyki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Informacje o platformie dla kadry edukacji dorosłych EPALE (Elektroniczna platforma na rzecz uczenia się dorosłych w Europie)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/>
              <a:t>Pytania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3059832" y="328484"/>
            <a:ext cx="4320480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smtClean="0">
                <a:solidFill>
                  <a:srgbClr val="F68452"/>
                </a:solidFill>
              </a:rPr>
              <a:t>Porządek SESJI</a:t>
            </a:r>
            <a:endParaRPr dirty="0">
              <a:solidFill>
                <a:srgbClr val="F684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DLACZEGO WARTO ZREALIZOWAĆ PROJEKT W </a:t>
            </a:r>
            <a:r>
              <a:rPr lang="pl-PL" dirty="0" err="1">
                <a:solidFill>
                  <a:schemeClr val="accent1"/>
                </a:solidFill>
              </a:rPr>
              <a:t>AkcjI</a:t>
            </a:r>
            <a:r>
              <a:rPr lang="pl-PL" dirty="0">
                <a:solidFill>
                  <a:schemeClr val="accent1"/>
                </a:solidFill>
              </a:rPr>
              <a:t> 2? (1/2</a:t>
            </a:r>
            <a:r>
              <a:rPr lang="pl-PL" dirty="0" smtClean="0">
                <a:solidFill>
                  <a:schemeClr val="accent1"/>
                </a:solidFill>
              </a:rPr>
              <a:t>)</a:t>
            </a:r>
            <a:endParaRPr lang="pl-PL" dirty="0"/>
          </a:p>
        </p:txBody>
      </p:sp>
      <p:sp>
        <p:nvSpPr>
          <p:cNvPr id="33795" name="Podtytuł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 smtClean="0"/>
              <a:t>Możliwość </a:t>
            </a:r>
            <a:r>
              <a:rPr lang="pl-PL" sz="1400" b="1" dirty="0">
                <a:solidFill>
                  <a:schemeClr val="accent1"/>
                </a:solidFill>
              </a:rPr>
              <a:t>rozwinięcia długofalowej współpracy międzynarodowej </a:t>
            </a:r>
            <a:r>
              <a:rPr lang="pl-PL" sz="1400" dirty="0" smtClean="0">
                <a:solidFill>
                  <a:schemeClr val="tx2"/>
                </a:solidFill>
              </a:rPr>
              <a:t>z </a:t>
            </a:r>
            <a:r>
              <a:rPr lang="pl-PL" sz="1400" dirty="0">
                <a:solidFill>
                  <a:schemeClr val="tx2"/>
                </a:solidFill>
              </a:rPr>
              <a:t>zagranicznymi organizacjami działającymi w obszarze edukacji </a:t>
            </a:r>
            <a:r>
              <a:rPr lang="pl-PL" sz="1400" dirty="0" smtClean="0">
                <a:solidFill>
                  <a:schemeClr val="tx2"/>
                </a:solidFill>
              </a:rPr>
              <a:t>dorosłych</a:t>
            </a:r>
            <a:endParaRPr lang="pl-PL" sz="1400" b="1" dirty="0" smtClean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chemeClr val="accent1"/>
                </a:solidFill>
              </a:rPr>
              <a:t>Możliwość </a:t>
            </a:r>
            <a:r>
              <a:rPr lang="pl-PL" sz="1400" b="1" dirty="0">
                <a:solidFill>
                  <a:schemeClr val="accent1"/>
                </a:solidFill>
              </a:rPr>
              <a:t>dopasowania do różnych potrzeb:</a:t>
            </a:r>
          </a:p>
          <a:p>
            <a:pPr marL="536575" indent="-273050" defTabSz="268288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pl-PL" sz="1400" dirty="0" smtClean="0"/>
              <a:t>- </a:t>
            </a:r>
            <a:r>
              <a:rPr lang="pl-PL" sz="1400" dirty="0"/>
              <a:t>	realizacja </a:t>
            </a:r>
            <a:r>
              <a:rPr lang="pl-PL" sz="1400" b="1" dirty="0"/>
              <a:t>projektów o różnym charakterze i na różną </a:t>
            </a:r>
            <a:r>
              <a:rPr lang="pl-PL" sz="1400" b="1" dirty="0" smtClean="0"/>
              <a:t>skalę (</a:t>
            </a:r>
            <a:r>
              <a:rPr lang="pl-PL" sz="1400" dirty="0" smtClean="0"/>
              <a:t>mogą odpowiadać </a:t>
            </a:r>
            <a:r>
              <a:rPr lang="pl-PL" sz="1400" dirty="0"/>
              <a:t>na potrzeby lokalnej społeczności lub służyć opracowaniu </a:t>
            </a:r>
            <a:r>
              <a:rPr lang="pl-PL" sz="1400" dirty="0" smtClean="0"/>
              <a:t>innowacyjnych </a:t>
            </a:r>
            <a:r>
              <a:rPr lang="pl-PL" sz="1400" dirty="0"/>
              <a:t>produktów o </a:t>
            </a:r>
            <a:r>
              <a:rPr lang="pl-PL" sz="1400" dirty="0" smtClean="0"/>
              <a:t>szerokich możliwościach wykorzystania)</a:t>
            </a:r>
            <a:endParaRPr lang="pl-PL" sz="1400" b="1" dirty="0"/>
          </a:p>
          <a:p>
            <a:pPr marL="536575" indent="-263525" defTabSz="268288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pl-PL" sz="1400" dirty="0" smtClean="0"/>
              <a:t>- 	elastyczność </a:t>
            </a:r>
            <a:r>
              <a:rPr lang="pl-PL" sz="1400" dirty="0"/>
              <a:t>dot. długości trwania projektu i dat jego </a:t>
            </a:r>
            <a:r>
              <a:rPr lang="pl-PL" sz="1400" dirty="0" smtClean="0"/>
              <a:t>rozpoczęcia</a:t>
            </a:r>
            <a:endParaRPr lang="pl-PL" sz="1400" dirty="0"/>
          </a:p>
          <a:p>
            <a:pPr marL="447675" indent="-174625" defTabSz="268288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</a:pPr>
            <a:r>
              <a:rPr lang="pl-PL" sz="1400" dirty="0" smtClean="0"/>
              <a:t>- 		możliwość </a:t>
            </a:r>
            <a:r>
              <a:rPr lang="pl-PL" sz="1400" dirty="0"/>
              <a:t>dodatkowego wsparcia z tytułu udziału osób niepełnosprawnych oraz uzyskania </a:t>
            </a:r>
            <a:r>
              <a:rPr lang="pl-PL" sz="1400" dirty="0" smtClean="0"/>
              <a:t>	dofinansowania 	na </a:t>
            </a:r>
            <a:r>
              <a:rPr lang="pl-PL" sz="1400" dirty="0"/>
              <a:t>zakup usług niezbędnych dla realizacji projektu</a:t>
            </a:r>
            <a:r>
              <a:rPr lang="pl-PL" sz="1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94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/>
              <a:t>DLACZEGO WARTO ZREALIZOWAĆ PROJEKT W </a:t>
            </a:r>
            <a:r>
              <a:rPr lang="pl-PL" dirty="0" err="1">
                <a:solidFill>
                  <a:schemeClr val="accent1"/>
                </a:solidFill>
              </a:rPr>
              <a:t>AkcjI</a:t>
            </a:r>
            <a:r>
              <a:rPr lang="pl-PL" dirty="0">
                <a:solidFill>
                  <a:schemeClr val="accent1"/>
                </a:solidFill>
              </a:rPr>
              <a:t> 2? (2/2</a:t>
            </a:r>
            <a:r>
              <a:rPr lang="pl-PL" dirty="0" smtClean="0">
                <a:solidFill>
                  <a:schemeClr val="accent1"/>
                </a:solidFill>
              </a:rPr>
              <a:t>)</a:t>
            </a:r>
            <a:endParaRPr lang="pl-PL" dirty="0"/>
          </a:p>
        </p:txBody>
      </p:sp>
      <p:sp>
        <p:nvSpPr>
          <p:cNvPr id="33795" name="Podtytuł 2"/>
          <p:cNvSpPr>
            <a:spLocks noGrp="1"/>
          </p:cNvSpPr>
          <p:nvPr>
            <p:ph idx="1"/>
          </p:nvPr>
        </p:nvSpPr>
        <p:spPr>
          <a:xfrm>
            <a:off x="395536" y="771550"/>
            <a:ext cx="8349994" cy="3528392"/>
          </a:xfrm>
        </p:spPr>
        <p:txBody>
          <a:bodyPr anchor="ctr">
            <a:normAutofit fontScale="92500" lnSpcReduction="10000"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chemeClr val="accent1"/>
                </a:solidFill>
              </a:rPr>
              <a:t>Szeroka </a:t>
            </a:r>
            <a:r>
              <a:rPr lang="pl-PL" sz="1400" b="1" dirty="0">
                <a:solidFill>
                  <a:schemeClr val="accent1"/>
                </a:solidFill>
              </a:rPr>
              <a:t>gama możliwości:</a:t>
            </a:r>
          </a:p>
          <a:p>
            <a:pPr marL="273050" defTabSz="53657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pl-PL" sz="1400" dirty="0"/>
              <a:t>- 	działania edukacyjne skierowane do </a:t>
            </a:r>
            <a:r>
              <a:rPr lang="pl-PL" sz="1400" b="1" dirty="0"/>
              <a:t>kadry i dorosłych słuchaczy</a:t>
            </a:r>
          </a:p>
          <a:p>
            <a:pPr marL="536575" indent="-26352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pl-PL" sz="1400" dirty="0"/>
              <a:t>- 	możliwość </a:t>
            </a:r>
            <a:r>
              <a:rPr lang="pl-PL" sz="1400" b="1" dirty="0"/>
              <a:t>łączenia różnych form działań edukacyjnych dot. różnej tematyki </a:t>
            </a:r>
            <a:r>
              <a:rPr lang="pl-PL" sz="1400" dirty="0"/>
              <a:t>w jednym </a:t>
            </a:r>
            <a:r>
              <a:rPr lang="pl-PL" sz="1400" dirty="0" smtClean="0"/>
              <a:t>projekcie</a:t>
            </a:r>
            <a:endParaRPr lang="pl-PL" sz="1400" dirty="0">
              <a:solidFill>
                <a:schemeClr val="tx1"/>
              </a:solidFill>
            </a:endParaRPr>
          </a:p>
          <a:p>
            <a:pPr marL="273050" defTabSz="53657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pl-PL" sz="1400" dirty="0">
                <a:solidFill>
                  <a:schemeClr val="tx1"/>
                </a:solidFill>
              </a:rPr>
              <a:t>-	realizacja </a:t>
            </a:r>
            <a:r>
              <a:rPr lang="pl-PL" sz="1400" b="1" dirty="0">
                <a:solidFill>
                  <a:schemeClr val="tx1"/>
                </a:solidFill>
              </a:rPr>
              <a:t>wyjazdów krótkich i długich </a:t>
            </a:r>
            <a:r>
              <a:rPr lang="pl-PL" sz="1400" dirty="0" smtClean="0">
                <a:solidFill>
                  <a:schemeClr val="tx1"/>
                </a:solidFill>
              </a:rPr>
              <a:t>(3 </a:t>
            </a:r>
            <a:r>
              <a:rPr lang="pl-PL" sz="1400" dirty="0">
                <a:solidFill>
                  <a:schemeClr val="tx1"/>
                </a:solidFill>
              </a:rPr>
              <a:t>dni–12 miesięcy</a:t>
            </a:r>
            <a:r>
              <a:rPr lang="pl-PL" sz="1400" dirty="0" smtClean="0">
                <a:solidFill>
                  <a:schemeClr val="tx1"/>
                </a:solidFill>
              </a:rPr>
              <a:t>)</a:t>
            </a:r>
            <a:endParaRPr lang="pl-PL" sz="1400" dirty="0">
              <a:solidFill>
                <a:schemeClr val="tx1"/>
              </a:solidFill>
            </a:endParaRPr>
          </a:p>
          <a:p>
            <a:pPr marL="273050" defTabSz="53657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pl-PL" sz="1400" dirty="0">
                <a:solidFill>
                  <a:schemeClr val="tx1"/>
                </a:solidFill>
              </a:rPr>
              <a:t>-	możliwość realizowania szkoleń w różnych krajach u </a:t>
            </a:r>
            <a:r>
              <a:rPr lang="pl-PL" sz="1400" dirty="0" smtClean="0">
                <a:solidFill>
                  <a:schemeClr val="tx1"/>
                </a:solidFill>
              </a:rPr>
              <a:t>partnerów</a:t>
            </a:r>
            <a:endParaRPr lang="pl-PL" sz="1400" dirty="0">
              <a:solidFill>
                <a:schemeClr val="tx1"/>
              </a:solidFill>
            </a:endParaRPr>
          </a:p>
          <a:p>
            <a:pPr marL="273050" defTabSz="536575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</a:pPr>
            <a:r>
              <a:rPr lang="pl-PL" sz="1400" dirty="0">
                <a:solidFill>
                  <a:schemeClr val="tx1"/>
                </a:solidFill>
              </a:rPr>
              <a:t>-	łączenie </a:t>
            </a:r>
            <a:r>
              <a:rPr lang="pl-PL" sz="1400" b="1" dirty="0">
                <a:solidFill>
                  <a:schemeClr val="tx1"/>
                </a:solidFill>
              </a:rPr>
              <a:t>wyjazdów zagranicznych </a:t>
            </a:r>
            <a:r>
              <a:rPr lang="pl-PL" sz="1400" dirty="0">
                <a:solidFill>
                  <a:schemeClr val="tx1"/>
                </a:solidFill>
              </a:rPr>
              <a:t>i </a:t>
            </a:r>
            <a:r>
              <a:rPr lang="pl-PL" sz="1400" b="1" dirty="0">
                <a:solidFill>
                  <a:schemeClr val="tx1"/>
                </a:solidFill>
              </a:rPr>
              <a:t>działań </a:t>
            </a:r>
            <a:r>
              <a:rPr lang="pl-PL" sz="1400" b="1" dirty="0" smtClean="0">
                <a:solidFill>
                  <a:schemeClr val="tx1"/>
                </a:solidFill>
              </a:rPr>
              <a:t>lokalnych</a:t>
            </a:r>
            <a:endParaRPr lang="pl-PL" sz="14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pl-PL" sz="1400" b="1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chemeClr val="accent1"/>
                </a:solidFill>
              </a:rPr>
              <a:t>Dofinansowanie</a:t>
            </a:r>
            <a:r>
              <a:rPr lang="pl-PL" sz="1400" dirty="0" smtClean="0"/>
              <a:t> </a:t>
            </a:r>
            <a:r>
              <a:rPr lang="pl-PL" sz="1400" dirty="0"/>
              <a:t>oparte głównie na </a:t>
            </a:r>
            <a:r>
              <a:rPr lang="pl-PL" sz="1400" b="1" dirty="0">
                <a:solidFill>
                  <a:schemeClr val="accent1"/>
                </a:solidFill>
              </a:rPr>
              <a:t>stawkach ryczałtowych </a:t>
            </a:r>
            <a:r>
              <a:rPr lang="pl-PL" sz="1400" dirty="0"/>
              <a:t>(koszty podróży, utrzymania</a:t>
            </a:r>
            <a:r>
              <a:rPr lang="pl-PL" sz="1400" dirty="0" smtClean="0"/>
              <a:t>, opracowania rezultatów, zarządzania i wdrażania projektu, upowszechniania rezultatów) – wysokość </a:t>
            </a:r>
            <a:r>
              <a:rPr lang="pl-PL" sz="1400" dirty="0"/>
              <a:t>uzależniona </a:t>
            </a:r>
            <a:r>
              <a:rPr lang="pl-PL" sz="1400" dirty="0" smtClean="0"/>
              <a:t>jest m. in. </a:t>
            </a:r>
            <a:r>
              <a:rPr lang="pl-PL" sz="1400" dirty="0"/>
              <a:t>od </a:t>
            </a:r>
            <a:r>
              <a:rPr lang="pl-PL" sz="1400" dirty="0" smtClean="0"/>
              <a:t>skali projektu, czasu jego trwania, liczby wyjazdów zagranicznych, dni pracy, liczby uczestników wyjazdów, odległości podróży</a:t>
            </a:r>
            <a:endParaRPr lang="pl-PL" sz="14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1400" dirty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/>
                </a:solidFill>
              </a:rPr>
              <a:t>Brak</a:t>
            </a:r>
            <a:r>
              <a:rPr lang="pl-PL" sz="1400" b="1" dirty="0"/>
              <a:t> </a:t>
            </a:r>
            <a:r>
              <a:rPr lang="pl-PL" sz="1400" dirty="0"/>
              <a:t>wymogu </a:t>
            </a:r>
            <a:r>
              <a:rPr lang="pl-PL" sz="1400" b="1" dirty="0">
                <a:solidFill>
                  <a:schemeClr val="accent1"/>
                </a:solidFill>
              </a:rPr>
              <a:t>wkładu własnego </a:t>
            </a:r>
            <a:r>
              <a:rPr lang="pl-PL" sz="1400" dirty="0"/>
              <a:t>i</a:t>
            </a:r>
            <a:r>
              <a:rPr lang="pl-PL" sz="1400" b="1" dirty="0"/>
              <a:t> </a:t>
            </a:r>
            <a:r>
              <a:rPr lang="pl-PL" sz="1400" b="1" dirty="0" smtClean="0">
                <a:solidFill>
                  <a:schemeClr val="accent1"/>
                </a:solidFill>
              </a:rPr>
              <a:t>proste </a:t>
            </a:r>
            <a:r>
              <a:rPr lang="pl-PL" sz="1400" b="1" dirty="0">
                <a:solidFill>
                  <a:schemeClr val="accent1"/>
                </a:solidFill>
              </a:rPr>
              <a:t>zasady </a:t>
            </a:r>
            <a:r>
              <a:rPr lang="pl-PL" sz="1400" b="1" dirty="0" smtClean="0">
                <a:solidFill>
                  <a:schemeClr val="accent1"/>
                </a:solidFill>
              </a:rPr>
              <a:t>rozliczania</a:t>
            </a:r>
            <a:endParaRPr lang="pl-PL" sz="14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Założenia organizacyjne</a:t>
            </a:r>
            <a:endParaRPr lang="pl-PL" b="1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43516" indent="-243516">
              <a:spcBef>
                <a:spcPts val="180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1400" b="1" dirty="0" smtClean="0"/>
              <a:t>Czas trwania projektu: </a:t>
            </a:r>
            <a:r>
              <a:rPr lang="pl-PL" sz="1400" b="1" dirty="0" smtClean="0">
                <a:solidFill>
                  <a:schemeClr val="accent1"/>
                </a:solidFill>
              </a:rPr>
              <a:t>od 12 do 36 miesięcy </a:t>
            </a:r>
            <a:r>
              <a:rPr lang="pl-PL" sz="1400" dirty="0" smtClean="0">
                <a:solidFill>
                  <a:schemeClr val="tx2"/>
                </a:solidFill>
              </a:rPr>
              <a:t>(</a:t>
            </a:r>
            <a:r>
              <a:rPr lang="pl-PL" sz="1400" dirty="0" smtClean="0"/>
              <a:t>określany na etapie wnioskowania). Nie ma możliwości skrócenia czasu trwania projektu.</a:t>
            </a: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l-PL" sz="1400" b="1" dirty="0" smtClean="0">
                <a:solidFill>
                  <a:schemeClr val="tx1"/>
                </a:solidFill>
              </a:rPr>
              <a:t>Skład partnerski: </a:t>
            </a:r>
            <a:r>
              <a:rPr lang="pl-PL" sz="1400" dirty="0" smtClean="0">
                <a:solidFill>
                  <a:schemeClr val="tx1"/>
                </a:solidFill>
              </a:rPr>
              <a:t>przez cały okres projektu muszą uczestniczyć </a:t>
            </a:r>
            <a:r>
              <a:rPr lang="pl-PL" sz="1400" b="1" dirty="0" smtClean="0">
                <a:solidFill>
                  <a:schemeClr val="accent3"/>
                </a:solidFill>
              </a:rPr>
              <a:t>co najmniej 3 organizacje z 3 różnych krajów Programu. </a:t>
            </a:r>
            <a:r>
              <a:rPr lang="pl-PL" sz="1400" dirty="0" smtClean="0">
                <a:solidFill>
                  <a:schemeClr val="tx2"/>
                </a:solidFill>
              </a:rPr>
              <a:t>W przypadku, gdy w projekcie pozostaną 2 organizacje projekt staje się nieuprawniony do realizacji.</a:t>
            </a:r>
            <a:endParaRPr lang="pl-PL" sz="1400" dirty="0" smtClean="0">
              <a:solidFill>
                <a:schemeClr val="accent3"/>
              </a:solidFill>
            </a:endParaRP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/>
              <a:t>Termin rozpoczęcia projektu: </a:t>
            </a:r>
            <a:r>
              <a:rPr lang="pl-PL" sz="1400" b="1" dirty="0" smtClean="0">
                <a:solidFill>
                  <a:schemeClr val="accent1"/>
                </a:solidFill>
              </a:rPr>
              <a:t>elastyczny </a:t>
            </a:r>
            <a:r>
              <a:rPr lang="pl-PL" sz="1400" b="1" dirty="0" smtClean="0">
                <a:solidFill>
                  <a:schemeClr val="tx1"/>
                </a:solidFill>
              </a:rPr>
              <a:t>(od 1 września do 31 grudnia 2019 r.)</a:t>
            </a:r>
            <a:br>
              <a:rPr lang="pl-PL" sz="1400" b="1" dirty="0" smtClean="0">
                <a:solidFill>
                  <a:schemeClr val="tx1"/>
                </a:solidFill>
              </a:rPr>
            </a:br>
            <a:r>
              <a:rPr lang="pl-PL" sz="1400" b="1" dirty="0" smtClean="0">
                <a:solidFill>
                  <a:schemeClr val="accent3"/>
                </a:solidFill>
              </a:rPr>
              <a:t>Projekt musi zakończyć się najpóźniej 31 sierpnia 2022 r</a:t>
            </a:r>
            <a:r>
              <a:rPr lang="pl-PL" sz="1400" dirty="0" smtClean="0">
                <a:solidFill>
                  <a:schemeClr val="tx1"/>
                </a:solidFill>
              </a:rPr>
              <a:t>. </a:t>
            </a: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/>
              <a:t>Wniosek składany elektronicznie</a:t>
            </a:r>
            <a:r>
              <a:rPr lang="pl-PL" sz="1400" dirty="0" smtClean="0"/>
              <a:t> przez koordynatora</a:t>
            </a: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>
                <a:solidFill>
                  <a:schemeClr val="tx1"/>
                </a:solidFill>
              </a:rPr>
              <a:t>Termin:</a:t>
            </a:r>
            <a:r>
              <a:rPr lang="pl-PL" sz="1400" dirty="0" smtClean="0">
                <a:solidFill>
                  <a:schemeClr val="tx1"/>
                </a:solidFill>
              </a:rPr>
              <a:t> </a:t>
            </a:r>
            <a:r>
              <a:rPr lang="pl-PL" sz="1400" b="1" dirty="0" smtClean="0">
                <a:solidFill>
                  <a:schemeClr val="accent2"/>
                </a:solidFill>
              </a:rPr>
              <a:t>21 </a:t>
            </a:r>
            <a:r>
              <a:rPr lang="pl-PL" sz="1400" b="1" dirty="0" smtClean="0">
                <a:solidFill>
                  <a:schemeClr val="accent1"/>
                </a:solidFill>
              </a:rPr>
              <a:t>marca 2019 (godz.12:00 czasu brukselskiego)</a:t>
            </a: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sz="1400" b="1" dirty="0" smtClean="0"/>
              <a:t>Język wniosku: </a:t>
            </a:r>
            <a:r>
              <a:rPr lang="pl-PL" sz="1400" b="1" dirty="0" smtClean="0">
                <a:solidFill>
                  <a:schemeClr val="accent1"/>
                </a:solidFill>
              </a:rPr>
              <a:t>Jeden z języków krajów programu</a:t>
            </a: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chemeClr val="tx2"/>
                </a:solidFill>
              </a:rPr>
              <a:t>T</a:t>
            </a:r>
            <a:r>
              <a:rPr lang="pl-PL" b="1" dirty="0" smtClean="0">
                <a:solidFill>
                  <a:schemeClr val="tx2"/>
                </a:solidFill>
              </a:rPr>
              <a:t>o samo konsorcjum może złożyć </a:t>
            </a:r>
            <a:r>
              <a:rPr lang="pl-PL" b="1" dirty="0" smtClean="0">
                <a:solidFill>
                  <a:schemeClr val="accent2"/>
                </a:solidFill>
              </a:rPr>
              <a:t>jeden wniosek</a:t>
            </a:r>
            <a:endParaRPr lang="pl-PL" sz="1400" b="1" dirty="0" smtClean="0">
              <a:solidFill>
                <a:schemeClr val="accent2"/>
              </a:solidFill>
            </a:endParaRPr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</a:pPr>
            <a:endParaRPr lang="pl-PL" sz="1400" dirty="0" smtClean="0"/>
          </a:p>
          <a:p>
            <a:pPr marL="243516" indent="-243516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endParaRPr lang="pl-PL" sz="1400" b="1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20000"/>
              <a:buNone/>
            </a:pPr>
            <a:endParaRPr lang="pl-PL" sz="1600" b="1" dirty="0">
              <a:solidFill>
                <a:schemeClr val="accent1"/>
              </a:solidFill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76256" y="3049292"/>
            <a:ext cx="1348740" cy="1015841"/>
            <a:chOff x="1824" y="633"/>
            <a:chExt cx="2834" cy="2849"/>
          </a:xfrm>
        </p:grpSpPr>
        <p:sp>
          <p:nvSpPr>
            <p:cNvPr id="6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5061"/>
                </a:solidFill>
              </a:endParaRPr>
            </a:p>
          </p:txBody>
        </p:sp>
        <p:sp>
          <p:nvSpPr>
            <p:cNvPr id="7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5061"/>
                </a:solidFill>
              </a:endParaRPr>
            </a:p>
          </p:txBody>
        </p:sp>
        <p:sp>
          <p:nvSpPr>
            <p:cNvPr id="8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5061"/>
                </a:solidFill>
              </a:endParaRPr>
            </a:p>
          </p:txBody>
        </p:sp>
        <p:sp>
          <p:nvSpPr>
            <p:cNvPr id="9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>
                <a:solidFill>
                  <a:srgbClr val="0050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2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Grupy docelowe</a:t>
            </a:r>
            <a:endParaRPr lang="pl-PL" b="1" dirty="0" smtClean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b="1" smtClean="0">
                <a:solidFill>
                  <a:schemeClr val="accent1"/>
                </a:solidFill>
              </a:rPr>
              <a:t>Kto jest uprawniony w Akcji 2. w sektorze Edukacja dorosłych:</a:t>
            </a:r>
          </a:p>
          <a:p>
            <a:pPr marL="0" indent="0">
              <a:spcBef>
                <a:spcPts val="511"/>
              </a:spcBef>
              <a:spcAft>
                <a:spcPts val="256"/>
              </a:spcAft>
              <a:buClr>
                <a:srgbClr val="0077C8"/>
              </a:buClr>
              <a:buSzPct val="130000"/>
              <a:buNone/>
            </a:pPr>
            <a:r>
              <a:rPr lang="pl-PL" b="1" smtClean="0">
                <a:solidFill>
                  <a:schemeClr val="tx1"/>
                </a:solidFill>
              </a:rPr>
              <a:t>Uczestniczące organizacje:</a:t>
            </a:r>
          </a:p>
          <a:p>
            <a:pPr>
              <a:spcBef>
                <a:spcPts val="511"/>
              </a:spcBef>
              <a:spcAft>
                <a:spcPts val="256"/>
              </a:spcAft>
              <a:buClr>
                <a:schemeClr val="accent3"/>
              </a:buClr>
              <a:buSzPct val="130000"/>
            </a:pPr>
            <a:r>
              <a:rPr lang="pl-PL" smtClean="0">
                <a:solidFill>
                  <a:schemeClr val="tx1"/>
                </a:solidFill>
              </a:rPr>
              <a:t>organizacje prywatne lub publiczne aktywne w obszarze edukacji dorosłych, np. stowarzyszenia, fundacje, instytucje kultury, władze lokalne.</a:t>
            </a:r>
            <a:br>
              <a:rPr lang="pl-PL" smtClean="0">
                <a:solidFill>
                  <a:schemeClr val="tx1"/>
                </a:solidFill>
              </a:rPr>
            </a:br>
            <a:endParaRPr lang="pl-PL" smtClean="0">
              <a:solidFill>
                <a:schemeClr val="tx1"/>
              </a:solidFill>
            </a:endParaRPr>
          </a:p>
          <a:p>
            <a:pPr marL="0" indent="0">
              <a:spcBef>
                <a:spcPts val="511"/>
              </a:spcBef>
              <a:spcAft>
                <a:spcPts val="256"/>
              </a:spcAft>
              <a:buClr>
                <a:srgbClr val="0077C8"/>
              </a:buClr>
              <a:buSzPct val="130000"/>
              <a:buNone/>
            </a:pPr>
            <a:r>
              <a:rPr lang="pl-PL" b="1" smtClean="0">
                <a:solidFill>
                  <a:schemeClr val="tx1"/>
                </a:solidFill>
              </a:rPr>
              <a:t>Grupy docelowe:</a:t>
            </a:r>
          </a:p>
          <a:p>
            <a:pPr marL="285750" indent="-285750">
              <a:spcBef>
                <a:spcPts val="511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mtClean="0">
                <a:solidFill>
                  <a:schemeClr val="tx1"/>
                </a:solidFill>
              </a:rPr>
              <a:t>kadra edukacji dorosłych (wspierająca uczenie się w zakresie niezawodowym);</a:t>
            </a:r>
          </a:p>
          <a:p>
            <a:pPr marL="285750" indent="-285750">
              <a:spcBef>
                <a:spcPts val="511"/>
              </a:spcBef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mtClean="0">
                <a:solidFill>
                  <a:schemeClr val="tx1"/>
                </a:solidFill>
              </a:rPr>
              <a:t>dorośli słuchacze uczący się aspektów niezawodowych.</a:t>
            </a:r>
          </a:p>
          <a:p>
            <a:pPr>
              <a:spcBef>
                <a:spcPts val="1800"/>
              </a:spcBef>
              <a:buClr>
                <a:schemeClr val="accent1"/>
              </a:buClr>
              <a:buSzPct val="130000"/>
            </a:pPr>
            <a:r>
              <a:rPr lang="pl-PL" b="1" smtClean="0">
                <a:solidFill>
                  <a:srgbClr val="00B050"/>
                </a:solidFill>
              </a:rPr>
              <a:t>Udział słuchaczy musi służyć realizacji celów projektu</a:t>
            </a:r>
          </a:p>
          <a:p>
            <a:endParaRPr lang="pl-PL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7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Akcja</a:t>
            </a:r>
            <a:r>
              <a:rPr lang="en-US" dirty="0" smtClean="0"/>
              <a:t> 2. </a:t>
            </a:r>
            <a:r>
              <a:rPr lang="pl-PL" dirty="0" smtClean="0"/>
              <a:t>Partnerzy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8470" y="843558"/>
            <a:ext cx="8494010" cy="3528392"/>
          </a:xfrm>
        </p:spPr>
        <p:txBody>
          <a:bodyPr>
            <a:normAutofit/>
          </a:bodyPr>
          <a:lstStyle/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Partnerzy powinni sprawdzić w swoim kraju czy są uprawnieni do udziału w akcji 2</a:t>
            </a:r>
          </a:p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Każda organizacja musi posiadać nr PIC i uzupełnić portal URF</a:t>
            </a:r>
          </a:p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Udział partnerów powinien być uzasadniony i niezbędny do osiągniecia celów projektu</a:t>
            </a:r>
          </a:p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Kraje programu: UE oraz Norwegia, Liechtenstein, Islandia, Turcja, Republika </a:t>
            </a:r>
            <a:r>
              <a:rPr lang="pl-PL" dirty="0" err="1" smtClean="0"/>
              <a:t>Mecedonii</a:t>
            </a:r>
            <a:r>
              <a:rPr lang="pl-PL" dirty="0" smtClean="0"/>
              <a:t>, Serbia</a:t>
            </a:r>
          </a:p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Dodatkowo w szczególnie uzasadnionych przypadkach jako czwarty partner pozostałe kraje świata</a:t>
            </a:r>
          </a:p>
          <a:p>
            <a:pPr marL="180975" indent="-180975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pl-PL" dirty="0" smtClean="0"/>
              <a:t>Zaleca się spotkać z partnerami na etapie pisania wniosku</a:t>
            </a:r>
          </a:p>
          <a:p>
            <a:pPr>
              <a:spcBef>
                <a:spcPts val="2400"/>
              </a:spcBef>
            </a:pPr>
            <a:r>
              <a:rPr lang="pl-PL" sz="1600" dirty="0" smtClean="0">
                <a:solidFill>
                  <a:srgbClr val="00B050"/>
                </a:solidFill>
              </a:rPr>
              <a:t>EPALE – wyszukiwarka partnerów	</a:t>
            </a:r>
            <a:r>
              <a:rPr lang="pl-PL" sz="1600" dirty="0" smtClean="0"/>
              <a:t>	</a:t>
            </a:r>
            <a:r>
              <a:rPr lang="pl-PL" sz="1600" dirty="0" smtClean="0">
                <a:solidFill>
                  <a:srgbClr val="00B050"/>
                </a:solidFill>
              </a:rPr>
              <a:t>Platforma Rezultatów Projektów Erasmus+</a:t>
            </a:r>
          </a:p>
        </p:txBody>
      </p:sp>
      <p:pic>
        <p:nvPicPr>
          <p:cNvPr id="5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99" y="3139594"/>
            <a:ext cx="23399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7814"/>
            <a:ext cx="9239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8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Akcja 2. </a:t>
            </a:r>
            <a:r>
              <a:rPr lang="pl-PL" dirty="0">
                <a:solidFill>
                  <a:schemeClr val="accent1"/>
                </a:solidFill>
              </a:rPr>
              <a:t>Działania w </a:t>
            </a:r>
            <a:r>
              <a:rPr lang="pl-PL" dirty="0" smtClean="0">
                <a:solidFill>
                  <a:schemeClr val="accent1"/>
                </a:solidFill>
              </a:rPr>
              <a:t>projekcie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71450" indent="-17145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chemeClr val="tx2"/>
                </a:solidFill>
              </a:rPr>
              <a:t>Wymiana </a:t>
            </a:r>
            <a:r>
              <a:rPr lang="pl-PL" sz="1300" b="1" dirty="0">
                <a:solidFill>
                  <a:schemeClr val="tx2"/>
                </a:solidFill>
              </a:rPr>
              <a:t>doświadczeń i dobrych praktyk</a:t>
            </a:r>
            <a:r>
              <a:rPr lang="pl-PL" sz="1300" dirty="0">
                <a:solidFill>
                  <a:schemeClr val="tx2"/>
                </a:solidFill>
              </a:rPr>
              <a:t> między organizacjami z sektora Edukacja </a:t>
            </a:r>
            <a:r>
              <a:rPr lang="pl-PL" sz="1300" dirty="0" smtClean="0">
                <a:solidFill>
                  <a:schemeClr val="tx2"/>
                </a:solidFill>
              </a:rPr>
              <a:t>dorosłych</a:t>
            </a:r>
            <a:br>
              <a:rPr lang="pl-PL" sz="1300" dirty="0" smtClean="0">
                <a:solidFill>
                  <a:schemeClr val="tx2"/>
                </a:solidFill>
              </a:rPr>
            </a:br>
            <a:r>
              <a:rPr lang="pl-PL" sz="1300" dirty="0" smtClean="0">
                <a:solidFill>
                  <a:schemeClr val="tx2"/>
                </a:solidFill>
              </a:rPr>
              <a:t>(</a:t>
            </a:r>
            <a:r>
              <a:rPr lang="pl-PL" sz="1300" dirty="0" smtClean="0">
                <a:solidFill>
                  <a:srgbClr val="00B050"/>
                </a:solidFill>
              </a:rPr>
              <a:t>w tym działania lokalne dla kadry i słuchaczy</a:t>
            </a:r>
            <a:r>
              <a:rPr lang="pl-PL" sz="1300" dirty="0" smtClean="0">
                <a:solidFill>
                  <a:schemeClr val="tx2"/>
                </a:solidFill>
              </a:rPr>
              <a:t>);</a:t>
            </a:r>
            <a:endParaRPr lang="pl-PL" sz="1300" dirty="0">
              <a:solidFill>
                <a:schemeClr val="tx2"/>
              </a:solidFill>
            </a:endParaRPr>
          </a:p>
          <a:p>
            <a:pPr marL="171450" indent="-17145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chemeClr val="tx2"/>
                </a:solidFill>
              </a:rPr>
              <a:t>Spotkania </a:t>
            </a:r>
            <a:r>
              <a:rPr lang="pl-PL" sz="1300" b="1" dirty="0">
                <a:solidFill>
                  <a:schemeClr val="tx2"/>
                </a:solidFill>
              </a:rPr>
              <a:t>międzynarodowe partnerów </a:t>
            </a:r>
            <a:r>
              <a:rPr lang="pl-PL" sz="1300" dirty="0">
                <a:solidFill>
                  <a:schemeClr val="tx2"/>
                </a:solidFill>
              </a:rPr>
              <a:t>dot. koordynacji i wdrażania </a:t>
            </a:r>
            <a:r>
              <a:rPr lang="pl-PL" sz="1300" dirty="0" smtClean="0">
                <a:solidFill>
                  <a:schemeClr val="tx2"/>
                </a:solidFill>
              </a:rPr>
              <a:t>projektu;</a:t>
            </a:r>
          </a:p>
          <a:p>
            <a:pPr marL="171450" indent="-17145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1300" b="1" dirty="0" smtClean="0">
                <a:solidFill>
                  <a:schemeClr val="tx2"/>
                </a:solidFill>
              </a:rPr>
              <a:t>Międzynarodowe </a:t>
            </a:r>
            <a:r>
              <a:rPr lang="pl-PL" sz="1300" b="1" dirty="0">
                <a:solidFill>
                  <a:schemeClr val="tx2"/>
                </a:solidFill>
              </a:rPr>
              <a:t>działania dot. szkoleń i uczenia </a:t>
            </a:r>
            <a:r>
              <a:rPr lang="pl-PL" sz="1300" b="1" dirty="0" smtClean="0">
                <a:solidFill>
                  <a:schemeClr val="tx2"/>
                </a:solidFill>
              </a:rPr>
              <a:t>się:</a:t>
            </a:r>
          </a:p>
          <a:p>
            <a:pPr marL="184150" lvl="1" indent="0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None/>
              <a:defRPr/>
            </a:pPr>
            <a:r>
              <a:rPr lang="pl-PL" sz="1300" dirty="0" smtClean="0">
                <a:solidFill>
                  <a:schemeClr val="tx2"/>
                </a:solidFill>
              </a:rPr>
              <a:t>-  krótkie </a:t>
            </a:r>
            <a:r>
              <a:rPr lang="pl-PL" sz="1300" dirty="0">
                <a:solidFill>
                  <a:schemeClr val="tx2"/>
                </a:solidFill>
              </a:rPr>
              <a:t>wspólne szkolenia </a:t>
            </a:r>
            <a:r>
              <a:rPr lang="pl-PL" sz="1400" b="1" dirty="0">
                <a:solidFill>
                  <a:schemeClr val="accent1"/>
                </a:solidFill>
              </a:rPr>
              <a:t>kadry</a:t>
            </a:r>
            <a:r>
              <a:rPr lang="pl-PL" sz="1300" dirty="0">
                <a:solidFill>
                  <a:schemeClr val="tx2"/>
                </a:solidFill>
              </a:rPr>
              <a:t> </a:t>
            </a:r>
            <a:r>
              <a:rPr lang="pl-PL" sz="1300" dirty="0" smtClean="0">
                <a:solidFill>
                  <a:schemeClr val="tx2"/>
                </a:solidFill>
              </a:rPr>
              <a:t>(3 </a:t>
            </a:r>
            <a:r>
              <a:rPr lang="pl-PL" sz="1300" dirty="0">
                <a:solidFill>
                  <a:schemeClr val="tx2"/>
                </a:solidFill>
              </a:rPr>
              <a:t>dni – 2 mies</a:t>
            </a:r>
            <a:r>
              <a:rPr lang="pl-PL" sz="1300" dirty="0" smtClean="0">
                <a:solidFill>
                  <a:schemeClr val="tx2"/>
                </a:solidFill>
              </a:rPr>
              <a:t>.)</a:t>
            </a:r>
          </a:p>
          <a:p>
            <a:pPr marL="184150" lvl="1" indent="0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None/>
              <a:defRPr/>
            </a:pPr>
            <a:r>
              <a:rPr lang="pl-PL" sz="1300" dirty="0" smtClean="0">
                <a:solidFill>
                  <a:schemeClr val="tx2"/>
                </a:solidFill>
              </a:rPr>
              <a:t>-  dłuższe </a:t>
            </a:r>
            <a:r>
              <a:rPr lang="pl-PL" sz="1300" dirty="0">
                <a:solidFill>
                  <a:schemeClr val="tx2"/>
                </a:solidFill>
              </a:rPr>
              <a:t>pobyty szkoleniowe kadry - prowadzenie zajęć w zagranicznej </a:t>
            </a:r>
            <a:r>
              <a:rPr lang="pl-PL" sz="1300" dirty="0" smtClean="0">
                <a:solidFill>
                  <a:schemeClr val="tx2"/>
                </a:solidFill>
              </a:rPr>
              <a:t>org. </a:t>
            </a:r>
            <a:r>
              <a:rPr lang="pl-PL" sz="1300" dirty="0">
                <a:solidFill>
                  <a:schemeClr val="tx2"/>
                </a:solidFill>
              </a:rPr>
              <a:t>partnerskiej (2 – 12 mies</a:t>
            </a:r>
            <a:r>
              <a:rPr lang="pl-PL" sz="1300" dirty="0" smtClean="0">
                <a:solidFill>
                  <a:schemeClr val="tx2"/>
                </a:solidFill>
              </a:rPr>
              <a:t>.)</a:t>
            </a:r>
          </a:p>
          <a:p>
            <a:pPr marL="184150" lvl="1" indent="0"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None/>
              <a:defRPr/>
            </a:pPr>
            <a:r>
              <a:rPr lang="pl-PL" sz="1300" dirty="0" smtClean="0">
                <a:solidFill>
                  <a:schemeClr val="tx2"/>
                </a:solidFill>
              </a:rPr>
              <a:t>-  łączona </a:t>
            </a:r>
            <a:r>
              <a:rPr lang="pl-PL" sz="1300" dirty="0">
                <a:solidFill>
                  <a:schemeClr val="tx2"/>
                </a:solidFill>
              </a:rPr>
              <a:t>mobilność </a:t>
            </a:r>
            <a:r>
              <a:rPr lang="pl-PL" sz="1300" dirty="0" smtClean="0">
                <a:solidFill>
                  <a:schemeClr val="tx2"/>
                </a:solidFill>
              </a:rPr>
              <a:t>(fizyczna i wirtualna) </a:t>
            </a:r>
            <a:r>
              <a:rPr lang="pl-PL" sz="1400" b="1" dirty="0">
                <a:solidFill>
                  <a:schemeClr val="accent1"/>
                </a:solidFill>
              </a:rPr>
              <a:t>dorosłych słuchaczy </a:t>
            </a:r>
            <a:r>
              <a:rPr lang="pl-PL" sz="1300" dirty="0">
                <a:solidFill>
                  <a:schemeClr val="tx2"/>
                </a:solidFill>
              </a:rPr>
              <a:t>(5 dni – 2 mies</a:t>
            </a:r>
            <a:r>
              <a:rPr lang="pl-PL" sz="1300" dirty="0" smtClean="0">
                <a:solidFill>
                  <a:schemeClr val="tx2"/>
                </a:solidFill>
              </a:rPr>
              <a:t>.)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defRPr/>
            </a:pPr>
            <a:endParaRPr lang="pl-PL" sz="13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</a:pPr>
            <a:r>
              <a:rPr lang="pl-PL" sz="1300" u="sng" dirty="0" smtClean="0">
                <a:solidFill>
                  <a:schemeClr val="tx2"/>
                </a:solidFill>
              </a:rPr>
              <a:t>Dodatkowo, opcja tylko </a:t>
            </a:r>
            <a:r>
              <a:rPr lang="pl-PL" sz="1300" u="sng" dirty="0" smtClean="0">
                <a:solidFill>
                  <a:schemeClr val="accent1"/>
                </a:solidFill>
              </a:rPr>
              <a:t>dla </a:t>
            </a:r>
            <a:r>
              <a:rPr lang="pl-PL" sz="1300" u="sng" dirty="0">
                <a:solidFill>
                  <a:schemeClr val="accent1"/>
                </a:solidFill>
              </a:rPr>
              <a:t>projektów z innowacyjnymi </a:t>
            </a:r>
            <a:r>
              <a:rPr lang="pl-PL" sz="1300" u="sng" dirty="0" smtClean="0">
                <a:solidFill>
                  <a:schemeClr val="accent1"/>
                </a:solidFill>
              </a:rPr>
              <a:t>produktami:</a:t>
            </a:r>
            <a:endParaRPr lang="pl-PL" sz="1300" u="sng" dirty="0">
              <a:solidFill>
                <a:schemeClr val="accent1"/>
              </a:solidFill>
            </a:endParaRPr>
          </a:p>
          <a:p>
            <a:pPr marL="180975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1300" b="1" dirty="0" smtClean="0">
                <a:solidFill>
                  <a:schemeClr val="tx2"/>
                </a:solidFill>
              </a:rPr>
              <a:t>Opracowywanie </a:t>
            </a:r>
            <a:r>
              <a:rPr lang="pl-PL" sz="1300" b="1" dirty="0">
                <a:solidFill>
                  <a:schemeClr val="tx2"/>
                </a:solidFill>
              </a:rPr>
              <a:t>innowacyjnych</a:t>
            </a:r>
            <a:r>
              <a:rPr lang="pl-PL" sz="1300" dirty="0">
                <a:solidFill>
                  <a:schemeClr val="tx2"/>
                </a:solidFill>
              </a:rPr>
              <a:t> programów, metod i narzędzi </a:t>
            </a:r>
            <a:r>
              <a:rPr lang="pl-PL" sz="1300" dirty="0" smtClean="0">
                <a:solidFill>
                  <a:schemeClr val="tx2"/>
                </a:solidFill>
              </a:rPr>
              <a:t>edukacyjnych</a:t>
            </a:r>
            <a:br>
              <a:rPr lang="pl-PL" sz="1300" dirty="0" smtClean="0">
                <a:solidFill>
                  <a:schemeClr val="tx2"/>
                </a:solidFill>
              </a:rPr>
            </a:br>
            <a:r>
              <a:rPr lang="pl-PL" sz="1300" dirty="0" smtClean="0">
                <a:solidFill>
                  <a:schemeClr val="tx2"/>
                </a:solidFill>
              </a:rPr>
              <a:t>– Rezultatów Pracy Intelektualnej</a:t>
            </a:r>
            <a:r>
              <a:rPr lang="pl-PL" sz="1300" dirty="0">
                <a:solidFill>
                  <a:schemeClr val="tx2"/>
                </a:solidFill>
              </a:rPr>
              <a:t>;</a:t>
            </a:r>
          </a:p>
          <a:p>
            <a:pPr marL="180975" indent="-180975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</a:pPr>
            <a:r>
              <a:rPr lang="pl-PL" sz="1300" b="1" dirty="0">
                <a:solidFill>
                  <a:schemeClr val="tx2"/>
                </a:solidFill>
              </a:rPr>
              <a:t>Wydarzenia upowszechniające </a:t>
            </a:r>
            <a:r>
              <a:rPr lang="pl-PL" sz="1300" dirty="0">
                <a:solidFill>
                  <a:schemeClr val="tx2"/>
                </a:solidFill>
              </a:rPr>
              <a:t>ww. Rezultaty Pracy </a:t>
            </a:r>
            <a:r>
              <a:rPr lang="pl-PL" sz="1300" dirty="0" smtClean="0">
                <a:solidFill>
                  <a:schemeClr val="tx2"/>
                </a:solidFill>
              </a:rPr>
              <a:t>Intelektualnej.</a:t>
            </a:r>
            <a:endParaRPr lang="pl-PL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 smtClean="0">
                <a:solidFill>
                  <a:schemeClr val="accent1"/>
                </a:solidFill>
              </a:rPr>
              <a:t>Akcja</a:t>
            </a:r>
            <a:r>
              <a:rPr lang="en-US" dirty="0" smtClean="0">
                <a:solidFill>
                  <a:schemeClr val="accent1"/>
                </a:solidFill>
              </a:rPr>
              <a:t> 2. </a:t>
            </a:r>
            <a:r>
              <a:rPr lang="pl-PL" dirty="0" err="1" smtClean="0">
                <a:solidFill>
                  <a:schemeClr val="accent1"/>
                </a:solidFill>
              </a:rPr>
              <a:t>PRIORYTETy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400" b="1" dirty="0" smtClean="0">
                <a:solidFill>
                  <a:schemeClr val="accent2"/>
                </a:solidFill>
              </a:rPr>
              <a:t>Priorytety</a:t>
            </a:r>
            <a:r>
              <a:rPr lang="pl-PL" sz="1400" b="1" dirty="0" smtClean="0"/>
              <a:t> - Należy </a:t>
            </a:r>
            <a:r>
              <a:rPr lang="pl-PL" sz="1400" b="1" dirty="0"/>
              <a:t>wybrać co najmniej </a:t>
            </a:r>
            <a:r>
              <a:rPr lang="pl-PL" sz="1400" b="1" u="sng" dirty="0" smtClean="0">
                <a:solidFill>
                  <a:schemeClr val="accent1">
                    <a:lumMod val="75000"/>
                  </a:schemeClr>
                </a:solidFill>
              </a:rPr>
              <a:t>jeden priorytet dla </a:t>
            </a:r>
            <a:r>
              <a:rPr lang="pl-PL" sz="1400" b="1" u="sng" dirty="0">
                <a:solidFill>
                  <a:schemeClr val="accent1">
                    <a:lumMod val="75000"/>
                  </a:schemeClr>
                </a:solidFill>
              </a:rPr>
              <a:t>danego sektora lub jeden priorytet </a:t>
            </a:r>
            <a:r>
              <a:rPr lang="pl-PL" sz="1400" b="1" u="sng" dirty="0" smtClean="0">
                <a:solidFill>
                  <a:schemeClr val="accent1">
                    <a:lumMod val="75000"/>
                  </a:schemeClr>
                </a:solidFill>
              </a:rPr>
              <a:t>horyzontalny.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400" u="sng" dirty="0" smtClean="0"/>
              <a:t>Jeżeli </a:t>
            </a:r>
            <a:r>
              <a:rPr lang="pl-PL" sz="1400" u="sng" dirty="0"/>
              <a:t>wybrano priorytet horyzontalny</a:t>
            </a:r>
            <a:r>
              <a:rPr lang="pl-PL" sz="1400" dirty="0"/>
              <a:t>, to sektorem, na który zostanie wywarty największy wpływ, musi być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sektor edukacji dorosłych</a:t>
            </a:r>
            <a:r>
              <a:rPr lang="pl-PL" sz="1400" dirty="0"/>
              <a:t>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l-PL" sz="1400" dirty="0"/>
              <a:t>Dodatkowo można wybrać jeden z priorytetów dla pozostałych sektorów (projekt o charakterze międzysektorowym), musi być jednak zachowany powyższy warunek.</a:t>
            </a:r>
          </a:p>
          <a:p>
            <a:pPr marL="0" indent="0">
              <a:buNone/>
            </a:pPr>
            <a:endParaRPr lang="pl-PL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9" y="2427730"/>
            <a:ext cx="8541943" cy="158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oliniowy 5"/>
          <p:cNvCxnSpPr/>
          <p:nvPr/>
        </p:nvCxnSpPr>
        <p:spPr>
          <a:xfrm>
            <a:off x="1475570" y="2654721"/>
            <a:ext cx="288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>
            <a:off x="1943635" y="3435870"/>
            <a:ext cx="19442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33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Priorytety 2019 </a:t>
            </a:r>
            <a:r>
              <a:rPr lang="pl-PL" dirty="0">
                <a:solidFill>
                  <a:schemeClr val="accent1"/>
                </a:solidFill>
              </a:rPr>
              <a:t>– sektor Edukacja </a:t>
            </a:r>
            <a:r>
              <a:rPr lang="pl-PL" dirty="0" smtClean="0">
                <a:solidFill>
                  <a:schemeClr val="accent1"/>
                </a:solidFill>
              </a:rPr>
              <a:t>dorosłych</a:t>
            </a:r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/>
              <a:t>Poprawa i poszerzanie gamy </a:t>
            </a:r>
            <a:r>
              <a:rPr lang="pl-PL" b="1" dirty="0"/>
              <a:t>wysokiej jakości możliwości uczenia się</a:t>
            </a:r>
            <a:r>
              <a:rPr lang="pl-PL" dirty="0"/>
              <a:t>, dostosowanych do </a:t>
            </a:r>
            <a:r>
              <a:rPr lang="pl-PL" dirty="0">
                <a:solidFill>
                  <a:schemeClr val="tx2"/>
                </a:solidFill>
              </a:rPr>
              <a:t>indywidualnych potrzeb osób dorosłych </a:t>
            </a:r>
            <a:r>
              <a:rPr lang="pl-PL" dirty="0">
                <a:solidFill>
                  <a:srgbClr val="FF0000"/>
                </a:solidFill>
              </a:rPr>
              <a:t>o niskich umiejętnościach lub kwalifikacjach w celu doskonalenia ich umiejętności pisania, czytania, rozumowania matematycznego, umiejętności cyfrowych i </a:t>
            </a:r>
            <a:r>
              <a:rPr lang="pl-PL" u="sng" dirty="0">
                <a:solidFill>
                  <a:srgbClr val="FF0000"/>
                </a:solidFill>
              </a:rPr>
              <a:t>kompetencji kluczowych</a:t>
            </a:r>
            <a:r>
              <a:rPr lang="pl-PL" u="sng" dirty="0"/>
              <a:t> </a:t>
            </a:r>
            <a:r>
              <a:rPr lang="pl-PL" dirty="0"/>
              <a:t>lub w celu zdobywania wyższych kwalifikacji, w tym przez poświadczanie umiejętności zdobywanych w ramach nieformalnego i </a:t>
            </a:r>
            <a:r>
              <a:rPr lang="pl-PL" dirty="0" err="1"/>
              <a:t>pozaformalnego</a:t>
            </a:r>
            <a:r>
              <a:rPr lang="pl-PL" dirty="0"/>
              <a:t> uczenia się</a:t>
            </a:r>
            <a:r>
              <a:rPr lang="pl-PL" dirty="0" smtClean="0"/>
              <a:t>.</a:t>
            </a:r>
          </a:p>
          <a:p>
            <a:pPr marL="342900" lvl="0" indent="-34290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-PL" dirty="0" smtClean="0"/>
              <a:t>Wspieranie </a:t>
            </a:r>
            <a:r>
              <a:rPr lang="pl-PL" dirty="0"/>
              <a:t>tworzenia i </a:t>
            </a:r>
            <a:r>
              <a:rPr lang="pl-PL" b="1" dirty="0"/>
              <a:t>dostępu do ścieżek poprawy umiejętności</a:t>
            </a:r>
            <a:r>
              <a:rPr lang="pl-PL" dirty="0"/>
              <a:t> poprzez udostępnianie możliwości rozpoznawania i analizowania umiejętności oraz </a:t>
            </a:r>
            <a:r>
              <a:rPr lang="pl-PL" dirty="0">
                <a:solidFill>
                  <a:srgbClr val="FF0000"/>
                </a:solidFill>
              </a:rPr>
              <a:t>możliwości uczenia się dostosowanych do indywidualnych potrzeb</a:t>
            </a:r>
            <a:r>
              <a:rPr lang="pl-PL" dirty="0"/>
              <a:t>, uznawalność elastycznych trybów uczenia się (np. masowych otwartych kursów internetowych: MOOC), a także poprzez poświadczanie umiejętności zdobywanych w ramach nieformalnego i </a:t>
            </a:r>
            <a:r>
              <a:rPr lang="pl-PL" dirty="0" err="1"/>
              <a:t>pozaformalnego</a:t>
            </a:r>
            <a:r>
              <a:rPr lang="pl-PL" dirty="0"/>
              <a:t> uczenia się.</a:t>
            </a:r>
          </a:p>
        </p:txBody>
      </p:sp>
    </p:spTree>
    <p:extLst>
      <p:ext uri="{BB962C8B-B14F-4D97-AF65-F5344CB8AC3E}">
        <p14:creationId xmlns:p14="http://schemas.microsoft.com/office/powerpoint/2010/main" val="15061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Priorytety </a:t>
            </a:r>
            <a:r>
              <a:rPr lang="pl-PL" dirty="0">
                <a:solidFill>
                  <a:schemeClr val="accent1"/>
                </a:solidFill>
              </a:rPr>
              <a:t>2019 – sektor Edukacja dorosłych</a:t>
            </a:r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pl-PL" dirty="0">
                <a:solidFill>
                  <a:schemeClr val="tx2"/>
                </a:solidFill>
              </a:rPr>
              <a:t>Zwiększanie popytu i uczestnictwa poprzez skuteczne strategie aktywizacji, poradnictwa i motywowania, zachęcające osoby dorosłe </a:t>
            </a:r>
            <a:r>
              <a:rPr lang="pl-PL" dirty="0">
                <a:solidFill>
                  <a:srgbClr val="FF0000"/>
                </a:solidFill>
              </a:rPr>
              <a:t>o niskich umiejętnościach lub kwalifikacjach do rozwoju i poprawy umiejętności pisania, czytania, rozumowania matematycznego oraz umiejętności i kompetencji cyfrowych, </a:t>
            </a:r>
            <a:r>
              <a:rPr lang="pl-PL" u="sng" dirty="0">
                <a:solidFill>
                  <a:srgbClr val="FF0000"/>
                </a:solidFill>
              </a:rPr>
              <a:t>innych kluczowych kompetencji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>
                <a:solidFill>
                  <a:schemeClr val="tx2"/>
                </a:solidFill>
              </a:rPr>
              <a:t>lub do zdobywania dalszych </a:t>
            </a:r>
            <a:r>
              <a:rPr lang="pl-PL" dirty="0" smtClean="0">
                <a:solidFill>
                  <a:schemeClr val="tx2"/>
                </a:solidFill>
              </a:rPr>
              <a:t>kwalifikacji.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pl-PL" dirty="0" smtClean="0">
                <a:solidFill>
                  <a:schemeClr val="tx2"/>
                </a:solidFill>
              </a:rPr>
              <a:t>Poszerzanie </a:t>
            </a:r>
            <a:r>
              <a:rPr lang="pl-PL" dirty="0">
                <a:solidFill>
                  <a:schemeClr val="tx2"/>
                </a:solidFill>
              </a:rPr>
              <a:t>i rozwój kompetencji edukatorów i innych pracowników wspierających uczące się osoby dorosłe, w szczególności w motywowaniu dorosłych do nauki i w zakresie skutecznego nauczania osób dorosłych </a:t>
            </a:r>
            <a:r>
              <a:rPr lang="pl-PL" dirty="0">
                <a:solidFill>
                  <a:srgbClr val="FF0000"/>
                </a:solidFill>
              </a:rPr>
              <a:t>o niskich umiejętnościach lub kwalifikacjach w zakresie czytania, pisania, rozumowania matematycznego i umiejętności cyfrowych</a:t>
            </a:r>
            <a:r>
              <a:rPr lang="pl-PL" dirty="0">
                <a:solidFill>
                  <a:schemeClr val="tx2"/>
                </a:solidFill>
              </a:rPr>
              <a:t>, w tym również za pomocą skutecznego wykorzystania technologii cyfrowych celem poprawy doświadczeń w obszarze </a:t>
            </a:r>
            <a:r>
              <a:rPr lang="pl-PL" dirty="0" smtClean="0">
                <a:solidFill>
                  <a:schemeClr val="tx2"/>
                </a:solidFill>
              </a:rPr>
              <a:t>nauki.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+mj-lt"/>
              <a:buAutoNum type="arabicPeriod" startAt="3"/>
            </a:pPr>
            <a:r>
              <a:rPr lang="pl-PL" dirty="0" smtClean="0">
                <a:solidFill>
                  <a:schemeClr val="tx2"/>
                </a:solidFill>
              </a:rPr>
              <a:t>Opracowywanie </a:t>
            </a:r>
            <a:r>
              <a:rPr lang="pl-PL" dirty="0">
                <a:solidFill>
                  <a:schemeClr val="tx2"/>
                </a:solidFill>
              </a:rPr>
              <a:t>mechanizmów monitorowania skuteczności strategii uczenia się dorosłych lub śledzenia i monito­rowania postępów </a:t>
            </a:r>
            <a:r>
              <a:rPr lang="pl-PL" dirty="0">
                <a:solidFill>
                  <a:srgbClr val="FF0000"/>
                </a:solidFill>
              </a:rPr>
              <a:t>dorosłych osób uczących się</a:t>
            </a:r>
            <a:r>
              <a:rPr lang="pl-PL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73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PRIORYTETY horyzontalne 2019</a:t>
            </a:r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 smtClean="0">
                <a:solidFill>
                  <a:srgbClr val="00B050"/>
                </a:solidFill>
              </a:rPr>
              <a:t>Wspieranie </a:t>
            </a:r>
            <a:r>
              <a:rPr lang="pl-PL" dirty="0">
                <a:solidFill>
                  <a:srgbClr val="00B050"/>
                </a:solidFill>
              </a:rPr>
              <a:t>osób w zdobywaniu i doskonaleniu umiejętności podstawowych i kompetencji </a:t>
            </a:r>
            <a:r>
              <a:rPr lang="pl-PL" dirty="0" smtClean="0">
                <a:solidFill>
                  <a:srgbClr val="00B050"/>
                </a:solidFill>
              </a:rPr>
              <a:t>kluczowych</a:t>
            </a: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 smtClean="0">
                <a:solidFill>
                  <a:srgbClr val="00B050"/>
                </a:solidFill>
              </a:rPr>
              <a:t>Włączenie społeczne</a:t>
            </a:r>
            <a:endParaRPr lang="pl-PL" dirty="0">
              <a:solidFill>
                <a:srgbClr val="00B050"/>
              </a:solidFill>
            </a:endParaRP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>
                <a:solidFill>
                  <a:schemeClr val="tx1"/>
                </a:solidFill>
              </a:rPr>
              <a:t>Otwarta edukacja i innowacyjne praktyki w erze </a:t>
            </a:r>
            <a:r>
              <a:rPr lang="pl-PL" dirty="0" smtClean="0">
                <a:solidFill>
                  <a:schemeClr val="tx1"/>
                </a:solidFill>
              </a:rPr>
              <a:t>cyfrowej</a:t>
            </a: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 smtClean="0">
                <a:solidFill>
                  <a:schemeClr val="tx1"/>
                </a:solidFill>
              </a:rPr>
              <a:t>Wspieranie edukatorów</a:t>
            </a: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 smtClean="0">
                <a:solidFill>
                  <a:schemeClr val="tx1"/>
                </a:solidFill>
              </a:rPr>
              <a:t>Przejrzystość </a:t>
            </a:r>
            <a:r>
              <a:rPr lang="pl-PL" dirty="0">
                <a:solidFill>
                  <a:schemeClr val="tx1"/>
                </a:solidFill>
              </a:rPr>
              <a:t>i uznawanie umiejętności i </a:t>
            </a:r>
            <a:r>
              <a:rPr lang="pl-PL" dirty="0" smtClean="0">
                <a:solidFill>
                  <a:schemeClr val="tx1"/>
                </a:solidFill>
              </a:rPr>
              <a:t>kwalifikacji</a:t>
            </a: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>
                <a:solidFill>
                  <a:schemeClr val="tx1"/>
                </a:solidFill>
              </a:rPr>
              <a:t>Zrównoważone inwestycje, jakość i efektywność systemów kształcenia, szkolenia i na rzecz młodzieży </a:t>
            </a:r>
            <a:endParaRPr lang="pl-PL" dirty="0" smtClean="0">
              <a:solidFill>
                <a:schemeClr val="tx1"/>
              </a:solidFill>
            </a:endParaRPr>
          </a:p>
          <a:p>
            <a:pPr marL="268288" lvl="0" indent="-268288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l-PL" dirty="0">
                <a:solidFill>
                  <a:schemeClr val="tx1"/>
                </a:solidFill>
              </a:rPr>
              <a:t>Społeczna i edukacyjna wartość europejskiego dziedzictwa kulturowego, jego wkład w tworzenie miejsc pracy, wzrost gospodarczy i spójność </a:t>
            </a:r>
            <a:r>
              <a:rPr lang="pl-PL" dirty="0" smtClean="0">
                <a:solidFill>
                  <a:schemeClr val="tx1"/>
                </a:solidFill>
              </a:rPr>
              <a:t>społeczną 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835696" y="140276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endParaRPr lang="pl-PL" sz="1800" b="1" cap="all" dirty="0" smtClean="0">
              <a:solidFill>
                <a:srgbClr val="F684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671638" y="50800"/>
            <a:ext cx="7472362" cy="647700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chemeClr val="accent1"/>
                </a:solidFill>
              </a:rPr>
              <a:t>2019: </a:t>
            </a:r>
            <a:r>
              <a:rPr lang="pl-PL" sz="2000" b="1" u="sng" dirty="0" smtClean="0">
                <a:solidFill>
                  <a:schemeClr val="accent1"/>
                </a:solidFill>
              </a:rPr>
              <a:t>26.</a:t>
            </a:r>
            <a:r>
              <a:rPr lang="pl-PL" sz="2000" b="1" dirty="0" smtClean="0">
                <a:solidFill>
                  <a:schemeClr val="accent1"/>
                </a:solidFill>
              </a:rPr>
              <a:t> ROK FRSE i </a:t>
            </a:r>
            <a:r>
              <a:rPr lang="pl-PL" sz="2000" b="1" u="sng" dirty="0" smtClean="0">
                <a:solidFill>
                  <a:schemeClr val="accent1"/>
                </a:solidFill>
              </a:rPr>
              <a:t>19.</a:t>
            </a:r>
            <a:r>
              <a:rPr lang="pl-PL" sz="2000" b="1" dirty="0" smtClean="0">
                <a:solidFill>
                  <a:schemeClr val="accent1"/>
                </a:solidFill>
              </a:rPr>
              <a:t> ROK EDUKACJI DOROSŁYCH</a:t>
            </a:r>
            <a:endParaRPr lang="pl-PL" sz="2000" b="1" dirty="0">
              <a:solidFill>
                <a:schemeClr val="accent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781050" y="842963"/>
            <a:ext cx="8362950" cy="352901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endParaRPr lang="pl-PL" sz="18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b="1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b="1" dirty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1800" b="1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pl-PL" sz="800" dirty="0" smtClean="0">
              <a:solidFill>
                <a:schemeClr val="tx2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defRPr/>
            </a:pPr>
            <a:endParaRPr lang="pl-PL" sz="1800" b="1" dirty="0">
              <a:solidFill>
                <a:schemeClr val="tx2"/>
              </a:solidFill>
              <a:latin typeface="+mn-lt"/>
            </a:endParaRPr>
          </a:p>
          <a:p>
            <a:pPr>
              <a:spcBef>
                <a:spcPts val="0"/>
              </a:spcBef>
              <a:defRPr/>
            </a:pPr>
            <a:endParaRPr lang="pl-PL" sz="18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200000"/>
              </a:lnSpc>
              <a:spcBef>
                <a:spcPts val="0"/>
              </a:spcBef>
              <a:defRPr/>
            </a:pPr>
            <a:endParaRPr lang="pl-PL" sz="2000" dirty="0">
              <a:solidFill>
                <a:schemeClr val="tx2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" y="682729"/>
            <a:ext cx="8617396" cy="175359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131840" y="2589716"/>
            <a:ext cx="5970353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C00000"/>
                </a:solidFill>
              </a:rPr>
              <a:t> </a:t>
            </a:r>
            <a:r>
              <a:rPr lang="pl-PL" sz="1400" dirty="0" smtClean="0">
                <a:solidFill>
                  <a:srgbClr val="C00000"/>
                </a:solidFill>
              </a:rPr>
              <a:t>     </a:t>
            </a:r>
            <a:r>
              <a:rPr lang="pl-PL" sz="1600" dirty="0" smtClean="0">
                <a:solidFill>
                  <a:srgbClr val="C00000"/>
                </a:solidFill>
              </a:rPr>
              <a:t>2000-2006                2007-2013              2014-2020</a:t>
            </a:r>
          </a:p>
          <a:p>
            <a:r>
              <a:rPr lang="pl-PL" sz="1200" dirty="0" err="1" smtClean="0">
                <a:solidFill>
                  <a:srgbClr val="C00000"/>
                </a:solidFill>
              </a:rPr>
              <a:t>Socrates</a:t>
            </a:r>
            <a:r>
              <a:rPr lang="pl-PL" sz="1200" dirty="0" smtClean="0">
                <a:solidFill>
                  <a:srgbClr val="C00000"/>
                </a:solidFill>
              </a:rPr>
              <a:t> GRUNDTVIG            LLP GRUNDTVIG          Erasmus+ EDUKACJA DOROSŁYCH    </a:t>
            </a:r>
            <a:r>
              <a:rPr lang="pl-PL" sz="1200" dirty="0" smtClean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pl-PL" sz="1200" dirty="0" smtClean="0"/>
              <a:t>               </a:t>
            </a:r>
            <a:endParaRPr lang="pl-PL" sz="1200" dirty="0"/>
          </a:p>
        </p:txBody>
      </p:sp>
      <p:sp>
        <p:nvSpPr>
          <p:cNvPr id="7" name="Prostokąt 6"/>
          <p:cNvSpPr/>
          <p:nvPr/>
        </p:nvSpPr>
        <p:spPr>
          <a:xfrm>
            <a:off x="9684568" y="4876006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accent2">
                    <a:lumMod val="75000"/>
                  </a:schemeClr>
                </a:solidFill>
                <a:sym typeface="Symbol"/>
              </a:rPr>
              <a:t></a:t>
            </a:r>
            <a:endParaRPr lang="pl-PL" b="1" dirty="0"/>
          </a:p>
        </p:txBody>
      </p:sp>
      <p:sp>
        <p:nvSpPr>
          <p:cNvPr id="9" name="Strzałka w górę 8"/>
          <p:cNvSpPr/>
          <p:nvPr/>
        </p:nvSpPr>
        <p:spPr>
          <a:xfrm>
            <a:off x="3483414" y="2355726"/>
            <a:ext cx="277646" cy="30520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1259632" y="1347614"/>
            <a:ext cx="899924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l-PL" sz="1100" dirty="0" smtClean="0">
                <a:solidFill>
                  <a:schemeClr val="tx2"/>
                </a:solidFill>
              </a:rPr>
              <a:t>23.06.1993  powołanie FRSE</a:t>
            </a:r>
            <a:endParaRPr lang="pl-PL" sz="1100" dirty="0">
              <a:solidFill>
                <a:schemeClr val="tx2"/>
              </a:solidFill>
            </a:endParaRPr>
          </a:p>
        </p:txBody>
      </p:sp>
      <p:sp>
        <p:nvSpPr>
          <p:cNvPr id="14" name="Strzałka w górę 13"/>
          <p:cNvSpPr/>
          <p:nvPr/>
        </p:nvSpPr>
        <p:spPr>
          <a:xfrm>
            <a:off x="5286887" y="2338647"/>
            <a:ext cx="277646" cy="294184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 w górę 14"/>
          <p:cNvSpPr/>
          <p:nvPr/>
        </p:nvSpPr>
        <p:spPr>
          <a:xfrm>
            <a:off x="7132452" y="2355726"/>
            <a:ext cx="277646" cy="280330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ole tekstowe 17"/>
          <p:cNvSpPr txBox="1"/>
          <p:nvPr/>
        </p:nvSpPr>
        <p:spPr>
          <a:xfrm>
            <a:off x="6558754" y="3288480"/>
            <a:ext cx="2543936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rgbClr val="C00000"/>
                </a:solidFill>
              </a:rPr>
              <a:t>1.10.2014: Krajowe Biuro EPALE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7599258" y="3579862"/>
            <a:ext cx="1503432" cy="6001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C00000"/>
                </a:solidFill>
              </a:rPr>
              <a:t>1.02.2018: POWER – mobilność kadry edukacji dorosłych</a:t>
            </a:r>
            <a:endParaRPr lang="pl-PL" sz="11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7926409" y="4192569"/>
            <a:ext cx="1175784" cy="430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rgbClr val="C00000"/>
                </a:solidFill>
              </a:rPr>
              <a:t>1.10.2018: </a:t>
            </a:r>
            <a:br>
              <a:rPr lang="pl-PL" sz="1100" dirty="0" smtClean="0">
                <a:solidFill>
                  <a:srgbClr val="C00000"/>
                </a:solidFill>
              </a:rPr>
            </a:br>
            <a:r>
              <a:rPr lang="pl-PL" sz="1100" dirty="0" smtClean="0">
                <a:solidFill>
                  <a:srgbClr val="C00000"/>
                </a:solidFill>
              </a:rPr>
              <a:t>POWER-SZANSA</a:t>
            </a:r>
            <a:endParaRPr lang="pl-PL" sz="11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29136" y="2576157"/>
            <a:ext cx="2016224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C00000"/>
                </a:solidFill>
              </a:rPr>
              <a:t>Edukacja dorosłych </a:t>
            </a:r>
            <a:r>
              <a:rPr lang="pl-PL" sz="1400" dirty="0" smtClean="0">
                <a:solidFill>
                  <a:srgbClr val="C00000"/>
                </a:solidFill>
              </a:rPr>
              <a:t/>
            </a:r>
            <a:br>
              <a:rPr lang="pl-PL" sz="1400" dirty="0" smtClean="0">
                <a:solidFill>
                  <a:srgbClr val="C00000"/>
                </a:solidFill>
              </a:rPr>
            </a:br>
            <a:r>
              <a:rPr lang="pl-PL" sz="1400" dirty="0" smtClean="0">
                <a:solidFill>
                  <a:srgbClr val="C00000"/>
                </a:solidFill>
              </a:rPr>
              <a:t>w programach </a:t>
            </a:r>
            <a:r>
              <a:rPr lang="pl-PL" sz="1400" dirty="0">
                <a:solidFill>
                  <a:srgbClr val="C00000"/>
                </a:solidFill>
              </a:rPr>
              <a:t>unijnych </a:t>
            </a:r>
            <a:endParaRPr lang="pl-PL" sz="1400" dirty="0"/>
          </a:p>
        </p:txBody>
      </p:sp>
      <p:sp>
        <p:nvSpPr>
          <p:cNvPr id="17" name="Strzałka w górę 16"/>
          <p:cNvSpPr/>
          <p:nvPr/>
        </p:nvSpPr>
        <p:spPr>
          <a:xfrm rot="5400000">
            <a:off x="2353533" y="2698722"/>
            <a:ext cx="277646" cy="305208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5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sz="half" idx="2"/>
          </p:nvPr>
        </p:nvSpPr>
        <p:spPr/>
        <p:txBody>
          <a:bodyPr rtlCol="0">
            <a:no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AutoNum type="romanUcPeriod"/>
            </a:pPr>
            <a:r>
              <a:rPr lang="pl-PL" sz="1400" dirty="0" smtClean="0">
                <a:solidFill>
                  <a:schemeClr val="accent4"/>
                </a:solidFill>
              </a:rPr>
              <a:t>Adekwatność projektu </a:t>
            </a:r>
            <a:r>
              <a:rPr lang="pl-PL" sz="1400" dirty="0" smtClean="0"/>
              <a:t>- do celów i priorytetów akcji w obszarze edukacji dorosłych </a:t>
            </a:r>
            <a:r>
              <a:rPr lang="pl-PL" sz="1400" b="1" dirty="0" smtClean="0"/>
              <a:t>- 30 pkt 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AutoNum type="romanUcPeriod"/>
            </a:pPr>
            <a:r>
              <a:rPr lang="pl-PL" sz="1400" dirty="0" smtClean="0">
                <a:solidFill>
                  <a:schemeClr val="accent4"/>
                </a:solidFill>
              </a:rPr>
              <a:t>Jakość planu projektu i jego realizacji </a:t>
            </a:r>
            <a:r>
              <a:rPr lang="pl-PL" sz="1400" dirty="0" smtClean="0"/>
              <a:t>– jego  planu działania, spójności celów z działaniami, działań z proponowanym budżetem itd.</a:t>
            </a:r>
            <a:r>
              <a:rPr lang="pl-PL" sz="1400" b="1" dirty="0" smtClean="0"/>
              <a:t> - 20 pkt 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AutoNum type="romanUcPeriod"/>
            </a:pPr>
            <a:r>
              <a:rPr lang="pl-PL" sz="1400" dirty="0" smtClean="0">
                <a:solidFill>
                  <a:schemeClr val="accent4"/>
                </a:solidFill>
              </a:rPr>
              <a:t>Jakość zespołu odpowiedzialnego za projekt i metody współpracy </a:t>
            </a:r>
            <a:r>
              <a:rPr lang="pl-PL" sz="1400" dirty="0" smtClean="0"/>
              <a:t>– podział zadań, mechanizmy koordynacji </a:t>
            </a:r>
            <a:br>
              <a:rPr lang="pl-PL" sz="1400" dirty="0" smtClean="0"/>
            </a:br>
            <a:r>
              <a:rPr lang="pl-PL" sz="1400" dirty="0" smtClean="0"/>
              <a:t>i współpracy - </a:t>
            </a:r>
            <a:r>
              <a:rPr lang="pl-PL" sz="1400" b="1" dirty="0" smtClean="0"/>
              <a:t>20 pkt 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AutoNum type="romanUcPeriod"/>
            </a:pPr>
            <a:r>
              <a:rPr lang="pl-PL" sz="1400" dirty="0" smtClean="0">
                <a:solidFill>
                  <a:schemeClr val="accent4"/>
                </a:solidFill>
              </a:rPr>
              <a:t>Wpływ i upowszechnianie</a:t>
            </a:r>
            <a:r>
              <a:rPr lang="pl-PL" sz="1400" dirty="0" smtClean="0"/>
              <a:t>, w tym wykorzystanie rezultatów </a:t>
            </a:r>
            <a:br>
              <a:rPr lang="pl-PL" sz="1400" dirty="0" smtClean="0"/>
            </a:br>
            <a:r>
              <a:rPr lang="pl-PL" sz="1400" dirty="0" smtClean="0"/>
              <a:t>i produktów po zakończeniu projektu – </a:t>
            </a:r>
            <a:r>
              <a:rPr lang="pl-PL" sz="1400" b="1" dirty="0" smtClean="0"/>
              <a:t>30 pkt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835696" y="123478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spcBef>
                <a:spcPct val="0"/>
              </a:spcBef>
              <a:defRPr/>
            </a:pPr>
            <a:endParaRPr lang="pl-PL" sz="1800" b="1" cap="all" dirty="0" smtClean="0">
              <a:solidFill>
                <a:srgbClr val="F68452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7596336" y="249974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1800" dirty="0">
              <a:solidFill>
                <a:srgbClr val="005061"/>
              </a:solidFill>
            </a:endParaRPr>
          </a:p>
        </p:txBody>
      </p:sp>
      <p:sp>
        <p:nvSpPr>
          <p:cNvPr id="30" name="Tytuł 8"/>
          <p:cNvSpPr txBox="1">
            <a:spLocks/>
          </p:cNvSpPr>
          <p:nvPr/>
        </p:nvSpPr>
        <p:spPr>
          <a:xfrm>
            <a:off x="1907630" y="219528"/>
            <a:ext cx="6912768" cy="466809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>
            <a:lvl1pPr algn="l" defTabSz="779252" rtl="0" eaLnBrk="1" latinLnBrk="0" hangingPunct="1">
              <a:spcBef>
                <a:spcPct val="0"/>
              </a:spcBef>
              <a:buNone/>
              <a:defRPr lang="pl-PL" sz="1800" b="1" kern="1200" cap="all" dirty="0">
                <a:solidFill>
                  <a:schemeClr val="accent1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r>
              <a:rPr lang="pl-PL" dirty="0" smtClean="0"/>
              <a:t>Akcja 2. </a:t>
            </a:r>
            <a:r>
              <a:rPr dirty="0" smtClean="0">
                <a:solidFill>
                  <a:srgbClr val="F68452"/>
                </a:solidFill>
              </a:rPr>
              <a:t>Ocena jakościowa - kryteria</a:t>
            </a:r>
            <a:endParaRPr dirty="0">
              <a:solidFill>
                <a:srgbClr val="F68452"/>
              </a:solidFill>
            </a:endParaRPr>
          </a:p>
        </p:txBody>
      </p:sp>
      <p:sp>
        <p:nvSpPr>
          <p:cNvPr id="31" name="Symbol zastępczy zawartości 13"/>
          <p:cNvSpPr txBox="1">
            <a:spLocks/>
          </p:cNvSpPr>
          <p:nvPr/>
        </p:nvSpPr>
        <p:spPr>
          <a:xfrm>
            <a:off x="503475" y="3710674"/>
            <a:ext cx="8325968" cy="639946"/>
          </a:xfrm>
          <a:prstGeom prst="rect">
            <a:avLst/>
          </a:prstGeom>
        </p:spPr>
        <p:txBody>
          <a:bodyPr vert="horz" lIns="77925" tIns="38963" rIns="77925" bIns="38963" rtlCol="0">
            <a:noAutofit/>
          </a:bodyPr>
          <a:lstStyle>
            <a:lvl1pPr marL="0" indent="0" algn="l" defTabSz="779252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4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l" defTabSz="779252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 algn="l" defTabSz="779252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 algn="l" defTabSz="779252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 algn="l" defTabSz="779252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142942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32568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22194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1820" indent="-194813" algn="l" defTabSz="77925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olidFill>
                  <a:srgbClr val="00B050"/>
                </a:solidFill>
              </a:rPr>
              <a:t>KE wyznaczyła priorytet horyzontalny „Edukacja włączająca, szkolenie i młodzież” </a:t>
            </a:r>
            <a:r>
              <a:rPr b="1" dirty="0">
                <a:solidFill>
                  <a:srgbClr val="00B050"/>
                </a:solidFill>
              </a:rPr>
              <a:t>jako wysoce adekwatny. </a:t>
            </a:r>
            <a:r>
              <a:rPr dirty="0">
                <a:solidFill>
                  <a:srgbClr val="00B050"/>
                </a:solidFill>
              </a:rPr>
              <a:t>Narodowe agencje również mogą wyznaczać priorytety traktowane jako </a:t>
            </a:r>
            <a:r>
              <a:rPr b="1" dirty="0">
                <a:solidFill>
                  <a:srgbClr val="00B050"/>
                </a:solidFill>
              </a:rPr>
              <a:t>wysoce adekwatne </a:t>
            </a:r>
            <a:r>
              <a:rPr dirty="0">
                <a:solidFill>
                  <a:srgbClr val="00B050"/>
                </a:solidFill>
              </a:rPr>
              <a:t>(I kryterium oceny)</a:t>
            </a:r>
            <a:r>
              <a:rPr b="1" dirty="0">
                <a:solidFill>
                  <a:srgbClr val="00B050"/>
                </a:solidFill>
              </a:rPr>
              <a:t> – polska NA nie wyznaczyła takiego priorytetu.</a:t>
            </a:r>
            <a:endParaRPr dirty="0">
              <a:solidFill>
                <a:srgbClr val="00B050"/>
              </a:solidFill>
            </a:endParaRPr>
          </a:p>
          <a:p>
            <a:endParaRPr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7596262" y="248653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pl-PL" sz="1800" dirty="0">
              <a:solidFill>
                <a:srgbClr val="005061"/>
              </a:solidFill>
            </a:endParaRPr>
          </a:p>
        </p:txBody>
      </p:sp>
      <p:sp>
        <p:nvSpPr>
          <p:cNvPr id="35" name="Wycinek koła 34"/>
          <p:cNvSpPr/>
          <p:nvPr/>
        </p:nvSpPr>
        <p:spPr>
          <a:xfrm>
            <a:off x="5498453" y="627480"/>
            <a:ext cx="2817766" cy="2676676"/>
          </a:xfrm>
          <a:prstGeom prst="pie">
            <a:avLst>
              <a:gd name="adj1" fmla="val 970139"/>
              <a:gd name="adj2" fmla="val 5400422"/>
            </a:avLst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600">
              <a:solidFill>
                <a:srgbClr val="005061"/>
              </a:solidFill>
            </a:endParaRPr>
          </a:p>
        </p:txBody>
      </p:sp>
      <p:sp>
        <p:nvSpPr>
          <p:cNvPr id="36" name="Wycinek koła 35"/>
          <p:cNvSpPr/>
          <p:nvPr/>
        </p:nvSpPr>
        <p:spPr>
          <a:xfrm>
            <a:off x="5498453" y="627480"/>
            <a:ext cx="2817766" cy="2676676"/>
          </a:xfrm>
          <a:prstGeom prst="pie">
            <a:avLst>
              <a:gd name="adj1" fmla="val 5371467"/>
              <a:gd name="adj2" fmla="val 9702070"/>
            </a:avLst>
          </a:prstGeom>
          <a:solidFill>
            <a:srgbClr val="92D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600">
              <a:solidFill>
                <a:srgbClr val="005061"/>
              </a:solidFill>
            </a:endParaRPr>
          </a:p>
        </p:txBody>
      </p:sp>
      <p:sp>
        <p:nvSpPr>
          <p:cNvPr id="37" name="Wycinek koła 36"/>
          <p:cNvSpPr/>
          <p:nvPr/>
        </p:nvSpPr>
        <p:spPr>
          <a:xfrm>
            <a:off x="5498453" y="627480"/>
            <a:ext cx="2817766" cy="2676676"/>
          </a:xfrm>
          <a:prstGeom prst="pie">
            <a:avLst>
              <a:gd name="adj1" fmla="val 9672126"/>
              <a:gd name="adj2" fmla="val 16184376"/>
            </a:avLst>
          </a:prstGeom>
          <a:solidFill>
            <a:srgbClr val="FEBF48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600">
              <a:solidFill>
                <a:srgbClr val="005061"/>
              </a:solidFill>
            </a:endParaRPr>
          </a:p>
        </p:txBody>
      </p:sp>
      <p:sp>
        <p:nvSpPr>
          <p:cNvPr id="40" name="pole tekstowe 39"/>
          <p:cNvSpPr txBox="1"/>
          <p:nvPr/>
        </p:nvSpPr>
        <p:spPr>
          <a:xfrm>
            <a:off x="5659171" y="1440686"/>
            <a:ext cx="1224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1600" dirty="0" smtClean="0">
                <a:solidFill>
                  <a:srgbClr val="005061"/>
                </a:solidFill>
              </a:rPr>
              <a:t>IV – 30 pkt</a:t>
            </a:r>
            <a:endParaRPr lang="pl-PL" sz="1600" dirty="0">
              <a:solidFill>
                <a:srgbClr val="005061"/>
              </a:solidFill>
            </a:endParaRPr>
          </a:p>
        </p:txBody>
      </p:sp>
      <p:grpSp>
        <p:nvGrpSpPr>
          <p:cNvPr id="47" name="Grupa 46"/>
          <p:cNvGrpSpPr/>
          <p:nvPr/>
        </p:nvGrpSpPr>
        <p:grpSpPr>
          <a:xfrm>
            <a:off x="5498453" y="627480"/>
            <a:ext cx="2817766" cy="2676676"/>
            <a:chOff x="5498453" y="627480"/>
            <a:chExt cx="2817766" cy="2676676"/>
          </a:xfrm>
        </p:grpSpPr>
        <p:sp>
          <p:nvSpPr>
            <p:cNvPr id="38" name="Wycinek koła 37"/>
            <p:cNvSpPr/>
            <p:nvPr/>
          </p:nvSpPr>
          <p:spPr>
            <a:xfrm>
              <a:off x="5498453" y="627480"/>
              <a:ext cx="2817766" cy="2676676"/>
            </a:xfrm>
            <a:prstGeom prst="pie">
              <a:avLst>
                <a:gd name="adj1" fmla="val 16165949"/>
                <a:gd name="adj2" fmla="val 1048136"/>
              </a:avLst>
            </a:prstGeom>
            <a:solidFill>
              <a:schemeClr val="accent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pl-PL" sz="1600">
                <a:solidFill>
                  <a:srgbClr val="005061"/>
                </a:solidFill>
              </a:endParaRPr>
            </a:p>
          </p:txBody>
        </p:sp>
        <p:sp>
          <p:nvSpPr>
            <p:cNvPr id="41" name="pole tekstowe 40"/>
            <p:cNvSpPr txBox="1"/>
            <p:nvPr/>
          </p:nvSpPr>
          <p:spPr>
            <a:xfrm>
              <a:off x="6928677" y="1440686"/>
              <a:ext cx="12241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pl-PL" sz="1600" dirty="0" smtClean="0">
                  <a:solidFill>
                    <a:srgbClr val="005061"/>
                  </a:solidFill>
                </a:rPr>
                <a:t>I – 30 pkt</a:t>
              </a:r>
              <a:endParaRPr lang="pl-PL" sz="1600" dirty="0">
                <a:solidFill>
                  <a:srgbClr val="005061"/>
                </a:solidFill>
              </a:endParaRPr>
            </a:p>
          </p:txBody>
        </p:sp>
      </p:grpSp>
      <p:sp>
        <p:nvSpPr>
          <p:cNvPr id="42" name="pole tekstowe 41"/>
          <p:cNvSpPr txBox="1"/>
          <p:nvPr/>
        </p:nvSpPr>
        <p:spPr>
          <a:xfrm>
            <a:off x="6881368" y="2426319"/>
            <a:ext cx="1224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1600" dirty="0" smtClean="0">
                <a:solidFill>
                  <a:srgbClr val="005061"/>
                </a:solidFill>
              </a:rPr>
              <a:t>II – 20 pkt</a:t>
            </a:r>
            <a:endParaRPr lang="pl-PL" sz="1600" dirty="0">
              <a:solidFill>
                <a:srgbClr val="005061"/>
              </a:solidFill>
            </a:endParaRPr>
          </a:p>
        </p:txBody>
      </p:sp>
      <p:sp>
        <p:nvSpPr>
          <p:cNvPr id="43" name="pole tekstowe 42"/>
          <p:cNvSpPr txBox="1"/>
          <p:nvPr/>
        </p:nvSpPr>
        <p:spPr>
          <a:xfrm>
            <a:off x="5792570" y="2433578"/>
            <a:ext cx="1271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1600" dirty="0" smtClean="0">
                <a:solidFill>
                  <a:srgbClr val="005061"/>
                </a:solidFill>
              </a:rPr>
              <a:t>III – 20 pkt</a:t>
            </a:r>
            <a:endParaRPr lang="pl-PL" sz="1600" dirty="0">
              <a:solidFill>
                <a:srgbClr val="005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4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konstrukcja </a:t>
            </a:r>
            <a:r>
              <a:rPr lang="pl-PL" dirty="0">
                <a:solidFill>
                  <a:schemeClr val="accent1"/>
                </a:solidFill>
              </a:rPr>
              <a:t>projektu</a:t>
            </a:r>
            <a:endParaRPr lang="pl-PL" dirty="0"/>
          </a:p>
        </p:txBody>
      </p:sp>
      <p:sp>
        <p:nvSpPr>
          <p:cNvPr id="19" name="Strzałka w prawo 18"/>
          <p:cNvSpPr/>
          <p:nvPr/>
        </p:nvSpPr>
        <p:spPr>
          <a:xfrm rot="13743800">
            <a:off x="5904831" y="1499462"/>
            <a:ext cx="576064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Strzałka w prawo 19"/>
          <p:cNvSpPr/>
          <p:nvPr/>
        </p:nvSpPr>
        <p:spPr>
          <a:xfrm rot="7503268">
            <a:off x="5964918" y="3318591"/>
            <a:ext cx="576064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Strzałka w prawo 20"/>
          <p:cNvSpPr/>
          <p:nvPr/>
        </p:nvSpPr>
        <p:spPr>
          <a:xfrm>
            <a:off x="7597252" y="2396365"/>
            <a:ext cx="576064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Strzałka w prawo 21"/>
          <p:cNvSpPr/>
          <p:nvPr/>
        </p:nvSpPr>
        <p:spPr>
          <a:xfrm rot="18223340">
            <a:off x="7181958" y="1503428"/>
            <a:ext cx="576064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Strzałka w prawo 22"/>
          <p:cNvSpPr/>
          <p:nvPr/>
        </p:nvSpPr>
        <p:spPr>
          <a:xfrm rot="3057639">
            <a:off x="7235546" y="3295484"/>
            <a:ext cx="576064" cy="36004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5177816" y="915565"/>
            <a:ext cx="3152470" cy="28443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1800" b="1" dirty="0" smtClean="0">
                <a:ln w="9525">
                  <a:solidFill>
                    <a:srgbClr val="00506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Upowszechnianie</a:t>
            </a:r>
            <a:endParaRPr lang="pl-PL" sz="1800" b="1" dirty="0">
              <a:ln w="9525">
                <a:solidFill>
                  <a:srgbClr val="00506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Prostokąt 33"/>
          <p:cNvSpPr/>
          <p:nvPr/>
        </p:nvSpPr>
        <p:spPr>
          <a:xfrm rot="5400000">
            <a:off x="5498042" y="1259014"/>
            <a:ext cx="3152470" cy="28443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1800" b="1" dirty="0" smtClean="0">
                <a:ln w="9525">
                  <a:solidFill>
                    <a:srgbClr val="00506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Upowszechnianie</a:t>
            </a:r>
            <a:endParaRPr lang="pl-PL" sz="1800" b="1" dirty="0">
              <a:ln w="9525">
                <a:solidFill>
                  <a:srgbClr val="00506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Prostokąt 34"/>
          <p:cNvSpPr/>
          <p:nvPr/>
        </p:nvSpPr>
        <p:spPr>
          <a:xfrm rot="10800000">
            <a:off x="5293410" y="1409046"/>
            <a:ext cx="3152470" cy="284431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1800" b="1" dirty="0" smtClean="0">
                <a:ln w="9525">
                  <a:solidFill>
                    <a:srgbClr val="00506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Upowszechnianie</a:t>
            </a:r>
            <a:endParaRPr lang="pl-PL" sz="1800" b="1" dirty="0">
              <a:ln w="9525">
                <a:solidFill>
                  <a:srgbClr val="00506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58932198"/>
              </p:ext>
            </p:extLst>
          </p:nvPr>
        </p:nvGraphicFramePr>
        <p:xfrm>
          <a:off x="-3972" y="1093335"/>
          <a:ext cx="305983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28343794"/>
              </p:ext>
            </p:extLst>
          </p:nvPr>
        </p:nvGraphicFramePr>
        <p:xfrm>
          <a:off x="463572" y="1885423"/>
          <a:ext cx="7992888" cy="1372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748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chemeClr val="accent6"/>
                </a:solidFill>
              </a:rPr>
              <a:t>Ocena jakościowa - kryteria</a:t>
            </a:r>
            <a:endParaRPr lang="pl-PL" dirty="0"/>
          </a:p>
        </p:txBody>
      </p:sp>
      <p:sp>
        <p:nvSpPr>
          <p:cNvPr id="3" name="Tytuł 1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182563" indent="-182563">
              <a:spcBef>
                <a:spcPts val="0"/>
              </a:spcBef>
              <a:spcAft>
                <a:spcPts val="9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rgbClr val="00B050"/>
                </a:solidFill>
              </a:rPr>
              <a:t>Warunek akceptacji wniosku:</a:t>
            </a:r>
          </a:p>
          <a:p>
            <a:pPr marL="447675" lvl="1" indent="-28575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pl-PL" sz="1400" dirty="0" smtClean="0">
                <a:solidFill>
                  <a:schemeClr val="accent2"/>
                </a:solidFill>
              </a:rPr>
              <a:t>uzyskanie minimum 60 pkt </a:t>
            </a:r>
            <a:r>
              <a:rPr lang="pl-PL" sz="1400" dirty="0" smtClean="0"/>
              <a:t>(na 100) oraz </a:t>
            </a:r>
            <a:r>
              <a:rPr lang="pl-PL" sz="1400" dirty="0" smtClean="0">
                <a:solidFill>
                  <a:schemeClr val="accent2"/>
                </a:solidFill>
              </a:rPr>
              <a:t>minimum 50% w każdym z ocenianych kryteriów</a:t>
            </a:r>
            <a:r>
              <a:rPr lang="pl-PL" sz="1400" dirty="0" smtClean="0"/>
              <a:t>.</a:t>
            </a:r>
            <a:endParaRPr lang="pl-PL" sz="1400" dirty="0"/>
          </a:p>
          <a:p>
            <a:pPr marL="447675" lvl="1" indent="-28575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60000"/>
              <a:buFont typeface="Courier New" panose="02070309020205020404" pitchFamily="49" charset="0"/>
              <a:buChar char="o"/>
            </a:pPr>
            <a:r>
              <a:rPr lang="pl-PL" sz="1400" dirty="0" smtClean="0"/>
              <a:t>musi </a:t>
            </a:r>
            <a:r>
              <a:rPr lang="pl-PL" sz="1400" dirty="0"/>
              <a:t>odnosić się </a:t>
            </a:r>
            <a:r>
              <a:rPr lang="pl-PL" sz="1400" dirty="0" smtClean="0"/>
              <a:t>do </a:t>
            </a:r>
            <a:r>
              <a:rPr lang="pl-PL" sz="1400" dirty="0"/>
              <a:t>priorytetu specyficznego dla sektora edukacji dorosłych lub sektorem, na który ma miejsce największy wpływ, musi być edukacja dorosłych (w przypadku wyboru priorytetu horyzontalnego).</a:t>
            </a:r>
          </a:p>
          <a:p>
            <a:pPr marL="182563" indent="-182563">
              <a:spcBef>
                <a:spcPts val="0"/>
              </a:spcBef>
              <a:spcAft>
                <a:spcPts val="9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W ocenie obowiązuje </a:t>
            </a:r>
            <a:r>
              <a:rPr lang="pl-PL" dirty="0" smtClean="0">
                <a:solidFill>
                  <a:schemeClr val="accent2"/>
                </a:solidFill>
              </a:rPr>
              <a:t>zasada proporcjonalności</a:t>
            </a:r>
            <a:r>
              <a:rPr lang="pl-PL" dirty="0" smtClean="0"/>
              <a:t>: maksymalną liczbę punktów może otrzymać zarówno niskobudżetowy projekt współpracy pomiędzy mniejszymi organizacjami, jak i skomplikowany wysokobudżetowy projekt tworzący innowacyjne rezultaty.</a:t>
            </a:r>
          </a:p>
          <a:p>
            <a:pPr marL="182563" indent="-182563">
              <a:spcBef>
                <a:spcPts val="0"/>
              </a:spcBef>
              <a:spcAft>
                <a:spcPts val="90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dirty="0"/>
              <a:t>Każde kryterium oceny zostało zdefiniowane za pomocą kilku </a:t>
            </a:r>
            <a:r>
              <a:rPr lang="pl-PL" dirty="0" err="1" smtClean="0">
                <a:solidFill>
                  <a:schemeClr val="accent2"/>
                </a:solidFill>
              </a:rPr>
              <a:t>podkryteriów</a:t>
            </a:r>
            <a:r>
              <a:rPr lang="pl-PL" dirty="0" smtClean="0">
                <a:solidFill>
                  <a:schemeClr val="accent2"/>
                </a:solidFill>
              </a:rPr>
              <a:t>/elementów </a:t>
            </a:r>
            <a:r>
              <a:rPr lang="pl-PL" dirty="0">
                <a:solidFill>
                  <a:schemeClr val="accent2"/>
                </a:solidFill>
              </a:rPr>
              <a:t>oceny</a:t>
            </a:r>
            <a:r>
              <a:rPr lang="pl-PL" dirty="0"/>
              <a:t>, uznanych za najważniejsze dla danego kryterium – warto je starannie </a:t>
            </a:r>
            <a:r>
              <a:rPr lang="pl-PL" dirty="0" smtClean="0"/>
              <a:t>przeanalizować.</a:t>
            </a:r>
            <a:endParaRPr lang="pl-PL" dirty="0"/>
          </a:p>
          <a:p>
            <a:pPr marL="182563" indent="-182563">
              <a:spcBef>
                <a:spcPts val="0"/>
              </a:spcBef>
              <a:spcAft>
                <a:spcPts val="900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altLang="pl-PL" dirty="0" smtClean="0"/>
              <a:t>Ocena </a:t>
            </a:r>
            <a:r>
              <a:rPr lang="pl-PL" altLang="pl-PL" dirty="0"/>
              <a:t>jakościowa obejmuje </a:t>
            </a:r>
            <a:r>
              <a:rPr lang="pl-PL" altLang="pl-PL" dirty="0">
                <a:solidFill>
                  <a:schemeClr val="accent2"/>
                </a:solidFill>
              </a:rPr>
              <a:t>sprawdzenie budżetu </a:t>
            </a:r>
            <a:r>
              <a:rPr lang="pl-PL" altLang="pl-PL" dirty="0"/>
              <a:t>pod kątem jego logiczności, </a:t>
            </a:r>
            <a:r>
              <a:rPr lang="pl-PL" altLang="pl-PL" dirty="0" smtClean="0"/>
              <a:t>poprawności, spójności </a:t>
            </a:r>
            <a:r>
              <a:rPr lang="pl-PL" altLang="pl-PL" dirty="0"/>
              <a:t>i zgodności z zaplanowanymi działaniami opisanymi w </a:t>
            </a:r>
            <a:r>
              <a:rPr lang="pl-PL" altLang="pl-PL" dirty="0">
                <a:ea typeface="Verdana" pitchFamily="34" charset="0"/>
                <a:cs typeface="Verdana" pitchFamily="34" charset="0"/>
              </a:rPr>
              <a:t>części </a:t>
            </a:r>
            <a:r>
              <a:rPr lang="pl-PL" altLang="pl-PL" dirty="0" smtClean="0">
                <a:ea typeface="Verdana" pitchFamily="34" charset="0"/>
                <a:cs typeface="Verdana" pitchFamily="34" charset="0"/>
              </a:rPr>
              <a:t>narracyjnej </a:t>
            </a:r>
            <a:r>
              <a:rPr lang="pl-PL" dirty="0" smtClean="0">
                <a:ea typeface="Calibri"/>
                <a:cs typeface="Times New Roman"/>
              </a:rPr>
              <a:t>oraz właściwego </a:t>
            </a:r>
            <a:r>
              <a:rPr lang="pl-PL" dirty="0" smtClean="0">
                <a:solidFill>
                  <a:schemeClr val="accent2"/>
                </a:solidFill>
                <a:ea typeface="Calibri"/>
                <a:cs typeface="Times New Roman"/>
              </a:rPr>
              <a:t>wykorzystania </a:t>
            </a:r>
            <a:r>
              <a:rPr lang="pl-PL" dirty="0">
                <a:solidFill>
                  <a:schemeClr val="accent2"/>
                </a:solidFill>
                <a:ea typeface="Calibri"/>
                <a:cs typeface="Times New Roman"/>
              </a:rPr>
              <a:t>środków finansowych </a:t>
            </a:r>
            <a:r>
              <a:rPr lang="pl-PL" dirty="0" smtClean="0">
                <a:solidFill>
                  <a:schemeClr val="accent2"/>
                </a:solidFill>
                <a:ea typeface="Calibri"/>
                <a:cs typeface="Times New Roman"/>
              </a:rPr>
              <a:t>w </a:t>
            </a:r>
            <a:r>
              <a:rPr lang="pl-PL" dirty="0">
                <a:solidFill>
                  <a:schemeClr val="accent2"/>
                </a:solidFill>
                <a:ea typeface="Calibri"/>
                <a:cs typeface="Times New Roman"/>
              </a:rPr>
              <a:t>stosunku do </a:t>
            </a:r>
            <a:r>
              <a:rPr lang="pl-PL" dirty="0" smtClean="0">
                <a:solidFill>
                  <a:schemeClr val="accent2"/>
                </a:solidFill>
                <a:ea typeface="Calibri"/>
                <a:cs typeface="Times New Roman"/>
              </a:rPr>
              <a:t>jakości </a:t>
            </a:r>
            <a:r>
              <a:rPr lang="pl-PL" dirty="0" smtClean="0">
                <a:ea typeface="Calibri"/>
                <a:cs typeface="Times New Roman"/>
              </a:rPr>
              <a:t>zaproponowanych </a:t>
            </a:r>
            <a:r>
              <a:rPr lang="pl-PL" dirty="0">
                <a:ea typeface="Calibri"/>
                <a:cs typeface="Times New Roman"/>
              </a:rPr>
              <a:t>działań</a:t>
            </a:r>
            <a:r>
              <a:rPr lang="pl-PL" altLang="pl-PL" dirty="0" smtClean="0"/>
              <a:t>. </a:t>
            </a:r>
            <a:endParaRPr lang="pl-PL" altLang="pl-PL" dirty="0"/>
          </a:p>
          <a:p>
            <a:pPr marL="285750" indent="-285750">
              <a:spcBef>
                <a:spcPts val="0"/>
              </a:spcBef>
              <a:spcAft>
                <a:spcPts val="9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89959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ZDJECIA\PROMOCJA\Zdjęcia_agencyjne\Fotolia\ZUR\Inne_darmowe\wykrzykni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39502"/>
            <a:ext cx="981070" cy="10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ważne </a:t>
            </a:r>
            <a:r>
              <a:rPr lang="pl-PL" dirty="0">
                <a:solidFill>
                  <a:schemeClr val="accent1"/>
                </a:solidFill>
              </a:rPr>
              <a:t>przy planowaniu </a:t>
            </a:r>
            <a:r>
              <a:rPr lang="pl-PL" dirty="0" smtClean="0">
                <a:solidFill>
                  <a:schemeClr val="accent1"/>
                </a:solidFill>
              </a:rPr>
              <a:t>projektu</a:t>
            </a:r>
            <a:endParaRPr lang="pl-PL" dirty="0"/>
          </a:p>
        </p:txBody>
      </p:sp>
      <p:sp>
        <p:nvSpPr>
          <p:cNvPr id="29699" name="Podtytu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latin typeface="+mn-lt"/>
              </a:rPr>
              <a:t>Należy </a:t>
            </a: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bardzo dobrze rozpoznać potrzeby </a:t>
            </a:r>
            <a:r>
              <a:rPr lang="pl-PL" sz="1500" dirty="0" smtClean="0">
                <a:latin typeface="+mn-lt"/>
              </a:rPr>
              <a:t>swojej organizacji oraz partnerów </a:t>
            </a:r>
            <a:br>
              <a:rPr lang="pl-PL" sz="1500" dirty="0" smtClean="0">
                <a:latin typeface="+mn-lt"/>
              </a:rPr>
            </a:br>
            <a:r>
              <a:rPr lang="pl-PL" sz="1500" dirty="0" smtClean="0">
                <a:latin typeface="+mn-lt"/>
              </a:rPr>
              <a:t>w zakresie niezawodowej edukacji dorosłych.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latin typeface="+mn-lt"/>
              </a:rPr>
              <a:t>Każdy z partnerów w projekcie musi wnosić </a:t>
            </a: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wartość dodaną </a:t>
            </a:r>
            <a:r>
              <a:rPr lang="pl-PL" sz="1500" dirty="0" smtClean="0">
                <a:latin typeface="+mn-lt"/>
              </a:rPr>
              <a:t>związaną z </a:t>
            </a: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międzynarodowym charakterem</a:t>
            </a:r>
            <a:r>
              <a:rPr lang="pl-PL" sz="1500" dirty="0" smtClean="0">
                <a:latin typeface="+mn-lt"/>
              </a:rPr>
              <a:t> projektu.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Efekty projektu </a:t>
            </a:r>
            <a:r>
              <a:rPr lang="pl-PL" sz="1500" dirty="0" smtClean="0">
                <a:latin typeface="+mn-lt"/>
              </a:rPr>
              <a:t>nie mogą znikać wraz z końcem projektu.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latin typeface="+mn-lt"/>
              </a:rPr>
              <a:t>Rezultaty </a:t>
            </a: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muszą zostać wdrożone w działalność </a:t>
            </a:r>
            <a:r>
              <a:rPr lang="pl-PL" sz="1500" dirty="0" smtClean="0">
                <a:latin typeface="+mn-lt"/>
              </a:rPr>
              <a:t>organizacji i upowszechnione.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accent2"/>
                </a:solidFill>
                <a:latin typeface="+mn-lt"/>
              </a:rPr>
              <a:t>Rozwój kadry </a:t>
            </a:r>
            <a:r>
              <a:rPr lang="pl-PL" sz="1500" dirty="0" smtClean="0">
                <a:latin typeface="+mn-lt"/>
              </a:rPr>
              <a:t>musi służyć organizacji, a nie wyłącznie poszczególnym osobom.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>
                <a:latin typeface="+mn-lt"/>
              </a:rPr>
              <a:t>Organizacje realizujące projekt muszą być </a:t>
            </a:r>
            <a:r>
              <a:rPr lang="pl-PL" sz="1500" dirty="0">
                <a:solidFill>
                  <a:schemeClr val="accent2"/>
                </a:solidFill>
                <a:latin typeface="+mn-lt"/>
              </a:rPr>
              <a:t>zainteresowane rozwojem swojej oferty </a:t>
            </a:r>
            <a:r>
              <a:rPr lang="pl-PL" sz="1500" dirty="0">
                <a:latin typeface="+mn-lt"/>
              </a:rPr>
              <a:t>w obszarze edukacji dorosłych. Projekty </a:t>
            </a:r>
            <a:r>
              <a:rPr lang="pl-PL" sz="1500" dirty="0">
                <a:solidFill>
                  <a:schemeClr val="accent2"/>
                </a:solidFill>
                <a:latin typeface="+mn-lt"/>
              </a:rPr>
              <a:t>nie służą dofinansowaniu statutowych działań </a:t>
            </a:r>
            <a:r>
              <a:rPr lang="pl-PL" sz="1500" dirty="0" smtClean="0">
                <a:latin typeface="+mn-lt"/>
              </a:rPr>
              <a:t>organizacji.</a:t>
            </a:r>
          </a:p>
          <a:p>
            <a:pPr marL="180975" indent="-180975">
              <a:spcBef>
                <a:spcPts val="900"/>
              </a:spcBef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tx2"/>
                </a:solidFill>
              </a:rPr>
              <a:t>Dla projektów innowacyjnych: planując </a:t>
            </a:r>
            <a:r>
              <a:rPr lang="pl-PL" sz="1500" dirty="0">
                <a:solidFill>
                  <a:schemeClr val="tx2"/>
                </a:solidFill>
              </a:rPr>
              <a:t>rezultaty, należy bardzo dobrze rozpoznać </a:t>
            </a:r>
            <a:r>
              <a:rPr lang="pl-PL" sz="1500" dirty="0">
                <a:solidFill>
                  <a:schemeClr val="accent2"/>
                </a:solidFill>
              </a:rPr>
              <a:t>możliwość ich wdrożenia oraz wykorzystania</a:t>
            </a:r>
            <a:r>
              <a:rPr lang="pl-PL" sz="1500" dirty="0">
                <a:solidFill>
                  <a:schemeClr val="tx2"/>
                </a:solidFill>
              </a:rPr>
              <a:t> przez inne organizacje.</a:t>
            </a:r>
          </a:p>
          <a:p>
            <a:pPr marL="180975" indent="-180975">
              <a:spcBef>
                <a:spcPts val="9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15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850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chemeClr val="accent6"/>
                </a:solidFill>
              </a:rPr>
              <a:t>dofinansowanie</a:t>
            </a:r>
            <a:endParaRPr lang="pl-PL" dirty="0"/>
          </a:p>
        </p:txBody>
      </p:sp>
      <p:sp>
        <p:nvSpPr>
          <p:cNvPr id="7" name="Tytuł 1"/>
          <p:cNvSpPr>
            <a:spLocks noGrp="1"/>
          </p:cNvSpPr>
          <p:nvPr>
            <p:ph idx="1"/>
          </p:nvPr>
        </p:nvSpPr>
        <p:spPr/>
        <p:txBody>
          <a:bodyPr rtlCol="0" anchor="ctr">
            <a:no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 smtClean="0"/>
              <a:t>Umowa finansowa jest podpisywana </a:t>
            </a:r>
            <a:r>
              <a:rPr lang="pl-PL" sz="1500" dirty="0" smtClean="0">
                <a:solidFill>
                  <a:schemeClr val="accent2"/>
                </a:solidFill>
              </a:rPr>
              <a:t>tylko z organizacją wnioskującą</a:t>
            </a:r>
            <a:br>
              <a:rPr lang="pl-PL" sz="1500" dirty="0" smtClean="0">
                <a:solidFill>
                  <a:schemeClr val="accent2"/>
                </a:solidFill>
              </a:rPr>
            </a:br>
            <a:r>
              <a:rPr lang="pl-PL" sz="1500" dirty="0" smtClean="0"/>
              <a:t>(koordynator projektu).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 smtClean="0">
                <a:solidFill>
                  <a:schemeClr val="accent2"/>
                </a:solidFill>
              </a:rPr>
              <a:t>Całość dofinansowania </a:t>
            </a:r>
            <a:r>
              <a:rPr lang="pl-PL" sz="1500" dirty="0" smtClean="0"/>
              <a:t>jest wypłacana </a:t>
            </a:r>
            <a:r>
              <a:rPr lang="pl-PL" sz="1500" dirty="0" smtClean="0">
                <a:solidFill>
                  <a:schemeClr val="accent2"/>
                </a:solidFill>
              </a:rPr>
              <a:t>organizacji wnioskującej</a:t>
            </a:r>
            <a:r>
              <a:rPr lang="pl-PL" sz="1500" dirty="0" smtClean="0"/>
              <a:t>, natomiast budżet we wniosku określa kwoty dofinansowania odrębnie dla każdego partnera.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 smtClean="0"/>
              <a:t>Dofinansowanie w postaci </a:t>
            </a:r>
            <a:r>
              <a:rPr lang="pl-PL" sz="1500" dirty="0" smtClean="0">
                <a:solidFill>
                  <a:schemeClr val="accent2"/>
                </a:solidFill>
              </a:rPr>
              <a:t>zryczałtowanych stawek kosztów jednostkowych </a:t>
            </a:r>
            <a:r>
              <a:rPr lang="pl-PL" sz="1500" dirty="0" smtClean="0"/>
              <a:t>(</a:t>
            </a:r>
            <a:r>
              <a:rPr lang="en-US" sz="1500" i="1" dirty="0" smtClean="0"/>
              <a:t>unit costs</a:t>
            </a:r>
            <a:r>
              <a:rPr lang="pl-PL" sz="1500" dirty="0" smtClean="0"/>
              <a:t>) lub na podstawie rzeczywiście poniesionych kosztów – zależnie od kategorii budżetowej.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sz="1500" dirty="0" smtClean="0"/>
              <a:t>Wypłata dofinansowania </a:t>
            </a:r>
            <a:r>
              <a:rPr lang="pl-PL" sz="1500" dirty="0" smtClean="0">
                <a:solidFill>
                  <a:schemeClr val="accent2"/>
                </a:solidFill>
              </a:rPr>
              <a:t>w dwóch lub trzech ratach</a:t>
            </a:r>
            <a:r>
              <a:rPr lang="pl-PL" sz="1500" dirty="0" smtClean="0"/>
              <a:t>, zależnie od długości trwania projektu (od 12 do 36 miesięcy) – ostatnia rata (20%) jest płatnością bilansującą </a:t>
            </a:r>
            <a:r>
              <a:rPr lang="pl-PL" sz="1500" dirty="0" smtClean="0">
                <a:solidFill>
                  <a:schemeClr val="accent2"/>
                </a:solidFill>
              </a:rPr>
              <a:t>po ocenie raportu końcowego</a:t>
            </a:r>
            <a:r>
              <a:rPr lang="pl-PL" sz="1500" dirty="0" smtClean="0"/>
              <a:t>.</a:t>
            </a:r>
          </a:p>
        </p:txBody>
      </p:sp>
      <p:pic>
        <p:nvPicPr>
          <p:cNvPr id="5" name="Picture 2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3478"/>
            <a:ext cx="906352" cy="9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/>
              <a:t>dofinansowanie</a:t>
            </a:r>
            <a:endParaRPr lang="pl-PL" dirty="0"/>
          </a:p>
        </p:txBody>
      </p:sp>
      <p:sp>
        <p:nvSpPr>
          <p:cNvPr id="3" name="Tytuł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7500"/>
          </a:bodyPr>
          <a:lstStyle/>
          <a:p>
            <a:pPr marL="285750" indent="-28575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W trakcie realizacji projektu wymagane jest </a:t>
            </a:r>
            <a:r>
              <a:rPr lang="pl-PL" dirty="0" smtClean="0">
                <a:solidFill>
                  <a:schemeClr val="accent2"/>
                </a:solidFill>
              </a:rPr>
              <a:t>złożenie jednego lub więcej raportów cząstkowych </a:t>
            </a:r>
            <a:r>
              <a:rPr lang="pl-PL" dirty="0" smtClean="0"/>
              <a:t>(zależnie od czasu trwania projektu i liczby płatności zaliczkowych).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Dla projektów </a:t>
            </a:r>
            <a:r>
              <a:rPr lang="pl-PL" dirty="0" smtClean="0">
                <a:solidFill>
                  <a:schemeClr val="accent2"/>
                </a:solidFill>
              </a:rPr>
              <a:t>powyżej 60 000 EUR </a:t>
            </a:r>
            <a:r>
              <a:rPr lang="pl-PL" dirty="0" smtClean="0"/>
              <a:t>badana wiarygodność finansowa organizacji wnioskującej (możliwe ustanowienie dodatkowego zabezpieczenia realizacji umowy, np. weksel in blanco z poręczeniem)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Maksymalne możliwe do uzyskania dofinansowanie:</a:t>
            </a:r>
            <a:br>
              <a:rPr lang="pl-PL" dirty="0" smtClean="0"/>
            </a:br>
            <a:r>
              <a:rPr lang="pl-PL" dirty="0" smtClean="0">
                <a:solidFill>
                  <a:schemeClr val="accent2"/>
                </a:solidFill>
              </a:rPr>
              <a:t>450 000 EUR/projekt, 150 000 EUR/rok, 12 500 EUR/miesiąc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Zasady wypłaty dofinansowania oraz jego rozliczania mogą ulec zmianie w </a:t>
            </a:r>
            <a:r>
              <a:rPr lang="pl-PL" b="1" dirty="0" smtClean="0">
                <a:solidFill>
                  <a:schemeClr val="accent2"/>
                </a:solidFill>
              </a:rPr>
              <a:t>wyniku ustanowienia zabezpieczenia</a:t>
            </a:r>
            <a:r>
              <a:rPr lang="pl-PL" dirty="0" smtClean="0"/>
              <a:t> wykonania umowy finansowej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pl-PL" dirty="0" smtClean="0"/>
              <a:t>Instytucje publiczne </a:t>
            </a:r>
            <a:r>
              <a:rPr lang="pl-PL" dirty="0" smtClean="0">
                <a:solidFill>
                  <a:schemeClr val="accent2"/>
                </a:solidFill>
              </a:rPr>
              <a:t>nie podlegają badaniu </a:t>
            </a:r>
            <a:r>
              <a:rPr lang="pl-PL" dirty="0" smtClean="0"/>
              <a:t>wiarygodności finansowej</a:t>
            </a:r>
          </a:p>
        </p:txBody>
      </p:sp>
      <p:pic>
        <p:nvPicPr>
          <p:cNvPr id="6" name="Picture 2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3478"/>
            <a:ext cx="906352" cy="9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4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chemeClr val="accent6"/>
                </a:solidFill>
              </a:rPr>
              <a:t>KATEGORIE </a:t>
            </a:r>
            <a:r>
              <a:rPr lang="pl-PL" dirty="0">
                <a:solidFill>
                  <a:schemeClr val="accent6"/>
                </a:solidFill>
              </a:rPr>
              <a:t>BUDŻETOWE W PROJEKCIE</a:t>
            </a:r>
            <a:endParaRPr lang="pl-PL" dirty="0"/>
          </a:p>
        </p:txBody>
      </p:sp>
      <p:sp>
        <p:nvSpPr>
          <p:cNvPr id="8" name="Pięciokąt 7"/>
          <p:cNvSpPr/>
          <p:nvPr/>
        </p:nvSpPr>
        <p:spPr>
          <a:xfrm>
            <a:off x="467430" y="771550"/>
            <a:ext cx="6558458" cy="331200"/>
          </a:xfrm>
          <a:prstGeom prst="homePlate">
            <a:avLst>
              <a:gd name="adj" fmla="val 94278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pl-PL" sz="2000" dirty="0">
                <a:ln w="18415" cmpd="sng">
                  <a:noFill/>
                  <a:prstDash val="solid"/>
                </a:ln>
                <a:solidFill>
                  <a:srgbClr val="002060"/>
                </a:solidFill>
                <a:cs typeface="BlairMdITC TT-Medium"/>
              </a:rPr>
              <a:t>Koszty ryczałtowe </a:t>
            </a:r>
            <a:endParaRPr lang="pl-PL" sz="2000" dirty="0">
              <a:ln w="18415" cmpd="sng">
                <a:noFill/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6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776082"/>
              </p:ext>
            </p:extLst>
          </p:nvPr>
        </p:nvGraphicFramePr>
        <p:xfrm>
          <a:off x="443848" y="1275570"/>
          <a:ext cx="859904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251520" y="3917750"/>
            <a:ext cx="797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l-PL" sz="1400" dirty="0" smtClean="0">
                <a:solidFill>
                  <a:srgbClr val="005061"/>
                </a:solidFill>
              </a:rPr>
              <a:t>Wysokość stawek zależy np. od roli organizacji w projekcie, dystansu podróży, kategorii pracownika, kraju organizacji, długości szkolenia. </a:t>
            </a:r>
            <a:endParaRPr lang="pl-PL" sz="1400" dirty="0">
              <a:solidFill>
                <a:srgbClr val="005061"/>
              </a:solidFill>
            </a:endParaRPr>
          </a:p>
        </p:txBody>
      </p:sp>
      <p:pic>
        <p:nvPicPr>
          <p:cNvPr id="10" name="Picture 2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3478"/>
            <a:ext cx="906352" cy="9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0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chemeClr val="accent6"/>
                </a:solidFill>
              </a:rPr>
              <a:t>KATEGORIE </a:t>
            </a:r>
            <a:r>
              <a:rPr lang="pl-PL" dirty="0">
                <a:solidFill>
                  <a:schemeClr val="accent6"/>
                </a:solidFill>
              </a:rPr>
              <a:t>BUDŻETOWE W PROJEKCIE</a:t>
            </a:r>
            <a:endParaRPr lang="pl-PL" dirty="0"/>
          </a:p>
        </p:txBody>
      </p:sp>
      <p:sp>
        <p:nvSpPr>
          <p:cNvPr id="9" name="Pięciokąt 8"/>
          <p:cNvSpPr/>
          <p:nvPr/>
        </p:nvSpPr>
        <p:spPr>
          <a:xfrm>
            <a:off x="453397" y="1345641"/>
            <a:ext cx="6719118" cy="358852"/>
          </a:xfrm>
          <a:prstGeom prst="homePlate">
            <a:avLst>
              <a:gd name="adj" fmla="val 92329"/>
            </a:avLst>
          </a:prstGeom>
          <a:solidFill>
            <a:srgbClr val="FF9900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pl-PL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5061"/>
              </a:solidFill>
              <a:cs typeface="BlairMdITC TT-Medium"/>
            </a:endParaRPr>
          </a:p>
          <a:p>
            <a:pPr algn="ctr" defTabSz="914400">
              <a:defRPr/>
            </a:pPr>
            <a:r>
              <a:rPr lang="pl-PL" sz="2000" dirty="0">
                <a:ln w="18415" cmpd="sng">
                  <a:noFill/>
                  <a:prstDash val="solid"/>
                </a:ln>
                <a:solidFill>
                  <a:srgbClr val="005061"/>
                </a:solidFill>
                <a:cs typeface="BlairMdITC TT-Medium"/>
              </a:rPr>
              <a:t>Koszty</a:t>
            </a:r>
            <a:r>
              <a:rPr lang="pl-PL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5061"/>
                </a:solidFill>
                <a:cs typeface="BlairMdITC TT-Medium"/>
              </a:rPr>
              <a:t> </a:t>
            </a:r>
            <a:r>
              <a:rPr lang="pl-PL" sz="2000" dirty="0">
                <a:ln w="18415" cmpd="sng">
                  <a:noFill/>
                  <a:prstDash val="solid"/>
                </a:ln>
                <a:solidFill>
                  <a:srgbClr val="005061"/>
                </a:solidFill>
                <a:cs typeface="BlairMdITC TT-Medium"/>
              </a:rPr>
              <a:t>rzeczywiste</a:t>
            </a:r>
          </a:p>
          <a:p>
            <a:pPr algn="ctr" defTabSz="914400">
              <a:defRPr/>
            </a:pPr>
            <a:endParaRPr lang="pl-PL" sz="1800" dirty="0">
              <a:solidFill>
                <a:srgbClr val="005061"/>
              </a:solidFill>
            </a:endParaRPr>
          </a:p>
        </p:txBody>
      </p:sp>
      <p:graphicFrame>
        <p:nvGraphicFramePr>
          <p:cNvPr id="11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701838"/>
              </p:ext>
            </p:extLst>
          </p:nvPr>
        </p:nvGraphicFramePr>
        <p:xfrm>
          <a:off x="453397" y="1779640"/>
          <a:ext cx="7832305" cy="127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C:\Program Files (x86)\Microsoft Office\MEDIA\CAGCAT10\j0222021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23478"/>
            <a:ext cx="906352" cy="9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0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Znalezione obrazy dla zapytania e&amp;lstrok;ckie centrum kultu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20" y="447514"/>
            <a:ext cx="1587207" cy="1587207"/>
          </a:xfrm>
          <a:prstGeom prst="rect">
            <a:avLst/>
          </a:prstGeom>
          <a:solidFill>
            <a:schemeClr val="accent1"/>
          </a:solidFill>
          <a:extLst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rgbClr val="F68452"/>
                </a:solidFill>
              </a:rPr>
              <a:t>Przykład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 smtClean="0">
                <a:solidFill>
                  <a:schemeClr val="tx2"/>
                </a:solidFill>
                <a:ea typeface="Calibri"/>
                <a:cs typeface="Times New Roman"/>
              </a:rPr>
              <a:t>Realizator </a:t>
            </a:r>
            <a:r>
              <a:rPr lang="pl-PL" sz="1200" b="1" dirty="0">
                <a:solidFill>
                  <a:schemeClr val="tx2"/>
                </a:solidFill>
                <a:ea typeface="Calibri"/>
                <a:cs typeface="Times New Roman"/>
              </a:rPr>
              <a:t>projektu</a:t>
            </a:r>
            <a:r>
              <a:rPr lang="pl-PL" sz="1200" dirty="0">
                <a:solidFill>
                  <a:schemeClr val="tx2"/>
                </a:solidFill>
                <a:ea typeface="Calibri"/>
                <a:cs typeface="Times New Roman"/>
              </a:rPr>
              <a:t>: </a:t>
            </a:r>
            <a:r>
              <a:rPr lang="pl-PL" sz="1200" b="1" dirty="0">
                <a:solidFill>
                  <a:schemeClr val="accent1"/>
                </a:solidFill>
              </a:rPr>
              <a:t>Ełckie Centrum Kultury (Ełk)</a:t>
            </a:r>
            <a:endParaRPr lang="pl-PL" sz="1200" dirty="0" smtClean="0">
              <a:solidFill>
                <a:schemeClr val="accent1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Partnerzy </a:t>
            </a:r>
            <a:r>
              <a:rPr lang="pl-PL" sz="1200" b="1" dirty="0">
                <a:ea typeface="Calibri"/>
                <a:cs typeface="Times New Roman"/>
              </a:rPr>
              <a:t>projektu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/>
              <a:t>Partnerzy: Szwecja, Włochy, Słowenia, Litwa, Czechy</a:t>
            </a:r>
            <a:endParaRPr lang="pl-PL" sz="1200" dirty="0" smtClean="0"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Tytuł</a:t>
            </a:r>
            <a:r>
              <a:rPr lang="pl-PL" sz="1200" dirty="0">
                <a:ea typeface="Calibri"/>
                <a:cs typeface="Times New Roman"/>
              </a:rPr>
              <a:t>: </a:t>
            </a:r>
            <a:r>
              <a:rPr lang="en-US" sz="1200" b="1" i="1" dirty="0" smtClean="0">
                <a:solidFill>
                  <a:schemeClr val="accent2"/>
                </a:solidFill>
              </a:rPr>
              <a:t>Go </a:t>
            </a:r>
            <a:r>
              <a:rPr lang="en-US" sz="1200" b="1" i="1" dirty="0">
                <a:solidFill>
                  <a:schemeClr val="accent2"/>
                </a:solidFill>
              </a:rPr>
              <a:t>digital! Culture at your </a:t>
            </a:r>
            <a:r>
              <a:rPr lang="en-US" sz="1200" b="1" i="1" dirty="0" smtClean="0">
                <a:solidFill>
                  <a:schemeClr val="accent2"/>
                </a:solidFill>
              </a:rPr>
              <a:t>fingertips</a:t>
            </a:r>
            <a:r>
              <a:rPr lang="pl-PL" sz="1200" b="1" i="1" dirty="0" smtClean="0">
                <a:solidFill>
                  <a:schemeClr val="accent2"/>
                </a:solidFill>
              </a:rPr>
              <a:t> </a:t>
            </a:r>
            <a:endParaRPr lang="pl-PL" sz="1200" dirty="0" smtClean="0">
              <a:solidFill>
                <a:schemeClr val="accent2"/>
              </a:solidFill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Czas </a:t>
            </a:r>
            <a:r>
              <a:rPr lang="pl-PL" sz="1200" b="1" dirty="0">
                <a:ea typeface="Calibri"/>
                <a:cs typeface="Times New Roman"/>
              </a:rPr>
              <a:t>trwania</a:t>
            </a:r>
            <a:r>
              <a:rPr lang="pl-PL" sz="1200" dirty="0" smtClean="0">
                <a:ea typeface="Calibri"/>
                <a:cs typeface="Times New Roman"/>
              </a:rPr>
              <a:t>: 15 miesięcy, wrzesień 2015 – listopad 2017</a:t>
            </a:r>
            <a:br>
              <a:rPr lang="pl-PL" sz="1200" dirty="0" smtClean="0">
                <a:ea typeface="Calibri"/>
                <a:cs typeface="Times New Roman"/>
              </a:rPr>
            </a:br>
            <a:r>
              <a:rPr lang="pl-PL" sz="1200" b="1" dirty="0" smtClean="0">
                <a:ea typeface="Calibri"/>
                <a:cs typeface="Times New Roman"/>
              </a:rPr>
              <a:t>Budżet: </a:t>
            </a:r>
            <a:r>
              <a:rPr lang="pl-PL" sz="1200" b="1" dirty="0" smtClean="0">
                <a:solidFill>
                  <a:schemeClr val="accent6"/>
                </a:solidFill>
              </a:rPr>
              <a:t>65 350,00 </a:t>
            </a:r>
            <a:r>
              <a:rPr lang="pl-PL" sz="1200" b="1" dirty="0">
                <a:solidFill>
                  <a:schemeClr val="accent6"/>
                </a:solidFill>
              </a:rPr>
              <a:t>EUR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Cel / grupa docelowa: </a:t>
            </a:r>
            <a:r>
              <a:rPr lang="pl-PL" sz="1200" dirty="0">
                <a:solidFill>
                  <a:schemeClr val="accent1"/>
                </a:solidFill>
                <a:ea typeface="Calibri"/>
                <a:cs typeface="Times New Roman"/>
              </a:rPr>
              <a:t>zapobieganie cyfrowemu wykluczeniu osób 50+ </a:t>
            </a:r>
            <a:r>
              <a:rPr lang="pl-PL" sz="1200" dirty="0">
                <a:ea typeface="Calibri"/>
                <a:cs typeface="Times New Roman"/>
              </a:rPr>
              <a:t>za pomocą działań związanych z kulturą i sztuką</a:t>
            </a:r>
            <a:r>
              <a:rPr lang="pl-PL" sz="1200" dirty="0" smtClean="0">
                <a:ea typeface="Calibri"/>
                <a:cs typeface="Times New Roman"/>
              </a:rPr>
              <a:t>.</a:t>
            </a:r>
            <a:r>
              <a:rPr lang="pl-PL" sz="1200" dirty="0" smtClean="0"/>
              <a:t> </a:t>
            </a:r>
            <a:endParaRPr lang="pl-PL" sz="1200" dirty="0" smtClean="0"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Efekty, wpływ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 smtClean="0">
                <a:solidFill>
                  <a:schemeClr val="accent1"/>
                </a:solidFill>
              </a:rPr>
              <a:t>zwiększenie wiedzy i umiejętności pracowników organizacji partnerskich </a:t>
            </a:r>
            <a:r>
              <a:rPr lang="pl-PL" sz="1200" dirty="0" smtClean="0"/>
              <a:t>w dziedzinie kultury i edukacji dorosłych, w celu opracowania produktu projektu - oferty zajęć dla dorosłych 50</a:t>
            </a:r>
            <a:r>
              <a:rPr lang="pl-PL" sz="1200" dirty="0"/>
              <a:t>+. Działania </a:t>
            </a:r>
            <a:r>
              <a:rPr lang="pl-PL" sz="1200" dirty="0" smtClean="0"/>
              <a:t>były </a:t>
            </a:r>
            <a:r>
              <a:rPr lang="pl-PL" sz="1200" dirty="0"/>
              <a:t>skierowane szczególnie do </a:t>
            </a:r>
            <a:r>
              <a:rPr lang="pl-PL" sz="1200" dirty="0">
                <a:solidFill>
                  <a:schemeClr val="accent1"/>
                </a:solidFill>
              </a:rPr>
              <a:t>osób o niskich umiejętnościach cyfrowych</a:t>
            </a:r>
            <a:r>
              <a:rPr lang="pl-PL" sz="1200" dirty="0"/>
              <a:t>, które wycofały się z edukacji i / lub życia społecznego z różnych powodów: np. bariery mentalne, niskie dochody lub </a:t>
            </a:r>
            <a:r>
              <a:rPr lang="pl-PL" sz="1200" dirty="0" smtClean="0"/>
              <a:t>odległość od ośrodków edukacyjnych.</a:t>
            </a:r>
            <a:endParaRPr lang="pl-PL" sz="1200" dirty="0" smtClean="0">
              <a:ea typeface="Calibri"/>
              <a:cs typeface="Times New Roman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pl-PL" sz="1200" b="1" dirty="0" smtClean="0">
                <a:ea typeface="Calibri"/>
                <a:cs typeface="Times New Roman"/>
              </a:rPr>
              <a:t>Wybrane rezultaty: </a:t>
            </a:r>
            <a:r>
              <a:rPr lang="pl-PL" sz="1200" dirty="0" smtClean="0"/>
              <a:t>Projekt </a:t>
            </a:r>
            <a:r>
              <a:rPr lang="pl-PL" sz="1200" dirty="0"/>
              <a:t>skupiony na wymianie dobrych praktyk m. in. poprzez </a:t>
            </a:r>
            <a:r>
              <a:rPr lang="pl-PL" sz="1200" dirty="0">
                <a:solidFill>
                  <a:schemeClr val="accent1"/>
                </a:solidFill>
              </a:rPr>
              <a:t>międzynarodowe spotkania projektowe i lokalne warsztaty dla słuchaczy</a:t>
            </a:r>
            <a:r>
              <a:rPr lang="pl-PL" sz="1200" dirty="0" smtClean="0">
                <a:solidFill>
                  <a:schemeClr val="accent1"/>
                </a:solidFill>
              </a:rPr>
              <a:t>.</a:t>
            </a:r>
            <a:r>
              <a:rPr lang="pl-PL" sz="1200" dirty="0" smtClean="0"/>
              <a:t> Rezultatem wymiany doświadczeń jest </a:t>
            </a:r>
            <a:r>
              <a:rPr lang="pl-PL" sz="1200" dirty="0" smtClean="0">
                <a:solidFill>
                  <a:schemeClr val="accent1"/>
                </a:solidFill>
              </a:rPr>
              <a:t>katalog online z ofertą kursów </a:t>
            </a:r>
            <a:r>
              <a:rPr lang="pl-PL" sz="1200" dirty="0" smtClean="0"/>
              <a:t>dla osób 50+.</a:t>
            </a:r>
            <a:endParaRPr lang="pl-PL" sz="1200" b="1" dirty="0" smtClean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53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/>
              <a:t>Przykład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200" b="1" dirty="0" smtClean="0">
                <a:solidFill>
                  <a:schemeClr val="tx2"/>
                </a:solidFill>
                <a:ea typeface="Calibri"/>
                <a:cs typeface="Times New Roman"/>
              </a:rPr>
              <a:t>Realizator </a:t>
            </a:r>
            <a:r>
              <a:rPr lang="pl-PL" sz="1200" b="1" dirty="0">
                <a:solidFill>
                  <a:schemeClr val="tx2"/>
                </a:solidFill>
                <a:ea typeface="Calibri"/>
                <a:cs typeface="Times New Roman"/>
              </a:rPr>
              <a:t>projektu</a:t>
            </a:r>
            <a:r>
              <a:rPr lang="pl-PL" sz="1200" dirty="0">
                <a:solidFill>
                  <a:schemeClr val="tx2"/>
                </a:solidFill>
                <a:ea typeface="Calibri"/>
                <a:cs typeface="Times New Roman"/>
              </a:rPr>
              <a:t>: </a:t>
            </a:r>
            <a:r>
              <a:rPr lang="pl-PL" sz="1200" b="1" dirty="0">
                <a:solidFill>
                  <a:schemeClr val="accent1"/>
                </a:solidFill>
              </a:rPr>
              <a:t>Miejski Ośrodek Pomocy Społecznej (MOPS) </a:t>
            </a:r>
            <a:r>
              <a:rPr lang="pl-PL" sz="1200" dirty="0"/>
              <a:t>w Gdyni </a:t>
            </a: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Partnerzy </a:t>
            </a:r>
            <a:r>
              <a:rPr lang="pl-PL" sz="1200" b="1" dirty="0">
                <a:ea typeface="Calibri"/>
                <a:cs typeface="Times New Roman"/>
              </a:rPr>
              <a:t>projektu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/>
              <a:t>Dania, Słowacja, Polska (Ośrodek Readaptacji EKO „Szkoła Życia</a:t>
            </a:r>
            <a:r>
              <a:rPr lang="pl-PL" sz="1200" dirty="0" smtClean="0"/>
              <a:t>”</a:t>
            </a:r>
            <a:br>
              <a:rPr lang="pl-PL" sz="1200" dirty="0" smtClean="0"/>
            </a:br>
            <a:r>
              <a:rPr lang="pl-PL" sz="1200" dirty="0" smtClean="0"/>
              <a:t>w </a:t>
            </a:r>
            <a:r>
              <a:rPr lang="pl-PL" sz="1200" dirty="0"/>
              <a:t>Wandzinie) </a:t>
            </a:r>
            <a:endParaRPr lang="pl-PL" sz="1200" dirty="0" smtClean="0"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Tytuł</a:t>
            </a:r>
            <a:r>
              <a:rPr lang="pl-PL" sz="1200" dirty="0">
                <a:ea typeface="Calibri"/>
                <a:cs typeface="Times New Roman"/>
              </a:rPr>
              <a:t>: </a:t>
            </a:r>
            <a:r>
              <a:rPr lang="pl-PL" sz="1200" b="1" i="1" dirty="0">
                <a:solidFill>
                  <a:schemeClr val="accent6"/>
                </a:solidFill>
              </a:rPr>
              <a:t>Edukacja dorosłych jako narzędzie na rzecz włączenia społecznego </a:t>
            </a:r>
            <a:endParaRPr lang="pl-PL" sz="1200" i="1" dirty="0" smtClean="0">
              <a:solidFill>
                <a:schemeClr val="accent6"/>
              </a:solidFill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Czas </a:t>
            </a:r>
            <a:r>
              <a:rPr lang="pl-PL" sz="1200" b="1" dirty="0">
                <a:ea typeface="Calibri"/>
                <a:cs typeface="Times New Roman"/>
              </a:rPr>
              <a:t>trwania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/>
              <a:t>28 </a:t>
            </a:r>
            <a:r>
              <a:rPr lang="pl-PL" sz="1200" dirty="0" smtClean="0"/>
              <a:t>miesięcy (wrzesień 2016 – grudzień 2018)</a:t>
            </a:r>
            <a:r>
              <a:rPr lang="pl-PL" sz="1200" dirty="0" smtClean="0">
                <a:ea typeface="Calibri"/>
                <a:cs typeface="Times New Roman"/>
              </a:rPr>
              <a:t/>
            </a:r>
            <a:br>
              <a:rPr lang="pl-PL" sz="1200" dirty="0" smtClean="0">
                <a:ea typeface="Calibri"/>
                <a:cs typeface="Times New Roman"/>
              </a:rPr>
            </a:br>
            <a:r>
              <a:rPr lang="pl-PL" sz="1200" b="1" dirty="0" smtClean="0">
                <a:ea typeface="Calibri"/>
                <a:cs typeface="Times New Roman"/>
              </a:rPr>
              <a:t>Budżet: </a:t>
            </a:r>
            <a:r>
              <a:rPr lang="pl-PL" sz="1200" b="1" dirty="0">
                <a:solidFill>
                  <a:schemeClr val="accent6"/>
                </a:solidFill>
              </a:rPr>
              <a:t>91 130,00 EUR</a:t>
            </a: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Cel / grupa docelowa: </a:t>
            </a:r>
            <a:r>
              <a:rPr lang="pl-PL" sz="1200" dirty="0">
                <a:solidFill>
                  <a:schemeClr val="accent1"/>
                </a:solidFill>
              </a:rPr>
              <a:t>Podniesienie jakości oferty uczenia się </a:t>
            </a:r>
            <a:r>
              <a:rPr lang="pl-PL" sz="1200" dirty="0"/>
              <a:t>i świadczonego wsparcia </a:t>
            </a:r>
            <a:r>
              <a:rPr lang="pl-PL" sz="1200" dirty="0" smtClean="0"/>
              <a:t>dla osób </a:t>
            </a:r>
            <a:r>
              <a:rPr lang="pl-PL" sz="1200" dirty="0" err="1" smtClean="0"/>
              <a:t>defaworyzowanych</a:t>
            </a:r>
            <a:r>
              <a:rPr lang="pl-PL" sz="1200" dirty="0" smtClean="0"/>
              <a:t> – os. bezdomne, </a:t>
            </a:r>
            <a:r>
              <a:rPr lang="pl-PL" sz="1200" dirty="0"/>
              <a:t>uzależnione, wywodzące się ze środowisk </a:t>
            </a:r>
            <a:r>
              <a:rPr lang="pl-PL" sz="1200" dirty="0" smtClean="0"/>
              <a:t>dysfunkcyjnych.</a:t>
            </a:r>
            <a:endParaRPr lang="pl-PL" sz="1200" b="1" dirty="0" smtClean="0"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Efekty, wpływ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 smtClean="0">
                <a:solidFill>
                  <a:schemeClr val="accent1"/>
                </a:solidFill>
              </a:rPr>
              <a:t>Rozpoznanie </a:t>
            </a:r>
            <a:r>
              <a:rPr lang="pl-PL" sz="1200" dirty="0">
                <a:solidFill>
                  <a:schemeClr val="accent1"/>
                </a:solidFill>
              </a:rPr>
              <a:t>i </a:t>
            </a:r>
            <a:r>
              <a:rPr lang="pl-PL" sz="1200" dirty="0" smtClean="0">
                <a:solidFill>
                  <a:schemeClr val="accent1"/>
                </a:solidFill>
              </a:rPr>
              <a:t>rozwinięcie kompetencji </a:t>
            </a:r>
            <a:r>
              <a:rPr lang="pl-PL" sz="1200" dirty="0">
                <a:solidFill>
                  <a:schemeClr val="accent1"/>
                </a:solidFill>
              </a:rPr>
              <a:t>społecznych pracowników</a:t>
            </a:r>
            <a:r>
              <a:rPr lang="pl-PL" sz="1200" dirty="0"/>
              <a:t>, które odgrywają zasadniczą rolę w zakresie profilaktyki marginalizacji i wykluczenia społecznego. </a:t>
            </a:r>
            <a:r>
              <a:rPr lang="pl-PL" sz="1200" dirty="0" smtClean="0"/>
              <a:t>Zacieśnienie współpracy pomiędzy organizacjami w zakresie wymiany dobrych praktyk.</a:t>
            </a: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Wybrane rezultaty: </a:t>
            </a:r>
            <a:r>
              <a:rPr lang="pl-PL" sz="1200" dirty="0" smtClean="0"/>
              <a:t>Organizacja </a:t>
            </a:r>
            <a:r>
              <a:rPr lang="pl-PL" sz="1200" b="1" dirty="0" smtClean="0">
                <a:solidFill>
                  <a:schemeClr val="accent1"/>
                </a:solidFill>
              </a:rPr>
              <a:t>seminariów</a:t>
            </a:r>
            <a:r>
              <a:rPr lang="pl-PL" sz="1200" dirty="0" smtClean="0">
                <a:solidFill>
                  <a:schemeClr val="accent1"/>
                </a:solidFill>
              </a:rPr>
              <a:t> </a:t>
            </a:r>
            <a:r>
              <a:rPr lang="pl-PL" sz="1200" dirty="0"/>
              <a:t>oraz </a:t>
            </a:r>
            <a:r>
              <a:rPr lang="pl-PL" sz="1200" b="1" dirty="0" smtClean="0">
                <a:solidFill>
                  <a:schemeClr val="accent1"/>
                </a:solidFill>
              </a:rPr>
              <a:t>praktyk </a:t>
            </a:r>
            <a:r>
              <a:rPr lang="pl-PL" sz="1200" b="1" dirty="0">
                <a:solidFill>
                  <a:schemeClr val="accent1"/>
                </a:solidFill>
              </a:rPr>
              <a:t>zagranicznych </a:t>
            </a:r>
            <a:r>
              <a:rPr lang="pl-PL" sz="1200" dirty="0"/>
              <a:t>(</a:t>
            </a:r>
            <a:r>
              <a:rPr lang="pl-PL" sz="1200" dirty="0" err="1"/>
              <a:t>job</a:t>
            </a:r>
            <a:r>
              <a:rPr lang="pl-PL" sz="1200" dirty="0"/>
              <a:t> </a:t>
            </a:r>
            <a:r>
              <a:rPr lang="pl-PL" sz="1200" dirty="0" err="1"/>
              <a:t>shadowing</a:t>
            </a:r>
            <a:r>
              <a:rPr lang="pl-PL" sz="1200" dirty="0" smtClean="0"/>
              <a:t>) dla pracowników organizacji partnerskich.</a:t>
            </a:r>
          </a:p>
        </p:txBody>
      </p:sp>
      <p:pic>
        <p:nvPicPr>
          <p:cNvPr id="1026" name="Picture 2" descr="Znalezione obrazy dla zapytania mops gdy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03598"/>
            <a:ext cx="1527503" cy="8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35696" y="251653"/>
            <a:ext cx="6732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b="1" dirty="0" smtClean="0">
                <a:solidFill>
                  <a:schemeClr val="accent1"/>
                </a:solidFill>
              </a:rPr>
              <a:t>WYZWANIA EDUKACJI DOROSŁYCH W EUROPIE (i Polsce)</a:t>
            </a:r>
            <a:br>
              <a:rPr lang="pl-PL" b="1" dirty="0" smtClean="0">
                <a:solidFill>
                  <a:schemeClr val="accent1"/>
                </a:solidFill>
              </a:rPr>
            </a:br>
            <a:r>
              <a:rPr lang="pl-PL" b="1" dirty="0" smtClean="0">
                <a:solidFill>
                  <a:schemeClr val="accent1"/>
                </a:solidFill>
              </a:rPr>
              <a:t>niskie umiejętności podstawowe dorosłych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93833" y="1203598"/>
            <a:ext cx="8568952" cy="3580467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1/5 dorosłej ludności </a:t>
            </a:r>
            <a:r>
              <a:rPr lang="pl-PL" sz="1600" dirty="0" smtClean="0"/>
              <a:t>Europy, w tym Polski, 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nie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</a:rPr>
              <a:t>posiada wystarczających 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tzw. </a:t>
            </a:r>
            <a:r>
              <a:rPr lang="pl-PL" sz="1600" b="1" u="sng" dirty="0" smtClean="0">
                <a:solidFill>
                  <a:schemeClr val="accent1">
                    <a:lumMod val="75000"/>
                  </a:schemeClr>
                </a:solidFill>
              </a:rPr>
              <a:t>umiejętności podstawowych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pl-PL" sz="1600" dirty="0" smtClean="0"/>
              <a:t/>
            </a:r>
            <a:br>
              <a:rPr lang="pl-PL" sz="1600" dirty="0" smtClean="0"/>
            </a:br>
            <a:endParaRPr lang="pl-PL" sz="800" dirty="0" smtClean="0"/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600" dirty="0" smtClean="0"/>
              <a:t>czytania, pisania</a:t>
            </a:r>
            <a:r>
              <a:rPr lang="pl-PL" sz="1600" dirty="0"/>
              <a:t>, </a:t>
            </a:r>
            <a:r>
              <a:rPr lang="pl-PL" sz="1600" dirty="0" smtClean="0"/>
              <a:t>rozumienia tekstu pisanego, tworzenia treści w języku ojczystym, 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600" dirty="0" smtClean="0"/>
              <a:t>liczenia i rozumowania matematycznego,</a:t>
            </a:r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l-PL" sz="1600" dirty="0"/>
              <a:t>c</a:t>
            </a:r>
            <a:r>
              <a:rPr lang="pl-PL" sz="1600" dirty="0" smtClean="0"/>
              <a:t>yfrowych.</a:t>
            </a:r>
          </a:p>
          <a:p>
            <a:endParaRPr lang="pl-PL" sz="1600" i="1" dirty="0" smtClean="0"/>
          </a:p>
          <a:p>
            <a:r>
              <a:rPr lang="pl-PL" sz="1400" i="1" dirty="0" smtClean="0"/>
              <a:t>Międzynarodowe Badanie </a:t>
            </a:r>
            <a:r>
              <a:rPr lang="pl-PL" sz="1400" i="1" dirty="0"/>
              <a:t>Kompetencji Osób Dorosłych PIAAC </a:t>
            </a:r>
            <a:r>
              <a:rPr lang="pl-PL" sz="1400" i="1" dirty="0" smtClean="0"/>
              <a:t>przeprowadzonego </a:t>
            </a:r>
            <a:r>
              <a:rPr lang="pl-PL" sz="1400" i="1" dirty="0"/>
              <a:t>w latach 2011-2012 </a:t>
            </a:r>
            <a:r>
              <a:rPr lang="pl-PL" sz="1400" i="1" dirty="0" smtClean="0"/>
              <a:t/>
            </a:r>
            <a:br>
              <a:rPr lang="pl-PL" sz="1400" i="1" dirty="0" smtClean="0"/>
            </a:br>
            <a:r>
              <a:rPr lang="pl-PL" sz="1400" i="1" dirty="0" smtClean="0"/>
              <a:t>w </a:t>
            </a:r>
            <a:r>
              <a:rPr lang="pl-PL" sz="1400" i="1" dirty="0"/>
              <a:t>24 </a:t>
            </a:r>
            <a:r>
              <a:rPr lang="pl-PL" sz="1400" i="1" dirty="0" smtClean="0"/>
              <a:t>krajach, tylko kilka spoza Europy. </a:t>
            </a:r>
            <a:r>
              <a:rPr lang="pl-PL" sz="1400" i="1" dirty="0"/>
              <a:t>Badanie przygotowała Organizacja Współpracy Gospodarczej i Rozwoju (OECD</a:t>
            </a:r>
            <a:r>
              <a:rPr lang="pl-PL" sz="1400" i="1" dirty="0" smtClean="0"/>
              <a:t>). Łącznie </a:t>
            </a:r>
            <a:r>
              <a:rPr lang="pl-PL" sz="1400" i="1" dirty="0"/>
              <a:t>przebadano 166 tys. osób w wieku 16-65 lat, w tym ponad 9 tys. Polaków</a:t>
            </a:r>
            <a:r>
              <a:rPr lang="pl-PL" sz="1400" i="1" dirty="0" smtClean="0"/>
              <a:t>.</a:t>
            </a:r>
            <a:endParaRPr lang="pl-PL" sz="1400" i="1" dirty="0"/>
          </a:p>
          <a:p>
            <a:pPr marL="285750" indent="-285750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pl-PL" sz="1600" dirty="0" smtClean="0"/>
          </a:p>
          <a:p>
            <a:pPr>
              <a:spcBef>
                <a:spcPts val="400"/>
              </a:spcBef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0413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/>
              <a:t>Przykład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200" b="1" dirty="0" smtClean="0">
                <a:solidFill>
                  <a:schemeClr val="tx2"/>
                </a:solidFill>
                <a:ea typeface="Calibri"/>
                <a:cs typeface="Times New Roman"/>
              </a:rPr>
              <a:t>Realizator </a:t>
            </a:r>
            <a:r>
              <a:rPr lang="pl-PL" sz="1200" b="1" dirty="0">
                <a:solidFill>
                  <a:schemeClr val="tx2"/>
                </a:solidFill>
                <a:ea typeface="Calibri"/>
                <a:cs typeface="Times New Roman"/>
              </a:rPr>
              <a:t>projektu</a:t>
            </a:r>
            <a:r>
              <a:rPr lang="pl-PL" sz="1200" dirty="0">
                <a:solidFill>
                  <a:schemeClr val="tx2"/>
                </a:solidFill>
                <a:ea typeface="Calibri"/>
                <a:cs typeface="Times New Roman"/>
              </a:rPr>
              <a:t>: </a:t>
            </a:r>
            <a:r>
              <a:rPr lang="pl-PL" sz="1200" b="1" dirty="0">
                <a:solidFill>
                  <a:schemeClr val="accent1"/>
                </a:solidFill>
              </a:rPr>
              <a:t>Fundacja Rozwoju Społeczeństwa Informacyjnego (Warszawa</a:t>
            </a:r>
            <a:r>
              <a:rPr lang="pl-PL" sz="1200" b="1" dirty="0" smtClean="0">
                <a:solidFill>
                  <a:schemeClr val="accent1"/>
                </a:solidFill>
              </a:rPr>
              <a:t>)</a:t>
            </a:r>
            <a:endParaRPr lang="pl-PL" sz="1200" dirty="0" smtClean="0">
              <a:solidFill>
                <a:schemeClr val="accent1"/>
              </a:solidFill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Partnerzy </a:t>
            </a:r>
            <a:r>
              <a:rPr lang="pl-PL" sz="1200" b="1" dirty="0">
                <a:ea typeface="Calibri"/>
                <a:cs typeface="Times New Roman"/>
              </a:rPr>
              <a:t>projektu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/>
              <a:t>Holandia, Litwa, Łotwa, Norwegia</a:t>
            </a:r>
            <a:endParaRPr lang="pl-PL" sz="1200" dirty="0" smtClean="0"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Tytuł</a:t>
            </a:r>
            <a:r>
              <a:rPr lang="pl-PL" sz="1200" dirty="0">
                <a:ea typeface="Calibri"/>
                <a:cs typeface="Times New Roman"/>
              </a:rPr>
              <a:t>: </a:t>
            </a:r>
            <a:r>
              <a:rPr lang="en-US" sz="1200" b="1" i="1" dirty="0">
                <a:solidFill>
                  <a:schemeClr val="accent6"/>
                </a:solidFill>
              </a:rPr>
              <a:t>Daily innovators and daily educators in the </a:t>
            </a:r>
            <a:r>
              <a:rPr lang="en-US" sz="1200" b="1" i="1" dirty="0" smtClean="0">
                <a:solidFill>
                  <a:schemeClr val="accent6"/>
                </a:solidFill>
              </a:rPr>
              <a:t>libraries</a:t>
            </a:r>
            <a:r>
              <a:rPr lang="pl-PL" sz="1200" i="1" dirty="0" smtClean="0">
                <a:solidFill>
                  <a:schemeClr val="accent6"/>
                </a:solidFill>
              </a:rPr>
              <a:t> </a:t>
            </a:r>
            <a:endParaRPr lang="pl-PL" sz="1200" dirty="0">
              <a:solidFill>
                <a:schemeClr val="accent6"/>
              </a:solidFill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Czas </a:t>
            </a:r>
            <a:r>
              <a:rPr lang="pl-PL" sz="1200" b="1" dirty="0">
                <a:ea typeface="Calibri"/>
                <a:cs typeface="Times New Roman"/>
              </a:rPr>
              <a:t>trwania</a:t>
            </a:r>
            <a:r>
              <a:rPr lang="pl-PL" sz="1200" dirty="0" smtClean="0">
                <a:ea typeface="Calibri"/>
                <a:cs typeface="Times New Roman"/>
              </a:rPr>
              <a:t>: 36 miesięcy (wrzesień 2015 – sierpień 2018)</a:t>
            </a:r>
            <a:br>
              <a:rPr lang="pl-PL" sz="1200" dirty="0" smtClean="0">
                <a:ea typeface="Calibri"/>
                <a:cs typeface="Times New Roman"/>
              </a:rPr>
            </a:br>
            <a:r>
              <a:rPr lang="pl-PL" sz="1200" b="1" dirty="0" smtClean="0">
                <a:ea typeface="Calibri"/>
                <a:cs typeface="Times New Roman"/>
              </a:rPr>
              <a:t>Budżet: </a:t>
            </a:r>
            <a:r>
              <a:rPr lang="pl-PL" sz="1200" b="1" dirty="0">
                <a:solidFill>
                  <a:schemeClr val="accent2"/>
                </a:solidFill>
              </a:rPr>
              <a:t>300 </a:t>
            </a:r>
            <a:r>
              <a:rPr lang="pl-PL" sz="1200" b="1" dirty="0" smtClean="0">
                <a:solidFill>
                  <a:schemeClr val="accent2"/>
                </a:solidFill>
              </a:rPr>
              <a:t>853,00 EUR</a:t>
            </a:r>
            <a:endParaRPr lang="pl-PL" sz="1200" b="1" dirty="0" smtClean="0">
              <a:solidFill>
                <a:schemeClr val="accent2"/>
              </a:solidFill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Cel / grupa docelowa: </a:t>
            </a:r>
            <a:r>
              <a:rPr lang="pl-PL" sz="1200" dirty="0" smtClean="0">
                <a:ea typeface="Calibri"/>
                <a:cs typeface="Times New Roman"/>
              </a:rPr>
              <a:t>S</a:t>
            </a:r>
            <a:r>
              <a:rPr lang="pl-PL" sz="1200" dirty="0" smtClean="0"/>
              <a:t>tworzenie </a:t>
            </a:r>
            <a:r>
              <a:rPr lang="pl-PL" sz="1200" dirty="0"/>
              <a:t>w lokalnych instytucjach kultury (przede wszystkim w bibliotekach) przestrzeni sprzyjającej edukacji osób dorosłych. </a:t>
            </a:r>
            <a:endParaRPr lang="pl-PL" sz="1200" b="1" dirty="0" smtClean="0"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Efekty, wpływ</a:t>
            </a:r>
            <a:r>
              <a:rPr lang="pl-PL" sz="1200" dirty="0" smtClean="0">
                <a:ea typeface="Calibri"/>
                <a:cs typeface="Times New Roman"/>
              </a:rPr>
              <a:t>: </a:t>
            </a:r>
            <a:r>
              <a:rPr lang="pl-PL" sz="1200" dirty="0" smtClean="0"/>
              <a:t>Wypracowane </a:t>
            </a:r>
            <a:r>
              <a:rPr lang="pl-PL" sz="1200" dirty="0"/>
              <a:t>materiały edukacyjne umożliwią bibliotekarzom i innym lokalnym edukatorom prowadzenie działań podnoszących kompetencje dorosłych. Przyczynią się dzięki temu do rozwoju lokalnych instytucji jako inkubatorów kreatywności, centrów innowacji społecznych i miejsc dialogu międzykulturowego. </a:t>
            </a:r>
            <a:endParaRPr lang="pl-PL" sz="1200" dirty="0" smtClean="0">
              <a:solidFill>
                <a:schemeClr val="accent1"/>
              </a:solidFill>
              <a:ea typeface="Calibri"/>
              <a:cs typeface="Times New Roman"/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ea typeface="Calibri"/>
                <a:cs typeface="Times New Roman"/>
              </a:rPr>
              <a:t>Wybrane rezultaty: </a:t>
            </a:r>
            <a:r>
              <a:rPr lang="pl-PL" sz="1200" b="1" dirty="0" smtClean="0">
                <a:solidFill>
                  <a:schemeClr val="accent1"/>
                </a:solidFill>
                <a:ea typeface="Calibri"/>
                <a:cs typeface="Times New Roman"/>
              </a:rPr>
              <a:t>R</a:t>
            </a:r>
            <a:r>
              <a:rPr lang="pl-PL" sz="1200" b="1" dirty="0" smtClean="0">
                <a:solidFill>
                  <a:schemeClr val="accent1"/>
                </a:solidFill>
              </a:rPr>
              <a:t>aport </a:t>
            </a:r>
            <a:r>
              <a:rPr lang="pl-PL" sz="1200" b="1" dirty="0">
                <a:solidFill>
                  <a:schemeClr val="accent1"/>
                </a:solidFill>
              </a:rPr>
              <a:t>„Eksperymenty edukacyjne w europejskich bibliotekach”</a:t>
            </a:r>
            <a:r>
              <a:rPr lang="pl-PL" sz="1200" dirty="0">
                <a:solidFill>
                  <a:schemeClr val="accent1"/>
                </a:solidFill>
              </a:rPr>
              <a:t> </a:t>
            </a:r>
            <a:r>
              <a:rPr lang="pl-PL" sz="1200" dirty="0"/>
              <a:t>analizujący dotychczasowe działania z zakresu edukacji dorosłych prowadzone przez </a:t>
            </a:r>
            <a:r>
              <a:rPr lang="pl-PL" sz="1200" dirty="0" smtClean="0"/>
              <a:t>biblioteki; </a:t>
            </a:r>
            <a:r>
              <a:rPr lang="pl-PL" sz="1200" b="1" dirty="0">
                <a:solidFill>
                  <a:schemeClr val="accent1"/>
                </a:solidFill>
              </a:rPr>
              <a:t>opracowanie pakietu materiałów edukacyjnych</a:t>
            </a:r>
            <a:r>
              <a:rPr lang="pl-PL" sz="1200" dirty="0"/>
              <a:t> dla bibliotekarzy i innych edukatorów </a:t>
            </a:r>
            <a:r>
              <a:rPr lang="pl-PL" sz="1200" dirty="0" smtClean="0"/>
              <a:t>lokalnych.</a:t>
            </a:r>
            <a:endParaRPr lang="pl-PL" sz="1200" dirty="0" smtClean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</a:pPr>
            <a:r>
              <a:rPr lang="pl-PL" sz="1200" b="1" dirty="0" smtClean="0">
                <a:solidFill>
                  <a:schemeClr val="accent1"/>
                </a:solidFill>
                <a:ea typeface="Calibri"/>
                <a:cs typeface="Times New Roman"/>
                <a:hlinkClick r:id="rId3"/>
              </a:rPr>
              <a:t>http</a:t>
            </a:r>
            <a:r>
              <a:rPr lang="pl-PL" sz="1200" b="1" dirty="0">
                <a:solidFill>
                  <a:schemeClr val="accent1"/>
                </a:solidFill>
                <a:ea typeface="Calibri"/>
                <a:cs typeface="Times New Roman"/>
                <a:hlinkClick r:id="rId3"/>
              </a:rPr>
              <a:t>://frsi.org.pl/projekt/daily-innovators-and-daily-educators-in-the-libraries</a:t>
            </a:r>
            <a:r>
              <a:rPr lang="pl-PL" sz="1200" b="1" dirty="0" smtClean="0">
                <a:solidFill>
                  <a:schemeClr val="accent1"/>
                </a:solidFill>
                <a:ea typeface="Calibri"/>
                <a:cs typeface="Times New Roman"/>
                <a:hlinkClick r:id="rId3"/>
              </a:rPr>
              <a:t>/</a:t>
            </a:r>
            <a:r>
              <a:rPr lang="pl-PL" sz="1200" b="1" dirty="0" smtClean="0">
                <a:solidFill>
                  <a:schemeClr val="accent1"/>
                </a:solidFill>
                <a:ea typeface="Calibri"/>
                <a:cs typeface="Times New Roman"/>
              </a:rPr>
              <a:t> </a:t>
            </a:r>
            <a:endParaRPr lang="pl-PL" sz="1200" b="1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17" y="1283971"/>
            <a:ext cx="2686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2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 dir="r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sz="1800" cap="all" dirty="0" smtClean="0">
                <a:solidFill>
                  <a:schemeClr val="accent6"/>
                </a:solidFill>
              </a:rPr>
              <a:t>Dostępny budżet</a:t>
            </a:r>
            <a:endParaRPr lang="pl-PL" sz="1800" cap="all" dirty="0">
              <a:solidFill>
                <a:schemeClr val="accent6"/>
              </a:solidFill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-252536" y="1189434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15622"/>
              </p:ext>
            </p:extLst>
          </p:nvPr>
        </p:nvGraphicFramePr>
        <p:xfrm>
          <a:off x="539552" y="1347614"/>
          <a:ext cx="7128792" cy="242990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49416"/>
                <a:gridCol w="1773660"/>
                <a:gridCol w="1905716"/>
              </a:tblGrid>
              <a:tr h="369223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chemeClr val="tx2"/>
                          </a:solidFill>
                        </a:rPr>
                        <a:t>2018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chemeClr val="tx2"/>
                          </a:solidFill>
                        </a:rPr>
                        <a:t>2019 vs 2018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94873">
                <a:tc>
                  <a:txBody>
                    <a:bodyPr/>
                    <a:lstStyle/>
                    <a:p>
                      <a:r>
                        <a:rPr lang="pl-PL" b="1" dirty="0" smtClean="0">
                          <a:solidFill>
                            <a:schemeClr val="tx2"/>
                          </a:solidFill>
                        </a:rPr>
                        <a:t>Budżet dostępny dla akcji 2 w EUR</a:t>
                      </a:r>
                      <a:endParaRPr lang="pl-P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6 577 390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chemeClr val="tx2"/>
                          </a:solidFill>
                        </a:rPr>
                        <a:t>+ 1 332 456</a:t>
                      </a:r>
                    </a:p>
                  </a:txBody>
                  <a:tcPr anchor="ctr"/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tx2"/>
                          </a:solidFill>
                        </a:rPr>
                        <a:t>Międzynarodowe szkolenia (TCA): 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47 000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chemeClr val="tx2"/>
                          </a:solidFill>
                        </a:rPr>
                        <a:t>+ 8</a:t>
                      </a:r>
                      <a:r>
                        <a:rPr lang="pl-PL" baseline="0" dirty="0" smtClean="0">
                          <a:solidFill>
                            <a:schemeClr val="tx2"/>
                          </a:solidFill>
                        </a:rPr>
                        <a:t> 000</a:t>
                      </a:r>
                      <a:endParaRPr lang="pl-PL" dirty="0" smtClean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</a:tr>
              <a:tr h="513114">
                <a:tc>
                  <a:txBody>
                    <a:bodyPr/>
                    <a:lstStyle/>
                    <a:p>
                      <a:r>
                        <a:rPr lang="pl-PL" dirty="0" smtClean="0"/>
                        <a:t>Partnerstwa na rzecz innowacji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4 275 303,50</a:t>
                      </a:r>
                      <a:endParaRPr lang="pl-P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 smtClean="0">
                          <a:solidFill>
                            <a:schemeClr val="tx2"/>
                          </a:solidFill>
                        </a:rPr>
                        <a:t>+ 830 346,40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Partnerstwa wspierające wymianę</a:t>
                      </a:r>
                      <a:r>
                        <a:rPr lang="pl-PL" b="1" baseline="0" dirty="0" smtClean="0"/>
                        <a:t> dobrych praktyk</a:t>
                      </a:r>
                      <a:endParaRPr lang="pl-PL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/>
                        <a:t>2 302 086,50</a:t>
                      </a:r>
                      <a:endParaRPr lang="pl-PL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1" dirty="0" smtClean="0">
                          <a:solidFill>
                            <a:schemeClr val="tx2"/>
                          </a:solidFill>
                        </a:rPr>
                        <a:t> + 447 109,60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/>
                </a:solidFill>
              </a:rPr>
              <a:t>Akcja 2. wniosek </a:t>
            </a:r>
            <a:r>
              <a:rPr lang="pl-PL" dirty="0">
                <a:solidFill>
                  <a:schemeClr val="accent1"/>
                </a:solidFill>
              </a:rPr>
              <a:t>o dofinansowanie</a:t>
            </a:r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idx="1"/>
          </p:nvPr>
        </p:nvSpPr>
        <p:spPr/>
        <p:txBody>
          <a:bodyPr rtlCol="0">
            <a:normAutofit fontScale="97500"/>
          </a:bodyPr>
          <a:lstStyle/>
          <a:p>
            <a:pPr marL="324000" indent="-324000">
              <a:spcBef>
                <a:spcPts val="0"/>
              </a:spcBef>
              <a:defRPr/>
            </a:pPr>
            <a:r>
              <a:rPr lang="pl-PL" sz="1400" b="1" dirty="0" smtClean="0">
                <a:solidFill>
                  <a:schemeClr val="accent1"/>
                </a:solidFill>
                <a:latin typeface="+mj-lt"/>
              </a:rPr>
              <a:t>JAK </a:t>
            </a:r>
            <a:r>
              <a:rPr lang="pl-PL" sz="1400" b="1" dirty="0">
                <a:solidFill>
                  <a:schemeClr val="accent1"/>
                </a:solidFill>
                <a:latin typeface="+mj-lt"/>
              </a:rPr>
              <a:t>ZŁOŻYĆ </a:t>
            </a:r>
            <a:r>
              <a:rPr lang="pl-PL" sz="1400" b="1" dirty="0" smtClean="0">
                <a:solidFill>
                  <a:schemeClr val="accent1"/>
                </a:solidFill>
                <a:latin typeface="+mj-lt"/>
              </a:rPr>
              <a:t>WNIOSEK?</a:t>
            </a:r>
            <a:endParaRPr lang="pl-PL" sz="1400" dirty="0" smtClean="0">
              <a:solidFill>
                <a:schemeClr val="accent1"/>
              </a:solidFill>
              <a:latin typeface="+mj-lt"/>
            </a:endParaRPr>
          </a:p>
          <a:p>
            <a:pPr marL="324000" indent="-324000">
              <a:spcBef>
                <a:spcPts val="0"/>
              </a:spcBef>
              <a:defRPr/>
            </a:pPr>
            <a:r>
              <a:rPr lang="pl-PL" sz="1400" b="1" dirty="0" smtClean="0">
                <a:solidFill>
                  <a:schemeClr val="tx1"/>
                </a:solidFill>
                <a:latin typeface="+mj-lt"/>
              </a:rPr>
              <a:t>Zasady </a:t>
            </a:r>
            <a:r>
              <a:rPr lang="pl-PL" sz="1400" b="1" dirty="0">
                <a:solidFill>
                  <a:schemeClr val="tx1"/>
                </a:solidFill>
                <a:latin typeface="+mj-lt"/>
              </a:rPr>
              <a:t>dotyczące każdego </a:t>
            </a:r>
            <a:r>
              <a:rPr lang="pl-PL" sz="1400" b="1" dirty="0" smtClean="0">
                <a:solidFill>
                  <a:schemeClr val="tx1"/>
                </a:solidFill>
                <a:latin typeface="+mj-lt"/>
              </a:rPr>
              <a:t>wnioskodawcy</a:t>
            </a:r>
            <a:r>
              <a:rPr lang="pl-PL" sz="1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pl-PL" sz="1400" b="1" dirty="0" smtClean="0">
                <a:solidFill>
                  <a:schemeClr val="tx1"/>
                </a:solidFill>
                <a:latin typeface="+mj-lt"/>
              </a:rPr>
              <a:t>i partnera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5620"/>
            <a:ext cx="3168352" cy="27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164078" y="1707654"/>
            <a:ext cx="399209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defRPr/>
            </a:pPr>
            <a:r>
              <a:rPr lang="pl-PL" sz="1400" dirty="0"/>
              <a:t>Rejestracja w bazie EU_LOGIN (dawniej ECAS</a:t>
            </a:r>
            <a:r>
              <a:rPr lang="pl-PL" sz="1400" dirty="0" smtClean="0"/>
              <a:t>)</a:t>
            </a:r>
            <a:r>
              <a:rPr lang="pl-PL" sz="1400" i="1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endParaRPr lang="pl-PL" sz="1400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400" dirty="0" smtClean="0"/>
              <a:t>Rejestracja </a:t>
            </a:r>
            <a:r>
              <a:rPr lang="pl-PL" sz="1400" dirty="0"/>
              <a:t>organizacji w Portalu </a:t>
            </a:r>
            <a:r>
              <a:rPr lang="pl-PL" sz="1400" dirty="0" smtClean="0"/>
              <a:t>Uczestnika i systemie URF + dodanie dokumentacji dot. organizacji                  </a:t>
            </a:r>
            <a:endParaRPr lang="pl-PL" sz="1400" dirty="0"/>
          </a:p>
          <a:p>
            <a:pPr>
              <a:spcBef>
                <a:spcPts val="600"/>
              </a:spcBef>
              <a:spcAft>
                <a:spcPts val="2400"/>
              </a:spcAft>
              <a:defRPr/>
            </a:pPr>
            <a:r>
              <a:rPr lang="pl-PL" sz="1400" dirty="0" smtClean="0"/>
              <a:t>Numer </a:t>
            </a:r>
            <a:r>
              <a:rPr lang="pl-PL" sz="1400" dirty="0"/>
              <a:t>identyfikacyjny – PIC</a:t>
            </a:r>
          </a:p>
          <a:p>
            <a:pPr>
              <a:spcBef>
                <a:spcPts val="600"/>
              </a:spcBef>
              <a:spcAft>
                <a:spcPts val="2400"/>
              </a:spcAft>
              <a:defRPr/>
            </a:pPr>
            <a:r>
              <a:rPr lang="pl-PL" sz="1400" dirty="0" smtClean="0"/>
              <a:t>Wypełnienie wniosku i </a:t>
            </a:r>
            <a:r>
              <a:rPr lang="pl-PL" sz="1400" dirty="0"/>
              <a:t>złożenie tylko </a:t>
            </a:r>
            <a:r>
              <a:rPr lang="pl-PL" sz="1400" dirty="0" smtClean="0"/>
              <a:t>w wersji elektronicznej przez koordynatora</a:t>
            </a:r>
            <a:endParaRPr lang="pl-PL" sz="1400" dirty="0"/>
          </a:p>
        </p:txBody>
      </p:sp>
      <p:sp>
        <p:nvSpPr>
          <p:cNvPr id="14" name="Prostokąt 13"/>
          <p:cNvSpPr/>
          <p:nvPr/>
        </p:nvSpPr>
        <p:spPr>
          <a:xfrm>
            <a:off x="323528" y="1383618"/>
            <a:ext cx="1728192" cy="3096344"/>
          </a:xfrm>
          <a:prstGeom prst="rect">
            <a:avLst/>
          </a:prstGeom>
          <a:pattFill prst="lt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/>
          <p:cNvSpPr/>
          <p:nvPr/>
        </p:nvSpPr>
        <p:spPr>
          <a:xfrm>
            <a:off x="395537" y="1599520"/>
            <a:ext cx="1593890" cy="432048"/>
          </a:xfrm>
          <a:prstGeom prst="rect">
            <a:avLst/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005061"/>
                </a:solidFill>
              </a:rPr>
              <a:t>EU_LOGIN</a:t>
            </a:r>
            <a:endParaRPr lang="pl-PL" sz="2000" b="1" dirty="0">
              <a:solidFill>
                <a:srgbClr val="005061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95537" y="2325035"/>
            <a:ext cx="1591903" cy="432048"/>
          </a:xfrm>
          <a:prstGeom prst="rect">
            <a:avLst/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5061"/>
                </a:solidFill>
              </a:rPr>
              <a:t>URF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395538" y="3039802"/>
            <a:ext cx="1584142" cy="432048"/>
          </a:xfrm>
          <a:prstGeom prst="rect">
            <a:avLst/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5061"/>
                </a:solidFill>
              </a:rPr>
              <a:t>PIC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395538" y="3765317"/>
            <a:ext cx="1582571" cy="432048"/>
          </a:xfrm>
          <a:prstGeom prst="rect">
            <a:avLst/>
          </a:prstGeom>
          <a:pattFill prst="lt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err="1" smtClean="0">
                <a:solidFill>
                  <a:srgbClr val="005061"/>
                </a:solidFill>
              </a:rPr>
              <a:t>WEBeforms</a:t>
            </a:r>
            <a:endParaRPr lang="pl-PL" sz="2000" b="1" dirty="0">
              <a:solidFill>
                <a:srgbClr val="005061"/>
              </a:solidFill>
            </a:endParaRPr>
          </a:p>
        </p:txBody>
      </p:sp>
      <p:cxnSp>
        <p:nvCxnSpPr>
          <p:cNvPr id="19" name="Łącznik prosty ze strzałką 18"/>
          <p:cNvCxnSpPr/>
          <p:nvPr/>
        </p:nvCxnSpPr>
        <p:spPr>
          <a:xfrm>
            <a:off x="1186823" y="2031568"/>
            <a:ext cx="0" cy="293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>
            <a:off x="1186823" y="2746335"/>
            <a:ext cx="0" cy="293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>
            <a:off x="1184604" y="3471850"/>
            <a:ext cx="0" cy="2934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wniosek </a:t>
            </a:r>
            <a:r>
              <a:rPr lang="pl-PL" dirty="0">
                <a:solidFill>
                  <a:schemeClr val="accent1"/>
                </a:solidFill>
              </a:rPr>
              <a:t>o </a:t>
            </a:r>
            <a:r>
              <a:rPr lang="pl-PL" dirty="0" smtClean="0">
                <a:solidFill>
                  <a:schemeClr val="accent1"/>
                </a:solidFill>
              </a:rPr>
              <a:t>dofinansowanie</a:t>
            </a:r>
            <a:endParaRPr lang="pl-PL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l-PL" b="1" dirty="0" smtClean="0"/>
              <a:t>Załączniki </a:t>
            </a:r>
            <a:r>
              <a:rPr lang="pl-PL" b="1" dirty="0"/>
              <a:t>do wniosku</a:t>
            </a:r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Podpisane oświadczenie </a:t>
            </a:r>
            <a:endParaRPr lang="pl-PL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 smtClean="0"/>
              <a:t>Pełnomocnictwo</a:t>
            </a:r>
            <a:r>
              <a:rPr lang="pl-PL" sz="1400" i="1" dirty="0" smtClean="0"/>
              <a:t> (</a:t>
            </a:r>
            <a:r>
              <a:rPr lang="pl-PL" sz="1400" i="1" dirty="0" err="1" smtClean="0"/>
              <a:t>mandate</a:t>
            </a:r>
            <a:r>
              <a:rPr lang="pl-PL" sz="1400" i="1" dirty="0" smtClean="0"/>
              <a:t>) – </a:t>
            </a:r>
            <a:r>
              <a:rPr lang="pl-PL" sz="1400" dirty="0" smtClean="0"/>
              <a:t>od każdego partnera</a:t>
            </a:r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 smtClean="0"/>
              <a:t>Pełnomocnictwo </a:t>
            </a:r>
            <a:r>
              <a:rPr lang="pl-PL" sz="1400" dirty="0"/>
              <a:t>do podpisania wniosku – jeśli </a:t>
            </a:r>
            <a:r>
              <a:rPr lang="pl-PL" sz="1400" dirty="0" smtClean="0"/>
              <a:t>dotyczy</a:t>
            </a:r>
            <a:endParaRPr lang="pl-PL" sz="1400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pl-PL" b="1" dirty="0" smtClean="0"/>
              <a:t>Dokumenty</a:t>
            </a:r>
            <a:endParaRPr lang="pl-PL" b="1" dirty="0"/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 smtClean="0">
                <a:solidFill>
                  <a:schemeClr val="tx1"/>
                </a:solidFill>
              </a:rPr>
              <a:t>Przewodnik po programie Erasmus+ 2019</a:t>
            </a:r>
            <a:endParaRPr lang="pl-PL" sz="1400" dirty="0">
              <a:solidFill>
                <a:schemeClr val="tx1"/>
              </a:solidFill>
            </a:endParaRPr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/>
              <a:t>Instrukcja techniczna wypełniania </a:t>
            </a:r>
            <a:r>
              <a:rPr lang="pl-PL" sz="1400" dirty="0" smtClean="0"/>
              <a:t>wniosków online</a:t>
            </a:r>
          </a:p>
          <a:p>
            <a:pPr marL="268288" lvl="1" indent="-268288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dirty="0" smtClean="0"/>
              <a:t>Formularz wniosku „Partnerstwa strategiczne na rzecz edukacji dorosłych” KA204 w aplikacji online </a:t>
            </a:r>
            <a:r>
              <a:rPr lang="pl-PL" sz="1400" dirty="0" err="1" smtClean="0"/>
              <a:t>WEBeforms</a:t>
            </a:r>
            <a:endParaRPr lang="pl-PL" sz="14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979712" y="123478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all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8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/>
          <p:cNvSpPr txBox="1"/>
          <p:nvPr/>
        </p:nvSpPr>
        <p:spPr>
          <a:xfrm>
            <a:off x="5640212" y="1938379"/>
            <a:ext cx="2736320" cy="115212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716703" y="1938379"/>
            <a:ext cx="4608512" cy="1172277"/>
          </a:xfrm>
          <a:prstGeom prst="rect">
            <a:avLst/>
          </a:prstGeom>
          <a:pattFill prst="ltUpDiag">
            <a:fgClr>
              <a:schemeClr val="bg2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 smtClean="0">
                <a:solidFill>
                  <a:schemeClr val="accent1"/>
                </a:solidFill>
              </a:rPr>
              <a:t>Akcja 2. </a:t>
            </a:r>
            <a:r>
              <a:rPr lang="pl-PL" dirty="0" smtClean="0">
                <a:solidFill>
                  <a:schemeClr val="accent6"/>
                </a:solidFill>
              </a:rPr>
              <a:t>Etapy selekcji</a:t>
            </a:r>
            <a:endParaRPr lang="pl-PL" dirty="0"/>
          </a:p>
        </p:txBody>
      </p:sp>
      <p:sp>
        <p:nvSpPr>
          <p:cNvPr id="32771" name="Podtytu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pl-PL" altLang="pl-PL" sz="1500" b="1" dirty="0" smtClean="0">
                <a:solidFill>
                  <a:schemeClr val="accent1"/>
                </a:solidFill>
              </a:rPr>
              <a:t>Etapy konkursu wniosków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pl-PL" altLang="pl-PL" sz="1500" dirty="0" smtClean="0"/>
          </a:p>
          <a:p>
            <a:pPr eaLnBrk="1" hangingPunct="1">
              <a:buFont typeface="Arial" charset="0"/>
              <a:buNone/>
            </a:pPr>
            <a:endParaRPr lang="pl-PL" altLang="pl-PL" sz="1500" dirty="0" smtClean="0"/>
          </a:p>
          <a:p>
            <a:pPr eaLnBrk="1" hangingPunct="1">
              <a:buFont typeface="Arial" charset="0"/>
              <a:buNone/>
            </a:pPr>
            <a:endParaRPr lang="pl-PL" altLang="pl-PL" sz="1500" dirty="0"/>
          </a:p>
          <a:p>
            <a:pPr eaLnBrk="1" hangingPunct="1">
              <a:buFont typeface="Arial" charset="0"/>
              <a:buNone/>
            </a:pPr>
            <a:endParaRPr lang="pl-PL" altLang="pl-PL" sz="1500" dirty="0" smtClean="0"/>
          </a:p>
        </p:txBody>
      </p:sp>
      <p:cxnSp>
        <p:nvCxnSpPr>
          <p:cNvPr id="3" name="Łącznik prosty ze strzałką 2"/>
          <p:cNvCxnSpPr/>
          <p:nvPr/>
        </p:nvCxnSpPr>
        <p:spPr>
          <a:xfrm flipV="1">
            <a:off x="590004" y="2934116"/>
            <a:ext cx="8088870" cy="50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chemat blokowy: łącznik 5"/>
          <p:cNvSpPr>
            <a:spLocks noChangeAspect="1"/>
          </p:cNvSpPr>
          <p:nvPr/>
        </p:nvSpPr>
        <p:spPr>
          <a:xfrm>
            <a:off x="518004" y="2906528"/>
            <a:ext cx="144000" cy="14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chemat blokowy: łącznik 7"/>
          <p:cNvSpPr>
            <a:spLocks noChangeAspect="1"/>
          </p:cNvSpPr>
          <p:nvPr/>
        </p:nvSpPr>
        <p:spPr>
          <a:xfrm>
            <a:off x="8410088" y="2869060"/>
            <a:ext cx="144000" cy="14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-76927" y="3177370"/>
            <a:ext cx="1333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 smtClean="0"/>
              <a:t>TERMIN WNIOSKOWANIA</a:t>
            </a:r>
          </a:p>
          <a:p>
            <a:pPr algn="ctr"/>
            <a:r>
              <a:rPr lang="pl-PL" sz="900" dirty="0" smtClean="0">
                <a:solidFill>
                  <a:schemeClr val="accent1"/>
                </a:solidFill>
              </a:rPr>
              <a:t>(21 marca 2019 R.</a:t>
            </a:r>
          </a:p>
          <a:p>
            <a:pPr algn="ctr"/>
            <a:r>
              <a:rPr lang="pl-PL" sz="900" dirty="0" smtClean="0">
                <a:solidFill>
                  <a:schemeClr val="accent1"/>
                </a:solidFill>
              </a:rPr>
              <a:t>GODZ. 12:00:00)</a:t>
            </a:r>
            <a:endParaRPr lang="pl-PL" sz="900" dirty="0">
              <a:solidFill>
                <a:schemeClr val="accent1"/>
              </a:solidFill>
            </a:endParaRPr>
          </a:p>
        </p:txBody>
      </p:sp>
      <p:sp>
        <p:nvSpPr>
          <p:cNvPr id="13" name="Schemat blokowy: łącznik 12"/>
          <p:cNvSpPr>
            <a:spLocks noChangeAspect="1"/>
          </p:cNvSpPr>
          <p:nvPr/>
        </p:nvSpPr>
        <p:spPr>
          <a:xfrm>
            <a:off x="5393412" y="2870251"/>
            <a:ext cx="144000" cy="144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/>
          <p:cNvSpPr txBox="1"/>
          <p:nvPr/>
        </p:nvSpPr>
        <p:spPr>
          <a:xfrm>
            <a:off x="4820705" y="3177370"/>
            <a:ext cx="128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lvl="1" algn="ctr">
              <a:spcBef>
                <a:spcPct val="0"/>
              </a:spcBef>
            </a:pPr>
            <a:r>
              <a:rPr lang="pl-PL" altLang="pl-PL" sz="900" dirty="0" smtClean="0"/>
              <a:t>DECYZJE DOTYCZĄCE DOFINANSOWANIA</a:t>
            </a:r>
          </a:p>
          <a:p>
            <a:pPr marL="88900" lvl="1" algn="ctr">
              <a:spcBef>
                <a:spcPct val="0"/>
              </a:spcBef>
            </a:pPr>
            <a:r>
              <a:rPr lang="pl-PL" altLang="pl-PL" sz="900" dirty="0" smtClean="0">
                <a:solidFill>
                  <a:schemeClr val="accent1"/>
                </a:solidFill>
              </a:rPr>
              <a:t>(CZERWIEC/LIPIEC)</a:t>
            </a:r>
            <a:endParaRPr lang="pl-PL" altLang="pl-PL" sz="900" dirty="0">
              <a:solidFill>
                <a:schemeClr val="accent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762016" y="3239180"/>
            <a:ext cx="1296144" cy="6463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88900" lvl="1" algn="ctr">
              <a:spcBef>
                <a:spcPct val="0"/>
              </a:spcBef>
              <a:tabLst>
                <a:tab pos="1073150" algn="l"/>
              </a:tabLst>
            </a:pPr>
            <a:r>
              <a:rPr lang="pl-PL" altLang="pl-PL" sz="900" dirty="0" smtClean="0"/>
              <a:t>ROZPOCZĘCIE PROJEKTU</a:t>
            </a:r>
          </a:p>
          <a:p>
            <a:pPr marL="88900" lvl="1" algn="ctr">
              <a:spcBef>
                <a:spcPct val="0"/>
              </a:spcBef>
              <a:tabLst>
                <a:tab pos="1073150" algn="l"/>
              </a:tabLst>
            </a:pPr>
            <a:r>
              <a:rPr lang="pl-PL" altLang="pl-PL" sz="900" dirty="0" smtClean="0">
                <a:solidFill>
                  <a:schemeClr val="accent1"/>
                </a:solidFill>
              </a:rPr>
              <a:t>(1 WRZEŚNIA – </a:t>
            </a:r>
            <a:br>
              <a:rPr lang="pl-PL" altLang="pl-PL" sz="900" dirty="0" smtClean="0">
                <a:solidFill>
                  <a:schemeClr val="accent1"/>
                </a:solidFill>
              </a:rPr>
            </a:br>
            <a:r>
              <a:rPr lang="pl-PL" altLang="pl-PL" sz="900" dirty="0" smtClean="0">
                <a:solidFill>
                  <a:schemeClr val="accent1"/>
                </a:solidFill>
              </a:rPr>
              <a:t>31 GRUDNIA 2019 R.)</a:t>
            </a:r>
            <a:endParaRPr lang="pl-PL" altLang="pl-PL" sz="900" dirty="0">
              <a:solidFill>
                <a:schemeClr val="accent1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767155" y="2141559"/>
            <a:ext cx="1152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OCENA FORMALNA</a:t>
            </a:r>
            <a:endParaRPr lang="pl-PL" sz="1000" dirty="0">
              <a:solidFill>
                <a:schemeClr val="accent1"/>
              </a:solidFill>
            </a:endParaRPr>
          </a:p>
        </p:txBody>
      </p:sp>
      <p:sp>
        <p:nvSpPr>
          <p:cNvPr id="19" name="Elipsa 18"/>
          <p:cNvSpPr/>
          <p:nvPr/>
        </p:nvSpPr>
        <p:spPr>
          <a:xfrm>
            <a:off x="1760027" y="2157117"/>
            <a:ext cx="1152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WALIDACJA ORGANIZACJI</a:t>
            </a:r>
            <a:endParaRPr lang="pl-PL" sz="1000" dirty="0">
              <a:solidFill>
                <a:schemeClr val="accent1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2759396" y="2164517"/>
            <a:ext cx="1152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OCENA JAKOŚCIOWA</a:t>
            </a:r>
            <a:endParaRPr lang="pl-PL" sz="1000" dirty="0">
              <a:solidFill>
                <a:schemeClr val="accent1"/>
              </a:solidFill>
            </a:endParaRPr>
          </a:p>
        </p:txBody>
      </p:sp>
      <p:sp>
        <p:nvSpPr>
          <p:cNvPr id="21" name="Elipsa 20"/>
          <p:cNvSpPr/>
          <p:nvPr/>
        </p:nvSpPr>
        <p:spPr>
          <a:xfrm>
            <a:off x="4029071" y="2157117"/>
            <a:ext cx="1233744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KOMITET EWALUACYJNY</a:t>
            </a:r>
            <a:endParaRPr lang="pl-PL" sz="1000" dirty="0">
              <a:solidFill>
                <a:schemeClr val="accent1"/>
              </a:solidFill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7190520" y="2154443"/>
            <a:ext cx="1080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ZAWIERANIE UMOWY Z NA</a:t>
            </a:r>
            <a:endParaRPr lang="pl-PL" sz="1000" dirty="0">
              <a:solidFill>
                <a:schemeClr val="accent1"/>
              </a:solidFill>
            </a:endParaRPr>
          </a:p>
        </p:txBody>
      </p:sp>
      <p:sp>
        <p:nvSpPr>
          <p:cNvPr id="38" name="Elipsa 37"/>
          <p:cNvSpPr/>
          <p:nvPr/>
        </p:nvSpPr>
        <p:spPr>
          <a:xfrm>
            <a:off x="5712220" y="2154444"/>
            <a:ext cx="139444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1000" dirty="0" smtClean="0">
                <a:solidFill>
                  <a:schemeClr val="accent1"/>
                </a:solidFill>
              </a:rPr>
              <a:t>BADANIE WIARYGODNOŚCI</a:t>
            </a:r>
          </a:p>
        </p:txBody>
      </p:sp>
      <p:sp>
        <p:nvSpPr>
          <p:cNvPr id="32773" name="pole tekstowe 32772"/>
          <p:cNvSpPr txBox="1"/>
          <p:nvPr/>
        </p:nvSpPr>
        <p:spPr>
          <a:xfrm>
            <a:off x="1391181" y="3254590"/>
            <a:ext cx="325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900" i="1" dirty="0">
                <a:solidFill>
                  <a:schemeClr val="accent1"/>
                </a:solidFill>
              </a:rPr>
              <a:t>w trakcie całego </a:t>
            </a:r>
            <a:r>
              <a:rPr lang="pl-PL" altLang="pl-PL" sz="900" i="1" dirty="0" smtClean="0">
                <a:solidFill>
                  <a:schemeClr val="accent1"/>
                </a:solidFill>
              </a:rPr>
              <a:t>procesu </a:t>
            </a:r>
            <a:r>
              <a:rPr lang="pl-PL" altLang="pl-PL" sz="900" i="1" dirty="0">
                <a:solidFill>
                  <a:schemeClr val="accent1"/>
                </a:solidFill>
              </a:rPr>
              <a:t>sprawdzanie, czy nie ma ryzyka podwójnego dofinansowania</a:t>
            </a:r>
            <a:endParaRPr lang="pl-PL" sz="900" dirty="0"/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1928323" y="123478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1" i="0" u="none" strike="noStrike" kern="1200" cap="all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4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Podtytuł 2"/>
          <p:cNvSpPr>
            <a:spLocks noGrp="1"/>
          </p:cNvSpPr>
          <p:nvPr>
            <p:ph idx="4294967295"/>
          </p:nvPr>
        </p:nvSpPr>
        <p:spPr>
          <a:xfrm>
            <a:off x="179512" y="811952"/>
            <a:ext cx="2741195" cy="3410124"/>
          </a:xfrm>
        </p:spPr>
        <p:txBody>
          <a:bodyPr>
            <a:normAutofit fontScale="62500" lnSpcReduction="20000"/>
          </a:bodyPr>
          <a:lstStyle/>
          <a:p>
            <a:pPr marL="184150" indent="-18415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Platforma Rezultatów</a:t>
            </a:r>
            <a:br>
              <a:rPr lang="pl-PL" b="1" dirty="0" smtClean="0">
                <a:latin typeface="+mn-lt"/>
              </a:rPr>
            </a:br>
            <a:r>
              <a:rPr lang="pl-PL" b="1" dirty="0" smtClean="0">
                <a:latin typeface="+mn-lt"/>
              </a:rPr>
              <a:t>Projektów </a:t>
            </a:r>
            <a:r>
              <a:rPr lang="pl-PL" b="1" dirty="0">
                <a:latin typeface="+mn-lt"/>
              </a:rPr>
              <a:t>Erasmus+</a:t>
            </a:r>
            <a:br>
              <a:rPr lang="pl-PL" b="1" dirty="0">
                <a:latin typeface="+mn-lt"/>
              </a:rPr>
            </a:br>
            <a:r>
              <a:rPr lang="pl-PL" sz="1600" dirty="0">
                <a:latin typeface="+mn-lt"/>
                <a:hlinkClick r:id="rId2"/>
              </a:rPr>
              <a:t>http://erasmusplus.org.pl/upowszechnianie/platforma</a:t>
            </a:r>
            <a:r>
              <a:rPr lang="pl-PL" sz="1600" dirty="0" smtClean="0">
                <a:latin typeface="+mn-lt"/>
                <a:hlinkClick r:id="rId2"/>
              </a:rPr>
              <a:t>/</a:t>
            </a:r>
            <a:endParaRPr lang="pl-PL" sz="1600" dirty="0">
              <a:latin typeface="+mn-lt"/>
            </a:endParaRPr>
          </a:p>
          <a:p>
            <a:pPr marL="184150" indent="-18415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Fotoreportaże</a:t>
            </a:r>
            <a:r>
              <a:rPr lang="pl-PL" dirty="0" smtClean="0">
                <a:latin typeface="+mn-lt"/>
              </a:rPr>
              <a:t/>
            </a:r>
            <a:br>
              <a:rPr lang="pl-PL" dirty="0" smtClean="0">
                <a:latin typeface="+mn-lt"/>
              </a:rPr>
            </a:br>
            <a:r>
              <a:rPr lang="pl-PL" sz="1600" dirty="0" smtClean="0">
                <a:latin typeface="+mn-lt"/>
                <a:hlinkClick r:id="rId3"/>
              </a:rPr>
              <a:t>http</a:t>
            </a:r>
            <a:r>
              <a:rPr lang="pl-PL" sz="1600" dirty="0">
                <a:latin typeface="+mn-lt"/>
                <a:hlinkClick r:id="rId3"/>
              </a:rPr>
              <a:t>://</a:t>
            </a:r>
            <a:r>
              <a:rPr lang="pl-PL" sz="1600" dirty="0" smtClean="0">
                <a:latin typeface="+mn-lt"/>
                <a:hlinkClick r:id="rId3"/>
              </a:rPr>
              <a:t>erasmusplus.org.pl/inspiracje/</a:t>
            </a:r>
            <a:endParaRPr lang="pl-PL" sz="1600" dirty="0" smtClean="0">
              <a:latin typeface="+mn-lt"/>
            </a:endParaRPr>
          </a:p>
          <a:p>
            <a:pPr marL="184150" indent="-18415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b="1" dirty="0" smtClean="0">
                <a:latin typeface="+mn-lt"/>
              </a:rPr>
              <a:t>Europa dla Aktywnych</a:t>
            </a:r>
            <a:r>
              <a:rPr lang="pl-PL" dirty="0">
                <a:latin typeface="+mn-lt"/>
              </a:rPr>
              <a:t/>
            </a:r>
            <a:br>
              <a:rPr lang="pl-PL" dirty="0">
                <a:latin typeface="+mn-lt"/>
              </a:rPr>
            </a:br>
            <a:r>
              <a:rPr lang="pl-PL" sz="1600" dirty="0">
                <a:latin typeface="+mn-lt"/>
                <a:hlinkClick r:id="rId4"/>
              </a:rPr>
              <a:t>http://europadlaaktywnych.pl</a:t>
            </a:r>
            <a:r>
              <a:rPr lang="pl-PL" sz="1600" dirty="0" smtClean="0">
                <a:latin typeface="+mn-lt"/>
                <a:hlinkClick r:id="rId4"/>
              </a:rPr>
              <a:t>/</a:t>
            </a:r>
            <a:endParaRPr lang="pl-PL" sz="1600" dirty="0" smtClean="0">
              <a:latin typeface="+mn-lt"/>
            </a:endParaRPr>
          </a:p>
          <a:p>
            <a:pPr marL="184150" indent="-184150">
              <a:lnSpc>
                <a:spcPct val="120000"/>
              </a:lnSpc>
              <a:spcBef>
                <a:spcPts val="0"/>
              </a:spcBef>
              <a:spcAft>
                <a:spcPts val="24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b="1" dirty="0" err="1" smtClean="0">
                <a:latin typeface="+mn-lt"/>
              </a:rPr>
              <a:t>EDUinspiracje</a:t>
            </a:r>
            <a:r>
              <a:rPr lang="pl-PL" dirty="0">
                <a:latin typeface="+mn-lt"/>
              </a:rPr>
              <a:t/>
            </a:r>
            <a:br>
              <a:rPr lang="pl-PL" dirty="0">
                <a:latin typeface="+mn-lt"/>
              </a:rPr>
            </a:br>
            <a:r>
              <a:rPr lang="pl-PL" sz="1600" dirty="0">
                <a:latin typeface="+mn-lt"/>
                <a:hlinkClick r:id="rId5"/>
              </a:rPr>
              <a:t>http://eduinspiracje.org.pl</a:t>
            </a:r>
            <a:r>
              <a:rPr lang="pl-PL" sz="1600" dirty="0" smtClean="0">
                <a:latin typeface="+mn-lt"/>
                <a:hlinkClick r:id="rId5"/>
              </a:rPr>
              <a:t>/</a:t>
            </a:r>
            <a:endParaRPr lang="pl-PL" sz="1600" dirty="0" smtClean="0">
              <a:latin typeface="+mn-lt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2339752" y="303498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pl-PL" sz="2000" b="1" kern="1200" cap="all" dirty="0">
                <a:solidFill>
                  <a:schemeClr val="accent6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pl-PL" sz="2400" dirty="0" smtClean="0"/>
              <a:t/>
            </a:r>
            <a:br>
              <a:rPr lang="pl-PL" sz="2400" dirty="0" smtClean="0"/>
            </a:br>
            <a:endParaRPr lang="pl-PL" sz="2400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56" y="811952"/>
            <a:ext cx="2340293" cy="8658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83" y="3454130"/>
            <a:ext cx="2395237" cy="81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56" y="2590035"/>
            <a:ext cx="1872208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056" y="1703354"/>
            <a:ext cx="2465748" cy="9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1965190" y="123478"/>
            <a:ext cx="6192688" cy="63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źródła inspiracji</a:t>
            </a:r>
            <a:endParaRPr kumimoji="0" lang="pl-PL" sz="1800" b="1" i="0" u="none" strike="noStrike" kern="1200" cap="all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36" y="2096527"/>
            <a:ext cx="1728192" cy="215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896684" y="449474"/>
            <a:ext cx="33162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Oblicza niezawodowej edukacji dorosłych w programie Erasmus+. Korzyści z realizacji projektów </a:t>
            </a:r>
          </a:p>
        </p:txBody>
      </p:sp>
      <p:sp>
        <p:nvSpPr>
          <p:cNvPr id="5" name="Prostokąt 4"/>
          <p:cNvSpPr/>
          <p:nvPr/>
        </p:nvSpPr>
        <p:spPr>
          <a:xfrm>
            <a:off x="5896684" y="1131590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accent1"/>
                </a:solidFill>
                <a:hlinkClick r:id="rId11"/>
              </a:rPr>
              <a:t>http://czytelnia.frse.org.pl/oblicza-niezawodowej-edukacji-doroslych-w-programie-erasmusplus-korzysci-z-realizacji-projektow</a:t>
            </a:r>
            <a:r>
              <a:rPr lang="pl-PL" sz="1000" dirty="0" smtClean="0">
                <a:solidFill>
                  <a:schemeClr val="accent1"/>
                </a:solidFill>
                <a:hlinkClick r:id="rId11"/>
              </a:rPr>
              <a:t>/</a:t>
            </a:r>
            <a:endParaRPr lang="pl-PL" sz="1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9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259632" y="2281829"/>
            <a:ext cx="7126560" cy="324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 </a:t>
            </a:r>
            <a:endParaRPr lang="pl-PL" sz="16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4068" y="1419622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cap="all" dirty="0" smtClean="0">
                <a:solidFill>
                  <a:prstClr val="white"/>
                </a:solidFill>
              </a:rPr>
              <a:t>Przykład projektu realizowanego</a:t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r>
              <a:rPr lang="pl-PL" sz="2800" b="1" cap="all" dirty="0" smtClean="0">
                <a:solidFill>
                  <a:prstClr val="white"/>
                </a:solidFill>
              </a:rPr>
              <a:t>w programie </a:t>
            </a:r>
            <a:r>
              <a:rPr lang="pl-PL" sz="2800" b="1" cap="all" dirty="0" err="1" smtClean="0">
                <a:solidFill>
                  <a:prstClr val="white"/>
                </a:solidFill>
              </a:rPr>
              <a:t>erasmus</a:t>
            </a:r>
            <a:r>
              <a:rPr lang="pl-PL" sz="2800" b="1" cap="all" dirty="0" smtClean="0">
                <a:solidFill>
                  <a:prstClr val="white"/>
                </a:solidFill>
              </a:rPr>
              <a:t>+</a:t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r>
              <a:rPr lang="pl-PL" sz="2800" b="1" cap="all" dirty="0" smtClean="0">
                <a:solidFill>
                  <a:prstClr val="white"/>
                </a:solidFill>
              </a:rPr>
              <a:t>Edukacja dorosłych</a:t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r>
              <a:rPr lang="pl-PL" sz="2800" b="1" cap="all" dirty="0" smtClean="0">
                <a:solidFill>
                  <a:prstClr val="white"/>
                </a:solidFill>
              </a:rPr>
              <a:t/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endParaRPr lang="pl-PL" sz="2800" cap="all" dirty="0">
              <a:solidFill>
                <a:srgbClr val="005061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4294967295"/>
          </p:nvPr>
        </p:nvSpPr>
        <p:spPr>
          <a:xfrm>
            <a:off x="4935542" y="4227934"/>
            <a:ext cx="4100954" cy="648072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i="1" dirty="0" smtClean="0">
                <a:solidFill>
                  <a:schemeClr val="bg1"/>
                </a:solidFill>
              </a:rPr>
              <a:t>Aleksandra Zawalska-Hawel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i="1" dirty="0">
                <a:solidFill>
                  <a:schemeClr val="bg1"/>
                </a:solidFill>
              </a:rPr>
              <a:t>Miejska Biblioteka Publiczna w Żorach</a:t>
            </a:r>
          </a:p>
        </p:txBody>
      </p:sp>
    </p:spTree>
    <p:extLst>
      <p:ext uri="{BB962C8B-B14F-4D97-AF65-F5344CB8AC3E}">
        <p14:creationId xmlns:p14="http://schemas.microsoft.com/office/powerpoint/2010/main" val="149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81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806447" y="4676573"/>
            <a:ext cx="1337554" cy="3000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pl-PL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ŻORY - POLSKA</a:t>
            </a:r>
          </a:p>
        </p:txBody>
      </p:sp>
    </p:spTree>
    <p:extLst>
      <p:ext uri="{BB962C8B-B14F-4D97-AF65-F5344CB8AC3E}">
        <p14:creationId xmlns:p14="http://schemas.microsoft.com/office/powerpoint/2010/main" val="42458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299937" y="4673045"/>
            <a:ext cx="1938124" cy="2885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pl-PL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ZAGRZEB - CHORWACJA</a:t>
            </a:r>
          </a:p>
        </p:txBody>
      </p:sp>
    </p:spTree>
    <p:extLst>
      <p:ext uri="{BB962C8B-B14F-4D97-AF65-F5344CB8AC3E}">
        <p14:creationId xmlns:p14="http://schemas.microsoft.com/office/powerpoint/2010/main" val="13644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6" y="84036"/>
            <a:ext cx="8856602" cy="503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4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931602" y="4680341"/>
            <a:ext cx="1270874" cy="2885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pl-PL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RUKLA - LITWA</a:t>
            </a:r>
          </a:p>
        </p:txBody>
      </p:sp>
    </p:spTree>
    <p:extLst>
      <p:ext uri="{BB962C8B-B14F-4D97-AF65-F5344CB8AC3E}">
        <p14:creationId xmlns:p14="http://schemas.microsoft.com/office/powerpoint/2010/main" val="42822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10813" y="4702228"/>
            <a:ext cx="1717871" cy="2885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pl-PL" sz="1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ARUCAS - HISZPANIA</a:t>
            </a:r>
          </a:p>
        </p:txBody>
      </p:sp>
    </p:spTree>
    <p:extLst>
      <p:ext uri="{BB962C8B-B14F-4D97-AF65-F5344CB8AC3E}">
        <p14:creationId xmlns:p14="http://schemas.microsoft.com/office/powerpoint/2010/main" val="43271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C4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77264" y="909576"/>
            <a:ext cx="2989473" cy="530915"/>
          </a:xfrm>
          <a:prstGeom prst="rect">
            <a:avLst/>
          </a:prstGeom>
          <a:noFill/>
        </p:spPr>
        <p:txBody>
          <a:bodyPr wrap="none" lIns="68579" tIns="34289" rIns="68579" bIns="34289" rtlCol="0" anchor="ctr">
            <a:spAutoFit/>
          </a:bodyPr>
          <a:lstStyle/>
          <a:p>
            <a:pPr algn="ctr" defTabSz="685783"/>
            <a:r>
              <a:rPr lang="pl-PL" sz="3000" dirty="0">
                <a:solidFill>
                  <a:prstClr val="white"/>
                </a:solidFill>
              </a:rPr>
              <a:t>Dziękuję za uwagę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854984" y="2918618"/>
            <a:ext cx="5434036" cy="1177245"/>
          </a:xfrm>
          <a:prstGeom prst="rect">
            <a:avLst/>
          </a:prstGeom>
          <a:noFill/>
        </p:spPr>
        <p:txBody>
          <a:bodyPr wrap="none" lIns="68579" tIns="34289" rIns="68579" bIns="34289" rtlCol="0" anchor="ctr">
            <a:spAutoFit/>
          </a:bodyPr>
          <a:lstStyle/>
          <a:p>
            <a:pPr algn="ctr" defTabSz="685783"/>
            <a:r>
              <a:rPr lang="pl-PL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SIĘGNIJ PO SUKCES! </a:t>
            </a:r>
          </a:p>
          <a:p>
            <a:pPr algn="ctr" defTabSz="685783"/>
            <a:r>
              <a:rPr lang="pl-PL" sz="3600" b="1" dirty="0">
                <a:solidFill>
                  <a:srgbClr val="FFC000">
                    <a:lumMod val="60000"/>
                    <a:lumOff val="40000"/>
                  </a:srgbClr>
                </a:solidFill>
              </a:rPr>
              <a:t>Z ERASMUSEM+ TO ŁATWE!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086994" y="1810222"/>
            <a:ext cx="4970015" cy="3462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defTabSz="685783"/>
            <a:r>
              <a:rPr lang="pl-PL" sz="1800" dirty="0">
                <a:solidFill>
                  <a:srgbClr val="4472C4">
                    <a:lumMod val="75000"/>
                  </a:srgbClr>
                </a:solidFill>
              </a:rPr>
              <a:t>Aleksandra Zawalska-Hawel    dyrektor@mbpzory.pl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10" y="3400138"/>
            <a:ext cx="2085367" cy="20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1259632" y="2281829"/>
            <a:ext cx="7126560" cy="324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 smtClean="0"/>
              <a:t> </a:t>
            </a:r>
            <a:endParaRPr lang="pl-PL" sz="1600" b="1" dirty="0" smtClean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4068" y="1419622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cap="all" dirty="0" smtClean="0">
                <a:solidFill>
                  <a:prstClr val="white"/>
                </a:solidFill>
              </a:rPr>
              <a:t>EPALE - Elektroniczna Platforma na Rzecz uczenia się dorosłych w EUROPIE</a:t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r>
              <a:rPr lang="pl-PL" sz="2800" b="1" cap="all" dirty="0" smtClean="0">
                <a:solidFill>
                  <a:prstClr val="white"/>
                </a:solidFill>
              </a:rPr>
              <a:t/>
            </a:r>
            <a:br>
              <a:rPr lang="pl-PL" sz="2800" b="1" cap="all" dirty="0" smtClean="0">
                <a:solidFill>
                  <a:prstClr val="white"/>
                </a:solidFill>
              </a:rPr>
            </a:br>
            <a:endParaRPr lang="pl-PL" sz="2800" cap="all" dirty="0">
              <a:solidFill>
                <a:srgbClr val="005061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4294967295"/>
          </p:nvPr>
        </p:nvSpPr>
        <p:spPr>
          <a:xfrm>
            <a:off x="4935542" y="4227934"/>
            <a:ext cx="4100954" cy="48577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i="1" dirty="0" smtClean="0">
                <a:solidFill>
                  <a:schemeClr val="bg1"/>
                </a:solidFill>
              </a:rPr>
              <a:t>Justyna Bednarz</a:t>
            </a:r>
            <a:endParaRPr lang="pl-PL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1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9200" r="15988" b="18485"/>
          <a:stretch/>
        </p:blipFill>
        <p:spPr bwMode="auto">
          <a:xfrm>
            <a:off x="179512" y="-30530"/>
            <a:ext cx="8819306" cy="51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5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3835" t="34605" r="35922" b="50275"/>
          <a:stretch>
            <a:fillRect/>
          </a:stretch>
        </p:blipFill>
        <p:spPr bwMode="auto">
          <a:xfrm>
            <a:off x="1006277" y="1419622"/>
            <a:ext cx="7200800" cy="112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1428" y="734098"/>
            <a:ext cx="5030497" cy="685524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PUBLIKACJE</a:t>
            </a:r>
            <a:endParaRPr lang="pl-PL" sz="3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02185" y="3219822"/>
            <a:ext cx="896094" cy="432048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Artykuły</a:t>
            </a:r>
            <a:endParaRPr lang="pl-PL" dirty="0"/>
          </a:p>
        </p:txBody>
      </p:sp>
      <p:sp>
        <p:nvSpPr>
          <p:cNvPr id="6" name="Strzałka w górę 5"/>
          <p:cNvSpPr/>
          <p:nvPr/>
        </p:nvSpPr>
        <p:spPr>
          <a:xfrm>
            <a:off x="2267744" y="2427734"/>
            <a:ext cx="216024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8" name="Strzałka w górę 7"/>
          <p:cNvSpPr/>
          <p:nvPr/>
        </p:nvSpPr>
        <p:spPr>
          <a:xfrm>
            <a:off x="3131840" y="2427734"/>
            <a:ext cx="216024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9" name="Strzałka w górę 8"/>
          <p:cNvSpPr/>
          <p:nvPr/>
        </p:nvSpPr>
        <p:spPr>
          <a:xfrm>
            <a:off x="4067944" y="2427734"/>
            <a:ext cx="216024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0" name="Strzałka w górę 9"/>
          <p:cNvSpPr/>
          <p:nvPr/>
        </p:nvSpPr>
        <p:spPr>
          <a:xfrm>
            <a:off x="4932040" y="2427734"/>
            <a:ext cx="216024" cy="11521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pl-PL" sz="1800">
              <a:solidFill>
                <a:prstClr val="white"/>
              </a:solidFill>
            </a:endParaRPr>
          </a:p>
        </p:txBody>
      </p:sp>
      <p:sp>
        <p:nvSpPr>
          <p:cNvPr id="11" name="Symbol zastępczy zawartości 3"/>
          <p:cNvSpPr txBox="1">
            <a:spLocks/>
          </p:cNvSpPr>
          <p:nvPr/>
        </p:nvSpPr>
        <p:spPr>
          <a:xfrm>
            <a:off x="2051720" y="3804270"/>
            <a:ext cx="2016223" cy="855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Informacje o szkoleniach, konferencjach dla edukatorów dorosłych</a:t>
            </a:r>
            <a:endParaRPr/>
          </a:p>
        </p:txBody>
      </p:sp>
      <p:sp>
        <p:nvSpPr>
          <p:cNvPr id="12" name="Symbol zastępczy zawartości 3"/>
          <p:cNvSpPr txBox="1">
            <a:spLocks/>
          </p:cNvSpPr>
          <p:nvPr/>
        </p:nvSpPr>
        <p:spPr>
          <a:xfrm>
            <a:off x="3635896" y="3219822"/>
            <a:ext cx="1080119" cy="584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Najnowsze informacje</a:t>
            </a:r>
            <a:endParaRPr/>
          </a:p>
        </p:txBody>
      </p:sp>
      <p:sp>
        <p:nvSpPr>
          <p:cNvPr id="13" name="Symbol zastępczy zawartości 3"/>
          <p:cNvSpPr txBox="1">
            <a:spLocks/>
          </p:cNvSpPr>
          <p:nvPr/>
        </p:nvSpPr>
        <p:spPr>
          <a:xfrm>
            <a:off x="5220072" y="3363838"/>
            <a:ext cx="3024336" cy="11528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 smtClean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kern="1200" dirty="0">
                <a:solidFill>
                  <a:srgbClr val="00506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t>Publikacje w PDF, prezentacje, nagrania z </a:t>
            </a:r>
            <a:r>
              <a:rPr err="1"/>
              <a:t>webinarów</a:t>
            </a:r>
            <a:r>
              <a:t>, linki</a:t>
            </a:r>
          </a:p>
          <a:p>
            <a:pPr algn="ctr"/>
            <a:r>
              <a:t>+</a:t>
            </a:r>
          </a:p>
          <a:p>
            <a:pPr algn="ctr"/>
            <a:r>
              <a:t>Krótki opis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070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707904" y="627534"/>
            <a:ext cx="5030497" cy="685524"/>
          </a:xfrm>
        </p:spPr>
        <p:txBody>
          <a:bodyPr/>
          <a:lstStyle/>
          <a:p>
            <a:r>
              <a:rPr lang="pl-PL" dirty="0"/>
              <a:t>TEMATY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23615" r="16178" b="28526"/>
          <a:stretch/>
        </p:blipFill>
        <p:spPr bwMode="auto">
          <a:xfrm>
            <a:off x="0" y="1275606"/>
            <a:ext cx="923254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26022" r="36509" b="10773"/>
          <a:stretch/>
        </p:blipFill>
        <p:spPr bwMode="auto">
          <a:xfrm>
            <a:off x="3131840" y="-1"/>
            <a:ext cx="6012160" cy="502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4" t="61475" r="20256" b="19262"/>
          <a:stretch/>
        </p:blipFill>
        <p:spPr bwMode="auto">
          <a:xfrm>
            <a:off x="539552" y="1779662"/>
            <a:ext cx="2476816" cy="17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4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8" t="15974" r="32930" b="5223"/>
          <a:stretch/>
        </p:blipFill>
        <p:spPr bwMode="auto">
          <a:xfrm>
            <a:off x="1619672" y="0"/>
            <a:ext cx="6100825" cy="525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5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95536" y="1059582"/>
            <a:ext cx="8694086" cy="3168650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600" dirty="0" smtClean="0">
                <a:solidFill>
                  <a:schemeClr val="tx2"/>
                </a:solidFill>
              </a:rPr>
              <a:t>Od </a:t>
            </a:r>
            <a:r>
              <a:rPr lang="pl-PL" sz="1600" dirty="0">
                <a:solidFill>
                  <a:schemeClr val="tx2"/>
                </a:solidFill>
              </a:rPr>
              <a:t>lat słabe wyniki </a:t>
            </a:r>
            <a:r>
              <a:rPr lang="pl-PL" sz="1600" dirty="0" smtClean="0">
                <a:solidFill>
                  <a:schemeClr val="tx2"/>
                </a:solidFill>
              </a:rPr>
              <a:t>w obszarze wskaźnika  „uczestnictwo w uczeniu się dorosłych” </a:t>
            </a:r>
            <a:br>
              <a:rPr lang="pl-PL" sz="1600" dirty="0" smtClean="0">
                <a:solidFill>
                  <a:schemeClr val="tx2"/>
                </a:solidFill>
              </a:rPr>
            </a:br>
            <a:r>
              <a:rPr lang="pl-PL" sz="1600" dirty="0" smtClean="0">
                <a:solidFill>
                  <a:schemeClr val="tx2"/>
                </a:solidFill>
              </a:rPr>
              <a:t>w ramach tradycyjnego </a:t>
            </a:r>
            <a:r>
              <a:rPr lang="pl-PL" sz="1600" b="1" dirty="0">
                <a:solidFill>
                  <a:schemeClr val="tx2"/>
                </a:solidFill>
              </a:rPr>
              <a:t>Badania Aktywności Ekonomicznej Ludności </a:t>
            </a:r>
            <a:r>
              <a:rPr lang="pl-PL" sz="1400" dirty="0" smtClean="0">
                <a:solidFill>
                  <a:schemeClr val="tx2"/>
                </a:solidFill>
              </a:rPr>
              <a:t>(</a:t>
            </a:r>
            <a:r>
              <a:rPr lang="pl-PL" sz="1400" i="1" dirty="0">
                <a:solidFill>
                  <a:schemeClr val="tx2"/>
                </a:solidFill>
              </a:rPr>
              <a:t>BAEL-</a:t>
            </a:r>
            <a:r>
              <a:rPr lang="pl-PL" sz="1400" dirty="0">
                <a:solidFill>
                  <a:schemeClr val="tx2"/>
                </a:solidFill>
              </a:rPr>
              <a:t> </a:t>
            </a:r>
            <a:r>
              <a:rPr lang="pl-PL" altLang="pl-PL" sz="1400" i="1" dirty="0" err="1">
                <a:ea typeface="Arial Bold" charset="0"/>
                <a:cs typeface="Arial Bold" charset="0"/>
              </a:rPr>
              <a:t>Labour</a:t>
            </a:r>
            <a:r>
              <a:rPr lang="pl-PL" altLang="pl-PL" sz="1400" i="1" dirty="0">
                <a:ea typeface="Arial Bold" charset="0"/>
                <a:cs typeface="Arial Bold" charset="0"/>
              </a:rPr>
              <a:t> Force </a:t>
            </a:r>
            <a:r>
              <a:rPr lang="pl-PL" altLang="pl-PL" sz="1400" i="1" dirty="0" err="1">
                <a:ea typeface="Arial Bold" charset="0"/>
                <a:cs typeface="Arial Bold" charset="0"/>
              </a:rPr>
              <a:t>Survey</a:t>
            </a:r>
            <a:r>
              <a:rPr lang="pl-PL" altLang="pl-PL" sz="1400" i="1" dirty="0">
                <a:ea typeface="Arial Bold" charset="0"/>
                <a:cs typeface="Arial Bold" charset="0"/>
              </a:rPr>
              <a:t> 2017,w Polsce realizuje </a:t>
            </a:r>
            <a:r>
              <a:rPr lang="pl-PL" altLang="pl-PL" sz="1400" i="1" dirty="0" smtClean="0">
                <a:ea typeface="Arial Bold" charset="0"/>
                <a:cs typeface="Arial Bold" charset="0"/>
              </a:rPr>
              <a:t>GUS). </a:t>
            </a:r>
            <a:endParaRPr lang="pl-PL" altLang="pl-PL" sz="1400" dirty="0" smtClean="0">
              <a:ea typeface="Arial Bold" charset="0"/>
              <a:cs typeface="Arial Bold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altLang="pl-PL" sz="1600" dirty="0" smtClean="0">
                <a:solidFill>
                  <a:schemeClr val="tx2"/>
                </a:solidFill>
              </a:rPr>
              <a:t>Respondenci - </a:t>
            </a:r>
            <a:r>
              <a:rPr lang="pl-PL" sz="1600" dirty="0" smtClean="0"/>
              <a:t>osoby dorosłe </a:t>
            </a:r>
            <a:r>
              <a:rPr lang="pl-PL" sz="1600" b="1" dirty="0" smtClean="0">
                <a:solidFill>
                  <a:schemeClr val="tx2"/>
                </a:solidFill>
              </a:rPr>
              <a:t>25-64 </a:t>
            </a:r>
            <a:r>
              <a:rPr lang="pl-PL" sz="1600" b="1" dirty="0">
                <a:solidFill>
                  <a:schemeClr val="tx2"/>
                </a:solidFill>
              </a:rPr>
              <a:t>lata</a:t>
            </a:r>
            <a:r>
              <a:rPr lang="pl-PL" sz="1600" dirty="0">
                <a:solidFill>
                  <a:schemeClr val="tx2"/>
                </a:solidFill>
              </a:rPr>
              <a:t>, </a:t>
            </a:r>
            <a:r>
              <a:rPr lang="pl-PL" sz="1600" dirty="0" smtClean="0">
                <a:solidFill>
                  <a:schemeClr val="tx2"/>
                </a:solidFill>
              </a:rPr>
              <a:t>pytani są o udział w uczeniu się zorganizowanym (</a:t>
            </a:r>
            <a:r>
              <a:rPr lang="pl-PL" sz="1600" b="1" dirty="0">
                <a:solidFill>
                  <a:schemeClr val="tx2"/>
                </a:solidFill>
              </a:rPr>
              <a:t>formalne</a:t>
            </a:r>
            <a:r>
              <a:rPr lang="pl-PL" sz="1600" dirty="0">
                <a:solidFill>
                  <a:schemeClr val="tx2"/>
                </a:solidFill>
              </a:rPr>
              <a:t> i </a:t>
            </a:r>
            <a:r>
              <a:rPr lang="pl-PL" sz="1600" b="1" dirty="0" err="1">
                <a:solidFill>
                  <a:schemeClr val="tx2"/>
                </a:solidFill>
              </a:rPr>
              <a:t>pozaformalne</a:t>
            </a:r>
            <a:r>
              <a:rPr lang="pl-PL" sz="1600" b="1" dirty="0">
                <a:solidFill>
                  <a:schemeClr val="tx2"/>
                </a:solidFill>
              </a:rPr>
              <a:t> </a:t>
            </a:r>
            <a:r>
              <a:rPr lang="pl-PL" sz="1600" b="1" dirty="0" smtClean="0">
                <a:solidFill>
                  <a:schemeClr val="tx2"/>
                </a:solidFill>
              </a:rPr>
              <a:t>) </a:t>
            </a:r>
            <a:r>
              <a:rPr lang="pl-PL" sz="1600" dirty="0" smtClean="0">
                <a:solidFill>
                  <a:schemeClr val="tx2"/>
                </a:solidFill>
              </a:rPr>
              <a:t>w okresie ostatnich  </a:t>
            </a:r>
            <a:r>
              <a:rPr lang="pl-PL" sz="1600" b="1" dirty="0">
                <a:solidFill>
                  <a:schemeClr val="tx2"/>
                </a:solidFill>
              </a:rPr>
              <a:t>4 tyg</a:t>
            </a:r>
            <a:r>
              <a:rPr lang="pl-PL" sz="1600" dirty="0" smtClean="0">
                <a:solidFill>
                  <a:schemeClr val="tx2"/>
                </a:solidFill>
              </a:rPr>
              <a:t>. przed badaniem.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400" i="1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600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600" dirty="0" smtClean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pl-PL" sz="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pl-PL" sz="1600" dirty="0" smtClean="0"/>
              <a:t>ale </a:t>
            </a:r>
            <a:r>
              <a:rPr lang="pl-PL" sz="1600" dirty="0"/>
              <a:t>w I </a:t>
            </a:r>
            <a:r>
              <a:rPr lang="pl-PL" sz="1600" dirty="0" err="1"/>
              <a:t>i</a:t>
            </a:r>
            <a:r>
              <a:rPr lang="pl-PL" sz="1600" dirty="0"/>
              <a:t> II kwartale 2018 roku jest lepiej!  - </a:t>
            </a:r>
            <a:r>
              <a:rPr lang="pl-PL" sz="1600" b="1" dirty="0"/>
              <a:t>6,8%</a:t>
            </a:r>
            <a:r>
              <a:rPr lang="pl-PL" sz="1600" dirty="0"/>
              <a:t> i </a:t>
            </a:r>
            <a:r>
              <a:rPr lang="pl-PL" sz="1600" b="1" dirty="0"/>
              <a:t>6,1</a:t>
            </a:r>
            <a:r>
              <a:rPr lang="pl-PL" sz="1600" dirty="0"/>
              <a:t>% -  dzięki zmianie w sposobie pytania </a:t>
            </a:r>
            <a:r>
              <a:rPr lang="pl-PL" sz="1600" dirty="0" smtClean="0"/>
              <a:t>respondentów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pl-PL" sz="1600" dirty="0" smtClean="0"/>
              <a:t>UWAGA: </a:t>
            </a:r>
            <a:r>
              <a:rPr lang="pl-PL" sz="1600" b="1" dirty="0" smtClean="0">
                <a:solidFill>
                  <a:schemeClr val="accent1">
                    <a:lumMod val="75000"/>
                  </a:schemeClr>
                </a:solidFill>
              </a:rPr>
              <a:t>pozostałe cele edukacyjne Polska spełnia już teraz, </a:t>
            </a:r>
            <a:r>
              <a:rPr lang="pl-PL" sz="1600" dirty="0" smtClean="0"/>
              <a:t>a są takie, niektóre ponad plan (uczestnictwo w szkolnictwie wyższym, b. niski wskaźnik osób niekończących szkoły)</a:t>
            </a:r>
            <a:endParaRPr lang="pl-PL" sz="1600" dirty="0"/>
          </a:p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pl-PL" sz="1600" dirty="0" smtClean="0">
                <a:solidFill>
                  <a:schemeClr val="tx2"/>
                </a:solidFill>
              </a:rPr>
              <a:t>      </a:t>
            </a: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1600790" y="195106"/>
            <a:ext cx="7488832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000" b="1" dirty="0">
                <a:solidFill>
                  <a:schemeClr val="accent1"/>
                </a:solidFill>
              </a:rPr>
              <a:t>WYZWANIA EDUKACJI DOROSŁYCH W POLSCE</a:t>
            </a:r>
          </a:p>
          <a:p>
            <a:r>
              <a:rPr lang="pl-PL" sz="2000" b="1" dirty="0">
                <a:solidFill>
                  <a:schemeClr val="accent1"/>
                </a:solidFill>
              </a:rPr>
              <a:t>niska aktywność edukacyjna </a:t>
            </a:r>
            <a:r>
              <a:rPr lang="pl-PL" sz="2000" b="1" dirty="0" smtClean="0">
                <a:solidFill>
                  <a:schemeClr val="accent1"/>
                </a:solidFill>
              </a:rPr>
              <a:t>dorosłych</a:t>
            </a:r>
          </a:p>
          <a:p>
            <a:r>
              <a:rPr lang="pl-PL" sz="1600" b="1" dirty="0" smtClean="0">
                <a:solidFill>
                  <a:schemeClr val="accent1"/>
                </a:solidFill>
              </a:rPr>
              <a:t>(jeden z celów edukacyjnych w ramach Edukacja i Szkolenia 2020)</a:t>
            </a:r>
            <a:endParaRPr lang="pl-PL" sz="16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783635"/>
              </p:ext>
            </p:extLst>
          </p:nvPr>
        </p:nvGraphicFramePr>
        <p:xfrm>
          <a:off x="539552" y="2499742"/>
          <a:ext cx="7848872" cy="93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8621"/>
                <a:gridCol w="928830"/>
                <a:gridCol w="1200442"/>
                <a:gridCol w="1019642"/>
                <a:gridCol w="1091650"/>
                <a:gridCol w="1091650"/>
                <a:gridCol w="1528037"/>
              </a:tblGrid>
              <a:tr h="291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/>
                        <a:t>Rok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2013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2014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2015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2016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2017</a:t>
                      </a:r>
                      <a:endParaRPr lang="pl-PL" sz="16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Cel - 2020 r.</a:t>
                      </a:r>
                      <a:endParaRPr lang="pl-PL" sz="1600" dirty="0"/>
                    </a:p>
                  </a:txBody>
                  <a:tcPr marT="34290" marB="34290"/>
                </a:tc>
              </a:tr>
              <a:tr h="291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Europa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10,7% 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10,7%  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10,7%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10,8%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10,9%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min. 15%</a:t>
                      </a:r>
                      <a:endParaRPr lang="pl-PL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  <a:tr h="301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Polska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4,3%   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4,0%   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3,5%  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 smtClean="0">
                          <a:solidFill>
                            <a:schemeClr val="tx2"/>
                          </a:solidFill>
                        </a:rPr>
                        <a:t>3,7%  </a:t>
                      </a:r>
                      <a:endParaRPr lang="pl-PL" sz="1600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tx2"/>
                          </a:solidFill>
                        </a:rPr>
                        <a:t>4,0%  </a:t>
                      </a:r>
                      <a:endParaRPr lang="pl-PL" sz="1600" b="1" dirty="0">
                        <a:solidFill>
                          <a:schemeClr val="tx2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min. 10%</a:t>
                      </a:r>
                      <a:endParaRPr lang="pl-PL" sz="16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17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419622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Publikacja</a:t>
            </a:r>
            <a:endParaRPr lang="pl-PL" sz="3200" dirty="0"/>
          </a:p>
        </p:txBody>
      </p:sp>
      <p:pic>
        <p:nvPicPr>
          <p:cNvPr id="3" name="Picture 2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58999"/>
            <a:ext cx="2808312" cy="34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7" t="39099" r="21102" b="21087"/>
          <a:stretch/>
        </p:blipFill>
        <p:spPr bwMode="auto">
          <a:xfrm>
            <a:off x="6012160" y="965473"/>
            <a:ext cx="2811957" cy="349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8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6581" y="843558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Promocja</a:t>
            </a:r>
            <a:endParaRPr lang="pl-PL" sz="3200" dirty="0"/>
          </a:p>
        </p:txBody>
      </p:sp>
      <p:pic>
        <p:nvPicPr>
          <p:cNvPr id="6" name="Picture 3" descr="Z:\AE\EPALE\CALL 2017-2018\2018\kampania promocyjna\KREACJE\artykuły\Epale-artykul-prev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175" y="627534"/>
            <a:ext cx="5999415" cy="159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:\AE\EPALE\CALL 2017-2018\2018\kampania promocyjna\KREACJE\artykuły\Epale-artykul-pre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55726"/>
            <a:ext cx="5417768" cy="14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AE\EPALE\CALL 2017-2018\2018\kampania promocyjna\FACEBOOK\wrzesień\Epale-artykul-prev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25" y="2355726"/>
            <a:ext cx="3283383" cy="32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4" t="28883" r="45573" b="31603"/>
          <a:stretch/>
        </p:blipFill>
        <p:spPr bwMode="auto">
          <a:xfrm>
            <a:off x="3059832" y="365852"/>
            <a:ext cx="3528392" cy="267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1" t="43008" r="45373" b="12121"/>
          <a:stretch/>
        </p:blipFill>
        <p:spPr bwMode="auto">
          <a:xfrm>
            <a:off x="5292080" y="1995686"/>
            <a:ext cx="3168352" cy="27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27621" r="45289" b="23032"/>
          <a:stretch/>
        </p:blipFill>
        <p:spPr bwMode="auto">
          <a:xfrm>
            <a:off x="323528" y="1685494"/>
            <a:ext cx="32289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32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987574"/>
            <a:ext cx="7992889" cy="685524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/>
              <a:t>GRUPY DYSKUSYJNE </a:t>
            </a:r>
            <a:br>
              <a:rPr lang="pl-PL" sz="3200" dirty="0" smtClean="0"/>
            </a:br>
            <a:r>
              <a:rPr lang="pl-PL" sz="3200" dirty="0" smtClean="0"/>
              <a:t>– Społeczności Praktyków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323528" y="1923678"/>
            <a:ext cx="4176464" cy="266429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Pogromcy mitów rozwojowych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HR Lab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Ewaluacja zorientowana na użyteczność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/>
              <a:t>Jak robić </a:t>
            </a:r>
            <a:r>
              <a:rPr lang="pl-PL" dirty="0" err="1"/>
              <a:t>eLearning</a:t>
            </a:r>
            <a:r>
              <a:rPr lang="pl-PL" dirty="0"/>
              <a:t>, </a:t>
            </a:r>
            <a:r>
              <a:rPr lang="pl-PL" dirty="0" err="1"/>
              <a:t>Webinary</a:t>
            </a:r>
            <a:r>
              <a:rPr lang="pl-PL" dirty="0"/>
              <a:t> i efektywnie szkolić przez </a:t>
            </a:r>
            <a:r>
              <a:rPr lang="pl-PL" dirty="0" err="1"/>
              <a:t>internet</a:t>
            </a:r>
            <a:r>
              <a:rPr lang="pl-PL" dirty="0" smtClean="0"/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Laboratorium inspiracji </a:t>
            </a:r>
            <a:r>
              <a:rPr lang="pl-PL" dirty="0" err="1" smtClean="0"/>
              <a:t>andragogicznych</a:t>
            </a:r>
            <a:endParaRPr lang="pl-PL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Edukacja </a:t>
            </a:r>
            <a:r>
              <a:rPr lang="pl-PL" dirty="0"/>
              <a:t>w działaniu jak uczyć poza salą szkoleniową?</a:t>
            </a:r>
          </a:p>
        </p:txBody>
      </p:sp>
      <p:pic>
        <p:nvPicPr>
          <p:cNvPr id="6" name="Picture 2" descr="Z:\AE\EPALE\CALL 2017-2018\2018\FACEBOOK\stare\dyskusj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7694"/>
            <a:ext cx="4571827" cy="24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1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1347614"/>
            <a:ext cx="3168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pl-PL" altLang="pl-PL" sz="2400" dirty="0">
                <a:solidFill>
                  <a:srgbClr val="005061"/>
                </a:solidFill>
              </a:rPr>
              <a:t>Możliwość tworzenia              i przyłączania się do Społeczności praktyków  (</a:t>
            </a:r>
            <a:r>
              <a:rPr lang="pl-PL" altLang="pl-PL" sz="2400" dirty="0" err="1">
                <a:solidFill>
                  <a:srgbClr val="005061"/>
                </a:solidFill>
              </a:rPr>
              <a:t>Communities</a:t>
            </a:r>
            <a:r>
              <a:rPr lang="pl-PL" altLang="pl-PL" sz="2400" dirty="0">
                <a:solidFill>
                  <a:srgbClr val="005061"/>
                </a:solidFill>
              </a:rPr>
              <a:t> of </a:t>
            </a:r>
            <a:r>
              <a:rPr lang="pl-PL" altLang="pl-PL" sz="2400" dirty="0" err="1">
                <a:solidFill>
                  <a:srgbClr val="005061"/>
                </a:solidFill>
              </a:rPr>
              <a:t>practice</a:t>
            </a:r>
            <a:r>
              <a:rPr lang="pl-PL" altLang="pl-PL" sz="2400" dirty="0">
                <a:solidFill>
                  <a:srgbClr val="005061"/>
                </a:solidFill>
              </a:rPr>
              <a:t>)</a:t>
            </a:r>
            <a:endParaRPr lang="pl-PL" sz="2400" dirty="0">
              <a:solidFill>
                <a:srgbClr val="00506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107"/>
            <a:ext cx="4176464" cy="26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67844" y="518074"/>
            <a:ext cx="3024336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Wydarzenia</a:t>
            </a:r>
            <a:endParaRPr lang="pl-PL" sz="3200" dirty="0"/>
          </a:p>
        </p:txBody>
      </p:sp>
      <p:sp>
        <p:nvSpPr>
          <p:cNvPr id="3" name="Prostokąt 2"/>
          <p:cNvSpPr/>
          <p:nvPr/>
        </p:nvSpPr>
        <p:spPr>
          <a:xfrm>
            <a:off x="683568" y="915566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endParaRPr lang="pl-PL" sz="800" dirty="0" smtClean="0">
              <a:solidFill>
                <a:srgbClr val="005061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</a:pPr>
            <a:endParaRPr lang="pl-PL" sz="2400" dirty="0" smtClean="0">
              <a:solidFill>
                <a:srgbClr val="005061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</a:pPr>
            <a:endParaRPr lang="pl-PL" sz="2400" dirty="0">
              <a:solidFill>
                <a:srgbClr val="005061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</a:pPr>
            <a:r>
              <a:rPr lang="pl-PL" sz="2400" dirty="0" smtClean="0">
                <a:solidFill>
                  <a:srgbClr val="005061"/>
                </a:solidFill>
              </a:rPr>
              <a:t>Seminaria EPALE</a:t>
            </a:r>
          </a:p>
          <a:p>
            <a:pPr marL="285750" indent="-285750" defTabSz="914400">
              <a:buFont typeface="Wingdings" panose="05000000000000000000" pitchFamily="2" charset="2"/>
              <a:buChar char="ü"/>
            </a:pPr>
            <a:endParaRPr lang="pl-PL" sz="2400" dirty="0" smtClean="0">
              <a:solidFill>
                <a:srgbClr val="005061"/>
              </a:solidFill>
            </a:endParaRPr>
          </a:p>
          <a:p>
            <a:pPr defTabSz="914400"/>
            <a:endParaRPr lang="pl-PL" sz="800" dirty="0" smtClean="0">
              <a:solidFill>
                <a:srgbClr val="005061"/>
              </a:solidFill>
            </a:endParaRPr>
          </a:p>
          <a:p>
            <a:pPr marL="285750" indent="-285750" defTabSz="914400">
              <a:buFont typeface="Wingdings" panose="05000000000000000000" pitchFamily="2" charset="2"/>
              <a:buChar char="ü"/>
            </a:pPr>
            <a:r>
              <a:rPr lang="pl-PL" sz="2400" dirty="0" smtClean="0">
                <a:solidFill>
                  <a:srgbClr val="005061"/>
                </a:solidFill>
              </a:rPr>
              <a:t>IV Forum Edukacji </a:t>
            </a:r>
          </a:p>
          <a:p>
            <a:pPr defTabSz="914400"/>
            <a:r>
              <a:rPr lang="pl-PL" sz="2400" dirty="0">
                <a:solidFill>
                  <a:srgbClr val="005061"/>
                </a:solidFill>
              </a:rPr>
              <a:t> </a:t>
            </a:r>
            <a:r>
              <a:rPr lang="pl-PL" sz="2400" dirty="0" smtClean="0">
                <a:solidFill>
                  <a:srgbClr val="005061"/>
                </a:solidFill>
              </a:rPr>
              <a:t>  Dorosłych</a:t>
            </a:r>
          </a:p>
          <a:p>
            <a:pPr defTabSz="914400"/>
            <a:endParaRPr lang="pl-PL" sz="800" dirty="0" smtClean="0">
              <a:solidFill>
                <a:srgbClr val="005061"/>
              </a:solidFill>
            </a:endParaRPr>
          </a:p>
        </p:txBody>
      </p:sp>
      <p:pic>
        <p:nvPicPr>
          <p:cNvPr id="4098" name="Picture 2" descr="https://ec.europa.eu/epale/sites/epale/files/kpacholak_mg_5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03598"/>
            <a:ext cx="4789698" cy="31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1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662115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Webinaria </a:t>
            </a:r>
            <a:r>
              <a:rPr lang="pl-PL" sz="3200" dirty="0"/>
              <a:t>EPALE </a:t>
            </a:r>
          </a:p>
        </p:txBody>
      </p:sp>
      <p:sp>
        <p:nvSpPr>
          <p:cNvPr id="3" name="Prostokąt 2"/>
          <p:cNvSpPr/>
          <p:nvPr/>
        </p:nvSpPr>
        <p:spPr>
          <a:xfrm>
            <a:off x="542603" y="1179310"/>
            <a:ext cx="8280920" cy="3968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l-PL" sz="2400" dirty="0" smtClean="0">
                <a:solidFill>
                  <a:srgbClr val="FF0000"/>
                </a:solidFill>
              </a:rPr>
              <a:t>(nagrania dostępne na EPALE)</a:t>
            </a:r>
          </a:p>
          <a:p>
            <a:pPr algn="ctr" defTabSz="914400"/>
            <a:endParaRPr lang="pl-PL" sz="900" dirty="0" smtClean="0">
              <a:solidFill>
                <a:srgbClr val="005061"/>
              </a:solidFill>
            </a:endParaRP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5061"/>
                </a:solidFill>
              </a:rPr>
              <a:t>Metoda biograficzna w działaniach edukacyjnych 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5061"/>
                </a:solidFill>
              </a:rPr>
              <a:t>Ewaluacja nie musi być nudna!  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5061"/>
                </a:solidFill>
              </a:rPr>
              <a:t>Wiarygodność trenera – by wizerunek szedł w parze z wiedzą merytoryczną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5061"/>
                </a:solidFill>
              </a:rPr>
              <a:t>Nowoczesne technologie w aktywizacji społecznej osób z niepełnosprawnością intelektualną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5061"/>
                </a:solidFill>
                <a:cs typeface="Calibri Light" panose="020F0302020204030204" pitchFamily="34" charset="0"/>
              </a:rPr>
              <a:t>Zintegrowany system kwalifikacji – zalety, możliwości, </a:t>
            </a:r>
            <a:r>
              <a:rPr lang="pl-PL" sz="1600" dirty="0" smtClean="0">
                <a:solidFill>
                  <a:srgbClr val="005061"/>
                </a:solidFill>
                <a:cs typeface="Calibri Light" panose="020F0302020204030204" pitchFamily="34" charset="0"/>
              </a:rPr>
              <a:t>perspektywy</a:t>
            </a:r>
            <a:endParaRPr lang="pl-PL" sz="1600" dirty="0">
              <a:solidFill>
                <a:srgbClr val="005061"/>
              </a:solidFill>
              <a:cs typeface="Calibri Light" panose="020F0302020204030204" pitchFamily="34" charset="0"/>
            </a:endParaRP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005061"/>
                </a:solidFill>
                <a:cs typeface="Calibri Light" panose="020F0302020204030204" pitchFamily="34" charset="0"/>
              </a:rPr>
              <a:t>Wszystko co chcielibyście wiedzieć o europejskiej polityce uczenia się  dorosłych, ale baliście się </a:t>
            </a:r>
            <a:r>
              <a:rPr lang="pl-PL" sz="1600" dirty="0" smtClean="0">
                <a:solidFill>
                  <a:srgbClr val="005061"/>
                </a:solidFill>
                <a:cs typeface="Calibri Light" panose="020F0302020204030204" pitchFamily="34" charset="0"/>
              </a:rPr>
              <a:t>zapytać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5061"/>
                </a:solidFill>
              </a:rPr>
              <a:t>Projektowanie </a:t>
            </a:r>
            <a:r>
              <a:rPr lang="pl-PL" sz="1600" dirty="0">
                <a:solidFill>
                  <a:srgbClr val="005061"/>
                </a:solidFill>
              </a:rPr>
              <a:t>kariery jako zadanie </a:t>
            </a:r>
            <a:r>
              <a:rPr lang="pl-PL" sz="1600" dirty="0" smtClean="0">
                <a:solidFill>
                  <a:srgbClr val="005061"/>
                </a:solidFill>
              </a:rPr>
              <a:t>całożyciowe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rgbClr val="005061"/>
                </a:solidFill>
              </a:rPr>
              <a:t>Kiedy czuję, że się edukuję? O animowaniu społeczności lokalnych </a:t>
            </a: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1600" dirty="0" smtClean="0">
              <a:solidFill>
                <a:srgbClr val="005061"/>
              </a:solidFill>
            </a:endParaRP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005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662115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Webinaria </a:t>
            </a:r>
            <a:r>
              <a:rPr lang="pl-PL" sz="3200" dirty="0"/>
              <a:t>EPALE </a:t>
            </a:r>
          </a:p>
        </p:txBody>
      </p:sp>
      <p:sp>
        <p:nvSpPr>
          <p:cNvPr id="3" name="Prostokąt 2"/>
          <p:cNvSpPr/>
          <p:nvPr/>
        </p:nvSpPr>
        <p:spPr>
          <a:xfrm>
            <a:off x="542603" y="1179310"/>
            <a:ext cx="8280920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endParaRPr lang="pl-PL" sz="1600" dirty="0" smtClean="0">
              <a:solidFill>
                <a:srgbClr val="005061"/>
              </a:solidFill>
            </a:endParaRPr>
          </a:p>
          <a:p>
            <a:pPr marL="285750" indent="-285750" defTabSz="9144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l-PL" sz="1600" dirty="0">
              <a:solidFill>
                <a:srgbClr val="005061"/>
              </a:solidFill>
            </a:endParaRPr>
          </a:p>
        </p:txBody>
      </p:sp>
      <p:pic>
        <p:nvPicPr>
          <p:cNvPr id="4098" name="Picture 2" descr="Z:\AE\EPALE\CALL 2019-2020\2019\webinaria\PROGRAMY ROZWOJOWE\WEBINAR EP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478"/>
            <a:ext cx="9169779" cy="47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38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35896" y="699542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 smtClean="0"/>
              <a:t>EPALE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499992" y="1491630"/>
            <a:ext cx="4176464" cy="302433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pl-PL" sz="2400" dirty="0"/>
              <a:t>Dostęp do </a:t>
            </a:r>
            <a:r>
              <a:rPr lang="pl-PL" sz="2400" dirty="0" smtClean="0"/>
              <a:t>blisko </a:t>
            </a:r>
            <a:r>
              <a:rPr lang="pl-PL" sz="2400" b="1" dirty="0" smtClean="0"/>
              <a:t>50</a:t>
            </a:r>
            <a:r>
              <a:rPr lang="pl-PL" sz="2400" b="1" dirty="0"/>
              <a:t> 000</a:t>
            </a:r>
            <a:r>
              <a:rPr lang="pl-PL" sz="2400" dirty="0"/>
              <a:t> użytkowników w całej Europie, </a:t>
            </a:r>
            <a:r>
              <a:rPr lang="pl-PL" sz="2400" dirty="0" smtClean="0"/>
              <a:t>     </a:t>
            </a:r>
            <a:r>
              <a:rPr lang="pl-PL" sz="2400" dirty="0"/>
              <a:t>w tym ponad </a:t>
            </a:r>
            <a:r>
              <a:rPr lang="pl-PL" sz="2400" b="1" dirty="0" smtClean="0"/>
              <a:t>3 000 </a:t>
            </a:r>
            <a:r>
              <a:rPr lang="pl-PL" sz="2400" dirty="0" smtClean="0"/>
              <a:t>w</a:t>
            </a:r>
            <a:r>
              <a:rPr lang="pl-PL" sz="2400" dirty="0"/>
              <a:t> </a:t>
            </a:r>
            <a:r>
              <a:rPr lang="pl-PL" sz="2400" dirty="0" smtClean="0"/>
              <a:t>Polsce</a:t>
            </a:r>
          </a:p>
          <a:p>
            <a:pPr>
              <a:lnSpc>
                <a:spcPct val="150000"/>
              </a:lnSpc>
            </a:pPr>
            <a:endParaRPr lang="pl-PL" sz="1000" dirty="0"/>
          </a:p>
          <a:p>
            <a:pPr>
              <a:lnSpc>
                <a:spcPct val="150000"/>
              </a:lnSpc>
            </a:pPr>
            <a:r>
              <a:rPr lang="pl-PL" sz="2400" dirty="0" smtClean="0"/>
              <a:t>Ok. </a:t>
            </a:r>
            <a:r>
              <a:rPr lang="pl-PL" sz="2400" b="1" dirty="0" smtClean="0"/>
              <a:t>12 000 </a:t>
            </a:r>
            <a:r>
              <a:rPr lang="pl-PL" sz="2400" dirty="0" smtClean="0"/>
              <a:t>unikalnych wejść na stronę miesięcznie</a:t>
            </a:r>
            <a:endParaRPr lang="pl-PL" sz="2400" dirty="0"/>
          </a:p>
          <a:p>
            <a:endParaRPr lang="pl-PL" dirty="0"/>
          </a:p>
        </p:txBody>
      </p:sp>
      <p:pic>
        <p:nvPicPr>
          <p:cNvPr id="6146" name="Picture 2" descr="C:\Users\jbednarz\Downloads\network-3139201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2" y="1635646"/>
            <a:ext cx="3681642" cy="245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3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771550"/>
            <a:ext cx="5030497" cy="685524"/>
          </a:xfrm>
        </p:spPr>
        <p:txBody>
          <a:bodyPr>
            <a:normAutofit/>
          </a:bodyPr>
          <a:lstStyle/>
          <a:p>
            <a:r>
              <a:rPr lang="pl-PL" sz="3200" dirty="0"/>
              <a:t>Krajowe Biuro EPALE</a:t>
            </a:r>
          </a:p>
        </p:txBody>
      </p:sp>
      <p:sp>
        <p:nvSpPr>
          <p:cNvPr id="3" name="Prostokąt 2"/>
          <p:cNvSpPr/>
          <p:nvPr/>
        </p:nvSpPr>
        <p:spPr>
          <a:xfrm>
            <a:off x="3131840" y="1347614"/>
            <a:ext cx="5184576" cy="310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pl-PL" altLang="pl-PL" sz="2000" b="1" dirty="0">
                <a:solidFill>
                  <a:srgbClr val="005061"/>
                </a:solidFill>
              </a:rPr>
              <a:t>Fundacja Rozwoju Systemu Edukacji </a:t>
            </a:r>
            <a:br>
              <a:rPr lang="pl-PL" altLang="pl-PL" sz="2000" b="1" dirty="0">
                <a:solidFill>
                  <a:srgbClr val="005061"/>
                </a:solidFill>
              </a:rPr>
            </a:br>
            <a:r>
              <a:rPr lang="pl-PL" altLang="pl-PL" sz="2000" b="1" dirty="0">
                <a:solidFill>
                  <a:srgbClr val="005061"/>
                </a:solidFill>
              </a:rPr>
              <a:t>Narodowa Agencja Programu Erasmus+ </a:t>
            </a:r>
            <a:br>
              <a:rPr lang="pl-PL" altLang="pl-PL" sz="2000" b="1" dirty="0">
                <a:solidFill>
                  <a:srgbClr val="005061"/>
                </a:solidFill>
              </a:rPr>
            </a:br>
            <a:r>
              <a:rPr lang="pl-PL" altLang="pl-PL" sz="800" b="1" dirty="0" smtClean="0">
                <a:solidFill>
                  <a:srgbClr val="005061"/>
                </a:solidFill>
              </a:rPr>
              <a:t> </a:t>
            </a:r>
            <a:endParaRPr lang="pl-PL" altLang="pl-PL" sz="2000" b="1" dirty="0">
              <a:solidFill>
                <a:srgbClr val="005061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pl-PL" altLang="pl-PL" sz="1800" dirty="0" smtClean="0">
                <a:solidFill>
                  <a:srgbClr val="005061"/>
                </a:solidFill>
              </a:rPr>
              <a:t>ZESPÓŁ</a:t>
            </a:r>
            <a:r>
              <a:rPr lang="pl-PL" altLang="pl-PL" sz="1800" dirty="0">
                <a:solidFill>
                  <a:srgbClr val="005061"/>
                </a:solidFill>
              </a:rPr>
              <a:t>:</a:t>
            </a:r>
          </a:p>
          <a:p>
            <a:pPr defTabSz="914400">
              <a:lnSpc>
                <a:spcPct val="90000"/>
              </a:lnSpc>
            </a:pPr>
            <a:r>
              <a:rPr lang="pl-PL" altLang="pl-PL" sz="1800" b="1" dirty="0" smtClean="0">
                <a:solidFill>
                  <a:srgbClr val="005061"/>
                </a:solidFill>
              </a:rPr>
              <a:t>Iwona </a:t>
            </a:r>
            <a:r>
              <a:rPr lang="pl-PL" altLang="pl-PL" sz="1800" b="1" dirty="0">
                <a:solidFill>
                  <a:srgbClr val="005061"/>
                </a:solidFill>
              </a:rPr>
              <a:t>Buks              </a:t>
            </a:r>
            <a:r>
              <a:rPr lang="pl-PL" altLang="pl-PL" sz="1800" b="1" dirty="0" smtClean="0">
                <a:solidFill>
                  <a:srgbClr val="005061"/>
                </a:solidFill>
              </a:rPr>
              <a:t> </a:t>
            </a:r>
            <a:r>
              <a:rPr lang="pl-PL" altLang="pl-PL" sz="1800" b="1" dirty="0" smtClean="0">
                <a:solidFill>
                  <a:srgbClr val="28C2A8"/>
                </a:solidFill>
                <a:hlinkClick r:id="rId2"/>
              </a:rPr>
              <a:t>ibuks@frse.org.pl</a:t>
            </a:r>
            <a:r>
              <a:rPr lang="pl-PL" altLang="pl-PL" sz="1800" b="1" dirty="0" smtClean="0">
                <a:solidFill>
                  <a:srgbClr val="28C2A8"/>
                </a:solidFill>
              </a:rPr>
              <a:t> </a:t>
            </a:r>
            <a:r>
              <a:rPr lang="pl-PL" altLang="pl-PL" sz="1800" b="1" dirty="0">
                <a:solidFill>
                  <a:srgbClr val="7791CA"/>
                </a:solidFill>
              </a:rPr>
              <a:t>	</a:t>
            </a:r>
          </a:p>
          <a:p>
            <a:pPr defTabSz="914400">
              <a:lnSpc>
                <a:spcPct val="90000"/>
              </a:lnSpc>
            </a:pPr>
            <a:r>
              <a:rPr lang="pl-PL" altLang="pl-PL" sz="1800" b="1" dirty="0">
                <a:solidFill>
                  <a:srgbClr val="005061"/>
                </a:solidFill>
              </a:rPr>
              <a:t>Justyna Bednarz</a:t>
            </a:r>
            <a:r>
              <a:rPr lang="pl-PL" altLang="pl-PL" sz="1800" b="1" dirty="0">
                <a:solidFill>
                  <a:srgbClr val="C00000"/>
                </a:solidFill>
              </a:rPr>
              <a:t>	     </a:t>
            </a:r>
            <a:r>
              <a:rPr lang="pl-PL" altLang="pl-PL" sz="1800" b="1" dirty="0" smtClean="0">
                <a:solidFill>
                  <a:srgbClr val="28C2A8"/>
                </a:solidFill>
                <a:hlinkClick r:id="rId3"/>
              </a:rPr>
              <a:t>jbednarz@frse.org.pl</a:t>
            </a:r>
            <a:endParaRPr lang="pl-PL" altLang="pl-PL" sz="1800" b="1" dirty="0" smtClean="0">
              <a:solidFill>
                <a:srgbClr val="28C2A8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pl-PL" altLang="pl-PL" sz="1800" b="1" dirty="0" smtClean="0">
                <a:solidFill>
                  <a:srgbClr val="005061"/>
                </a:solidFill>
              </a:rPr>
              <a:t>Małgorzata Dybała    </a:t>
            </a:r>
            <a:r>
              <a:rPr lang="pl-PL" altLang="pl-PL" sz="1800" b="1" dirty="0" smtClean="0">
                <a:solidFill>
                  <a:srgbClr val="005061"/>
                </a:solidFill>
                <a:hlinkClick r:id="rId4"/>
              </a:rPr>
              <a:t>mdybala@frse.org.pl</a:t>
            </a:r>
            <a:r>
              <a:rPr lang="pl-PL" altLang="pl-PL" sz="1800" b="1" dirty="0" smtClean="0">
                <a:solidFill>
                  <a:srgbClr val="005061"/>
                </a:solidFill>
              </a:rPr>
              <a:t> </a:t>
            </a:r>
          </a:p>
          <a:p>
            <a:pPr defTabSz="914400">
              <a:lnSpc>
                <a:spcPct val="90000"/>
              </a:lnSpc>
            </a:pPr>
            <a:r>
              <a:rPr lang="pl-PL" altLang="pl-PL" sz="1800" b="1" dirty="0" smtClean="0">
                <a:solidFill>
                  <a:srgbClr val="005061"/>
                </a:solidFill>
              </a:rPr>
              <a:t>Karolina Milczarek   </a:t>
            </a:r>
            <a:r>
              <a:rPr lang="pl-PL" altLang="pl-PL" sz="1800" b="1" dirty="0" smtClean="0">
                <a:solidFill>
                  <a:srgbClr val="28C2A8"/>
                </a:solidFill>
                <a:hlinkClick r:id="rId5"/>
              </a:rPr>
              <a:t>kmilczarek@frse.org.pl</a:t>
            </a:r>
            <a:r>
              <a:rPr lang="pl-PL" altLang="pl-PL" sz="1800" b="1" dirty="0" smtClean="0">
                <a:solidFill>
                  <a:srgbClr val="28C2A8"/>
                </a:solidFill>
              </a:rPr>
              <a:t> </a:t>
            </a:r>
            <a:endParaRPr lang="pl-PL" altLang="pl-PL" sz="1800" b="1" dirty="0">
              <a:solidFill>
                <a:srgbClr val="28C2A8"/>
              </a:solidFill>
            </a:endParaRPr>
          </a:p>
          <a:p>
            <a:pPr defTabSz="914400">
              <a:lnSpc>
                <a:spcPct val="90000"/>
              </a:lnSpc>
              <a:spcBef>
                <a:spcPts val="1800"/>
              </a:spcBef>
            </a:pPr>
            <a:r>
              <a:rPr lang="pl-PL" altLang="pl-PL" sz="1800" dirty="0" smtClean="0">
                <a:solidFill>
                  <a:srgbClr val="005061"/>
                </a:solidFill>
              </a:rPr>
              <a:t>KONTAKT</a:t>
            </a:r>
            <a:r>
              <a:rPr lang="pl-PL" altLang="pl-PL" sz="1800" dirty="0">
                <a:solidFill>
                  <a:srgbClr val="005061"/>
                </a:solidFill>
              </a:rPr>
              <a:t>:</a:t>
            </a:r>
          </a:p>
          <a:p>
            <a:pPr defTabSz="914400">
              <a:lnSpc>
                <a:spcPct val="90000"/>
              </a:lnSpc>
            </a:pPr>
            <a:endParaRPr lang="pl-PL" altLang="pl-PL" sz="900" dirty="0">
              <a:solidFill>
                <a:srgbClr val="005061"/>
              </a:solidFill>
            </a:endParaRPr>
          </a:p>
          <a:p>
            <a:pPr defTabSz="914400">
              <a:lnSpc>
                <a:spcPct val="90000"/>
              </a:lnSpc>
            </a:pPr>
            <a:r>
              <a:rPr lang="pl-PL" altLang="pl-PL" sz="1800" dirty="0">
                <a:solidFill>
                  <a:srgbClr val="005061"/>
                </a:solidFill>
              </a:rPr>
              <a:t>tel.: 	 22 46 31 063</a:t>
            </a:r>
          </a:p>
          <a:p>
            <a:pPr defTabSz="914400">
              <a:lnSpc>
                <a:spcPct val="90000"/>
              </a:lnSpc>
            </a:pPr>
            <a:r>
              <a:rPr lang="pl-PL" altLang="pl-PL" sz="1800" dirty="0">
                <a:solidFill>
                  <a:srgbClr val="005061"/>
                </a:solidFill>
              </a:rPr>
              <a:t>e-mail: 	</a:t>
            </a:r>
            <a:r>
              <a:rPr lang="pl-PL" altLang="pl-PL" sz="1800" b="1" dirty="0">
                <a:solidFill>
                  <a:srgbClr val="28C2A8"/>
                </a:solidFill>
              </a:rPr>
              <a:t>epale@frse.org.pl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7654"/>
            <a:ext cx="1800200" cy="181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3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0" y="1491630"/>
            <a:ext cx="8720748" cy="436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827584" y="0"/>
            <a:ext cx="8928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accent1"/>
                </a:solidFill>
              </a:rPr>
              <a:t>WYZWANIA EDUKACJI DOROSŁYCH W </a:t>
            </a:r>
            <a:r>
              <a:rPr lang="pl-PL" sz="2000" b="1" dirty="0" smtClean="0">
                <a:solidFill>
                  <a:schemeClr val="accent1"/>
                </a:solidFill>
              </a:rPr>
              <a:t>POLSCE</a:t>
            </a:r>
            <a:r>
              <a:rPr lang="pl-PL" sz="2000" b="1" dirty="0">
                <a:solidFill>
                  <a:schemeClr val="accent1"/>
                </a:solidFill>
              </a:rPr>
              <a:t/>
            </a:r>
            <a:br>
              <a:rPr lang="pl-PL" sz="2000" b="1" dirty="0">
                <a:solidFill>
                  <a:schemeClr val="accent1"/>
                </a:solidFill>
              </a:rPr>
            </a:br>
            <a:r>
              <a:rPr lang="pl-PL" sz="2000" b="1" dirty="0">
                <a:solidFill>
                  <a:schemeClr val="accent1"/>
                </a:solidFill>
              </a:rPr>
              <a:t> </a:t>
            </a:r>
            <a:r>
              <a:rPr lang="pl-PL" sz="2000" b="1" dirty="0" smtClean="0">
                <a:solidFill>
                  <a:schemeClr val="accent1"/>
                </a:solidFill>
              </a:rPr>
              <a:t>2) </a:t>
            </a:r>
            <a:r>
              <a:rPr lang="pl-PL" sz="2000" b="1" dirty="0">
                <a:solidFill>
                  <a:schemeClr val="accent1"/>
                </a:solidFill>
              </a:rPr>
              <a:t>niska aktywność edukacyjna dorosłych</a:t>
            </a:r>
          </a:p>
          <a:p>
            <a:pPr algn="ctr">
              <a:spcAft>
                <a:spcPts val="600"/>
              </a:spcAft>
            </a:pPr>
            <a:r>
              <a:rPr lang="pl-PL" sz="1400" b="1" dirty="0" smtClean="0">
                <a:solidFill>
                  <a:schemeClr val="accent1"/>
                </a:solidFill>
              </a:rPr>
              <a:t>MONITOR KSZTAŁCENIA I SZKOLENIA 2018 POLSKA</a:t>
            </a:r>
            <a:br>
              <a:rPr lang="pl-PL" sz="1400" b="1" dirty="0" smtClean="0">
                <a:solidFill>
                  <a:schemeClr val="accent1"/>
                </a:solidFill>
              </a:rPr>
            </a:br>
            <a:r>
              <a:rPr lang="pl-PL" sz="1200" b="1" i="1" dirty="0" smtClean="0">
                <a:solidFill>
                  <a:schemeClr val="accent1"/>
                </a:solidFill>
              </a:rPr>
              <a:t>EDUCATION AND TRAINING MONITOR 2018 (16 października 2018)</a:t>
            </a:r>
            <a:endParaRPr lang="pl-PL" sz="1200" b="1" dirty="0" smtClean="0">
              <a:solidFill>
                <a:schemeClr val="accent1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14535" y="1059582"/>
            <a:ext cx="8577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/>
              <a:t>Wskaźnik uczestnictwa dorosłych w uczeniu się </a:t>
            </a:r>
            <a:r>
              <a:rPr lang="pl-PL" sz="1400" dirty="0" smtClean="0"/>
              <a:t>dla </a:t>
            </a:r>
            <a:r>
              <a:rPr lang="pl-PL" sz="1400" dirty="0"/>
              <a:t>Polski </a:t>
            </a:r>
            <a:r>
              <a:rPr lang="pl-PL" sz="1400" b="1" dirty="0"/>
              <a:t>wypada </a:t>
            </a:r>
            <a:r>
              <a:rPr lang="pl-PL" sz="1400" b="1" dirty="0" smtClean="0"/>
              <a:t>niekorzystnie – jako jedyny! - </a:t>
            </a:r>
            <a:r>
              <a:rPr lang="pl-PL" sz="1400" dirty="0" smtClean="0"/>
              <a:t>na </a:t>
            </a:r>
            <a:r>
              <a:rPr lang="pl-PL" sz="1400" dirty="0"/>
              <a:t>tle innych wskaźników (benchmarków) współpracy europejskiej w edukacji</a:t>
            </a:r>
            <a:endParaRPr lang="sv-SE" sz="1400" dirty="0"/>
          </a:p>
          <a:p>
            <a:endParaRPr lang="pl-PL" sz="1400" dirty="0" smtClean="0"/>
          </a:p>
        </p:txBody>
      </p:sp>
      <p:sp>
        <p:nvSpPr>
          <p:cNvPr id="9" name="Strzałka w górę 8"/>
          <p:cNvSpPr/>
          <p:nvPr/>
        </p:nvSpPr>
        <p:spPr>
          <a:xfrm rot="17744242">
            <a:off x="6571588" y="3619520"/>
            <a:ext cx="277646" cy="776951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3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755576" y="1031637"/>
            <a:ext cx="441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pl-PL" altLang="pl-PL" sz="1800" dirty="0">
                <a:solidFill>
                  <a:srgbClr val="005061"/>
                </a:solidFill>
              </a:rPr>
              <a:t>https://www.facebook.com/epalepolska</a:t>
            </a:r>
            <a:endParaRPr lang="pl-PL" sz="1800" dirty="0">
              <a:solidFill>
                <a:srgbClr val="00506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16048" r="27357" b="47089"/>
          <a:stretch/>
        </p:blipFill>
        <p:spPr bwMode="auto">
          <a:xfrm>
            <a:off x="156747" y="1707655"/>
            <a:ext cx="90333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67930" y="249974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pl-PL" sz="2400" b="1" dirty="0" smtClean="0">
                <a:solidFill>
                  <a:srgbClr val="7791CA">
                    <a:lumMod val="75000"/>
                  </a:srgbClr>
                </a:solidFill>
              </a:rPr>
              <a:t>ZAPRASZAMY NA PLATFORMĘ EPALE</a:t>
            </a:r>
          </a:p>
          <a:p>
            <a:pPr algn="ctr" defTabSz="914400"/>
            <a:endParaRPr lang="pl-PL" sz="2400" b="1" dirty="0" smtClean="0">
              <a:solidFill>
                <a:srgbClr val="7791CA">
                  <a:lumMod val="75000"/>
                </a:srgbClr>
              </a:solidFill>
            </a:endParaRPr>
          </a:p>
          <a:p>
            <a:pPr algn="ctr" defTabSz="914400"/>
            <a:r>
              <a:rPr lang="pl-PL" sz="2400" b="1" dirty="0">
                <a:solidFill>
                  <a:srgbClr val="7791CA">
                    <a:lumMod val="75000"/>
                  </a:srgbClr>
                </a:solidFill>
                <a:hlinkClick r:id="rId2"/>
              </a:rPr>
              <a:t>https://</a:t>
            </a:r>
            <a:r>
              <a:rPr lang="pl-PL" sz="2400" b="1" dirty="0" smtClean="0">
                <a:solidFill>
                  <a:srgbClr val="7791CA">
                    <a:lumMod val="75000"/>
                  </a:srgbClr>
                </a:solidFill>
                <a:hlinkClick r:id="rId2"/>
              </a:rPr>
              <a:t>ec.europa.eu/epale/pl</a:t>
            </a:r>
            <a:r>
              <a:rPr lang="pl-PL" sz="2400" b="1" dirty="0" smtClean="0">
                <a:solidFill>
                  <a:srgbClr val="7791CA">
                    <a:lumMod val="75000"/>
                  </a:srgbClr>
                </a:solidFill>
              </a:rPr>
              <a:t> </a:t>
            </a:r>
            <a:endParaRPr lang="pl-PL" sz="2400" b="1" dirty="0">
              <a:solidFill>
                <a:srgbClr val="7791C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0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quarter" idx="4294967295"/>
          </p:nvPr>
        </p:nvSpPr>
        <p:spPr>
          <a:xfrm>
            <a:off x="4355976" y="4227934"/>
            <a:ext cx="4752528" cy="485775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i="1" dirty="0">
                <a:solidFill>
                  <a:schemeClr val="bg1"/>
                </a:solidFill>
              </a:rPr>
              <a:t>Zespół Edukacja Dorosłych Erasmus</a:t>
            </a:r>
            <a:r>
              <a:rPr lang="pl-PL" sz="2000" b="1" i="1" dirty="0" smtClean="0">
                <a:solidFill>
                  <a:schemeClr val="bg1"/>
                </a:solidFill>
              </a:rPr>
              <a:t>+</a:t>
            </a:r>
            <a:endParaRPr lang="pl-PL" sz="2000" b="1" i="1" dirty="0">
              <a:solidFill>
                <a:schemeClr val="bg1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187624" y="1779662"/>
            <a:ext cx="7128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300" b="1" dirty="0" smtClean="0">
                <a:solidFill>
                  <a:prstClr val="white"/>
                </a:solidFill>
              </a:rPr>
              <a:t>Dziękujemy za udział w spotkaniu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3600" dirty="0" smtClean="0"/>
              <a:t>eksperckich</a:t>
            </a:r>
            <a:r>
              <a:rPr lang="pl-PL" sz="3600" dirty="0"/>
              <a:t>!</a:t>
            </a:r>
          </a:p>
          <a:p>
            <a:endParaRPr lang="pl-PL" sz="3300" b="1" dirty="0">
              <a:solidFill>
                <a:srgbClr val="0050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4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91680" y="137486"/>
            <a:ext cx="68686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b="1" dirty="0" smtClean="0">
                <a:solidFill>
                  <a:schemeClr val="accent1"/>
                </a:solidFill>
              </a:rPr>
              <a:t>WYZWANIA EDUKACJI DOROSŁYCH W EUROPIE (i Polsce)</a:t>
            </a:r>
            <a:br>
              <a:rPr lang="pl-PL" b="1" dirty="0" smtClean="0">
                <a:solidFill>
                  <a:schemeClr val="accent1"/>
                </a:solidFill>
              </a:rPr>
            </a:br>
            <a:r>
              <a:rPr lang="pl-PL" b="1" dirty="0" smtClean="0">
                <a:solidFill>
                  <a:schemeClr val="accent1"/>
                </a:solidFill>
              </a:rPr>
              <a:t>Działania w skali Europy </a:t>
            </a:r>
            <a:endParaRPr lang="pl-PL" b="1" dirty="0">
              <a:solidFill>
                <a:schemeClr val="accent1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7504" y="1067713"/>
            <a:ext cx="9036496" cy="31239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2"/>
                </a:solidFill>
              </a:rPr>
              <a:t>NOWY EUROPEJSKI PROGRAM NA RZECZ UMIEJĘTNOŚCI </a:t>
            </a:r>
            <a:r>
              <a:rPr lang="pl-PL" sz="1600" b="1" dirty="0" smtClean="0">
                <a:solidFill>
                  <a:schemeClr val="tx2"/>
                </a:solidFill>
              </a:rPr>
              <a:t> </a:t>
            </a:r>
            <a:br>
              <a:rPr lang="pl-PL" sz="1600" b="1" dirty="0" smtClean="0">
                <a:solidFill>
                  <a:schemeClr val="tx2"/>
                </a:solidFill>
              </a:rPr>
            </a:br>
            <a:r>
              <a:rPr lang="pl-PL" sz="1400" dirty="0" smtClean="0">
                <a:solidFill>
                  <a:schemeClr val="tx2"/>
                </a:solidFill>
              </a:rPr>
              <a:t>(</a:t>
            </a:r>
            <a:r>
              <a:rPr lang="pl-PL" sz="1400" i="1" dirty="0" smtClean="0">
                <a:solidFill>
                  <a:srgbClr val="005061"/>
                </a:solidFill>
              </a:rPr>
              <a:t>THE </a:t>
            </a:r>
            <a:r>
              <a:rPr lang="pl-PL" sz="1400" i="1" dirty="0">
                <a:solidFill>
                  <a:srgbClr val="005061"/>
                </a:solidFill>
              </a:rPr>
              <a:t>NEW SKILLS </a:t>
            </a:r>
            <a:r>
              <a:rPr lang="pl-PL" sz="1400" i="1" dirty="0" smtClean="0">
                <a:solidFill>
                  <a:srgbClr val="005061"/>
                </a:solidFill>
              </a:rPr>
              <a:t>AGENDA, czerwiec </a:t>
            </a:r>
            <a:r>
              <a:rPr lang="pl-PL" sz="1400" i="1" dirty="0">
                <a:solidFill>
                  <a:srgbClr val="005061"/>
                </a:solidFill>
              </a:rPr>
              <a:t>2016)</a:t>
            </a:r>
          </a:p>
          <a:p>
            <a:pPr algn="ctr">
              <a:spcAft>
                <a:spcPts val="600"/>
              </a:spcAft>
            </a:pPr>
            <a:r>
              <a:rPr lang="pl-PL" sz="1400" b="1" dirty="0">
                <a:solidFill>
                  <a:schemeClr val="tx2"/>
                </a:solidFill>
              </a:rPr>
              <a:t>Kluczowy cel: </a:t>
            </a:r>
            <a:r>
              <a:rPr lang="pl-PL" sz="1400" b="1" dirty="0" smtClean="0">
                <a:solidFill>
                  <a:schemeClr val="tx2"/>
                </a:solidFill>
              </a:rPr>
              <a:t/>
            </a:r>
            <a:br>
              <a:rPr lang="pl-PL" sz="1400" b="1" dirty="0" smtClean="0">
                <a:solidFill>
                  <a:schemeClr val="tx2"/>
                </a:solidFill>
              </a:rPr>
            </a:b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poprawa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umiejętności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podstawowych u </a:t>
            </a:r>
            <a:r>
              <a:rPr lang="pl-PL" sz="1400" b="1" dirty="0">
                <a:solidFill>
                  <a:schemeClr val="accent1">
                    <a:lumMod val="75000"/>
                  </a:schemeClr>
                </a:solidFill>
              </a:rPr>
              <a:t>osób dorosłych w Europie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400" dirty="0" smtClean="0">
                <a:solidFill>
                  <a:schemeClr val="tx2"/>
                </a:solidFill>
              </a:rPr>
              <a:t>Wybrane 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</a:rPr>
              <a:t>2 inicjatywy Programu</a:t>
            </a:r>
            <a:r>
              <a:rPr lang="pl-PL" sz="1400" dirty="0" smtClean="0">
                <a:solidFill>
                  <a:schemeClr val="tx2"/>
                </a:solidFill>
              </a:rPr>
              <a:t>, najbardziej odpowiednie </a:t>
            </a:r>
            <a:r>
              <a:rPr lang="pl-PL" sz="1400" b="1" dirty="0" smtClean="0">
                <a:solidFill>
                  <a:schemeClr val="tx2"/>
                </a:solidFill>
              </a:rPr>
              <a:t>dla obszaru edukacji dorosłych</a:t>
            </a:r>
            <a:r>
              <a:rPr lang="pl-PL" sz="1600" dirty="0" smtClean="0">
                <a:solidFill>
                  <a:schemeClr val="tx2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pl-PL" sz="1400" dirty="0" smtClean="0">
                <a:solidFill>
                  <a:schemeClr val="tx2"/>
                </a:solidFill>
              </a:rPr>
              <a:t> - Zalecenie Rady UE </a:t>
            </a:r>
            <a:r>
              <a:rPr lang="pl-PL" sz="1400" b="1" i="1" u="sng" dirty="0" smtClean="0"/>
              <a:t>Ścieżki poprawy umiejętności. Nowe możliwości dla dorosłych</a:t>
            </a:r>
            <a:r>
              <a:rPr lang="en-GB" sz="1400" b="1" i="1" u="sng" dirty="0" smtClean="0"/>
              <a:t> </a:t>
            </a:r>
            <a:r>
              <a:rPr lang="pl-PL" sz="1400" b="1" i="1" u="sng" dirty="0" smtClean="0"/>
              <a:t/>
            </a:r>
            <a:br>
              <a:rPr lang="pl-PL" sz="1400" b="1" i="1" u="sng" dirty="0" smtClean="0"/>
            </a:br>
            <a:r>
              <a:rPr lang="pl-PL" sz="1400" b="1" i="1" dirty="0" smtClean="0"/>
              <a:t>   </a:t>
            </a:r>
            <a:r>
              <a:rPr lang="pl-PL" sz="1400" i="1" dirty="0" smtClean="0">
                <a:solidFill>
                  <a:schemeClr val="tx2"/>
                </a:solidFill>
              </a:rPr>
              <a:t>(19 grudnia 2016)</a:t>
            </a:r>
          </a:p>
          <a:p>
            <a:pPr>
              <a:spcAft>
                <a:spcPts val="600"/>
              </a:spcAft>
            </a:pPr>
            <a:r>
              <a:rPr lang="pl-PL" sz="1400" dirty="0" smtClean="0">
                <a:solidFill>
                  <a:schemeClr val="tx2"/>
                </a:solidFill>
              </a:rPr>
              <a:t> - Zalecenie Rady UE </a:t>
            </a:r>
            <a:r>
              <a:rPr lang="pl-PL" sz="1400" b="1" i="1" u="sng" dirty="0" smtClean="0"/>
              <a:t>w sprawie kompetencji kluczowych w procesie uczenia się przez całe </a:t>
            </a:r>
            <a:r>
              <a:rPr lang="pl-PL" sz="1400" b="1" i="1" u="sng" dirty="0"/>
              <a:t>ż</a:t>
            </a:r>
            <a:r>
              <a:rPr lang="pl-PL" sz="1400" b="1" i="1" u="sng" dirty="0" smtClean="0"/>
              <a:t>ycie </a:t>
            </a:r>
            <a:br>
              <a:rPr lang="pl-PL" sz="1400" b="1" i="1" u="sng" dirty="0" smtClean="0"/>
            </a:br>
            <a:r>
              <a:rPr lang="pl-PL" sz="1400" b="1" i="1" dirty="0" smtClean="0"/>
              <a:t>   </a:t>
            </a:r>
            <a:r>
              <a:rPr lang="pl-PL" sz="1400" i="1" dirty="0" smtClean="0">
                <a:solidFill>
                  <a:schemeClr val="tx2"/>
                </a:solidFill>
              </a:rPr>
              <a:t>(22 maja 2018)</a:t>
            </a:r>
          </a:p>
          <a:p>
            <a:pPr>
              <a:spcAft>
                <a:spcPts val="600"/>
              </a:spcAft>
            </a:pPr>
            <a:endParaRPr lang="pl-PL" sz="1600" dirty="0" smtClean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 smtClean="0">
                <a:solidFill>
                  <a:schemeClr val="tx2"/>
                </a:solidFill>
              </a:rPr>
              <a:t>PROGRAM ERASMUS+ EDUKACJA DOROSŁYCH </a:t>
            </a:r>
            <a:r>
              <a:rPr lang="pl-PL" sz="1400" i="1" dirty="0" smtClean="0">
                <a:solidFill>
                  <a:schemeClr val="tx2"/>
                </a:solidFill>
              </a:rPr>
              <a:t>(2014-2020)</a:t>
            </a:r>
            <a:endParaRPr lang="pl-PL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asmus+">
  <a:themeElements>
    <a:clrScheme name="Niestandardowy 2">
      <a:dk1>
        <a:srgbClr val="005061"/>
      </a:dk1>
      <a:lt1>
        <a:sysClr val="window" lastClr="FFFFFF"/>
      </a:lt1>
      <a:dk2>
        <a:srgbClr val="005061"/>
      </a:dk2>
      <a:lt2>
        <a:srgbClr val="FFFFFF"/>
      </a:lt2>
      <a:accent1>
        <a:srgbClr val="F68452"/>
      </a:accent1>
      <a:accent2>
        <a:srgbClr val="F68452"/>
      </a:accent2>
      <a:accent3>
        <a:srgbClr val="F68452"/>
      </a:accent3>
      <a:accent4>
        <a:srgbClr val="F68452"/>
      </a:accent4>
      <a:accent5>
        <a:srgbClr val="F68452"/>
      </a:accent5>
      <a:accent6>
        <a:srgbClr val="F68452"/>
      </a:accent6>
      <a:hlink>
        <a:srgbClr val="F68452"/>
      </a:hlink>
      <a:folHlink>
        <a:srgbClr val="F68452"/>
      </a:folHlink>
    </a:clrScheme>
    <a:fontScheme name="Erasmus+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rasmus+">
  <a:themeElements>
    <a:clrScheme name="Niestandardowy 2">
      <a:dk1>
        <a:srgbClr val="005061"/>
      </a:dk1>
      <a:lt1>
        <a:sysClr val="window" lastClr="FFFFFF"/>
      </a:lt1>
      <a:dk2>
        <a:srgbClr val="005061"/>
      </a:dk2>
      <a:lt2>
        <a:srgbClr val="FFFFFF"/>
      </a:lt2>
      <a:accent1>
        <a:srgbClr val="F68452"/>
      </a:accent1>
      <a:accent2>
        <a:srgbClr val="F68452"/>
      </a:accent2>
      <a:accent3>
        <a:srgbClr val="F68452"/>
      </a:accent3>
      <a:accent4>
        <a:srgbClr val="F68452"/>
      </a:accent4>
      <a:accent5>
        <a:srgbClr val="F68452"/>
      </a:accent5>
      <a:accent6>
        <a:srgbClr val="F68452"/>
      </a:accent6>
      <a:hlink>
        <a:srgbClr val="F68452"/>
      </a:hlink>
      <a:folHlink>
        <a:srgbClr val="F68452"/>
      </a:folHlink>
    </a:clrScheme>
    <a:fontScheme name="Erasmus+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rasmus+">
  <a:themeElements>
    <a:clrScheme name="Niestandardowy 2">
      <a:dk1>
        <a:srgbClr val="005061"/>
      </a:dk1>
      <a:lt1>
        <a:sysClr val="window" lastClr="FFFFFF"/>
      </a:lt1>
      <a:dk2>
        <a:srgbClr val="005061"/>
      </a:dk2>
      <a:lt2>
        <a:srgbClr val="FFFFFF"/>
      </a:lt2>
      <a:accent1>
        <a:srgbClr val="F68452"/>
      </a:accent1>
      <a:accent2>
        <a:srgbClr val="F68452"/>
      </a:accent2>
      <a:accent3>
        <a:srgbClr val="F68452"/>
      </a:accent3>
      <a:accent4>
        <a:srgbClr val="F68452"/>
      </a:accent4>
      <a:accent5>
        <a:srgbClr val="F68452"/>
      </a:accent5>
      <a:accent6>
        <a:srgbClr val="F68452"/>
      </a:accent6>
      <a:hlink>
        <a:srgbClr val="F68452"/>
      </a:hlink>
      <a:folHlink>
        <a:srgbClr val="F68452"/>
      </a:folHlink>
    </a:clrScheme>
    <a:fontScheme name="Erasmus+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rasmus+ KA204">
  <a:themeElements>
    <a:clrScheme name="Niestandardowy 2">
      <a:dk1>
        <a:srgbClr val="005061"/>
      </a:dk1>
      <a:lt1>
        <a:sysClr val="window" lastClr="FFFFFF"/>
      </a:lt1>
      <a:dk2>
        <a:srgbClr val="005061"/>
      </a:dk2>
      <a:lt2>
        <a:srgbClr val="FFFFFF"/>
      </a:lt2>
      <a:accent1>
        <a:srgbClr val="F68452"/>
      </a:accent1>
      <a:accent2>
        <a:srgbClr val="F68452"/>
      </a:accent2>
      <a:accent3>
        <a:srgbClr val="F68452"/>
      </a:accent3>
      <a:accent4>
        <a:srgbClr val="F68452"/>
      </a:accent4>
      <a:accent5>
        <a:srgbClr val="F68452"/>
      </a:accent5>
      <a:accent6>
        <a:srgbClr val="F68452"/>
      </a:accent6>
      <a:hlink>
        <a:srgbClr val="F68452"/>
      </a:hlink>
      <a:folHlink>
        <a:srgbClr val="F68452"/>
      </a:folHlink>
    </a:clrScheme>
    <a:fontScheme name="Erasmus+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Erasmus+">
  <a:themeElements>
    <a:clrScheme name="Ogolne">
      <a:dk1>
        <a:srgbClr val="005061"/>
      </a:dk1>
      <a:lt1>
        <a:sysClr val="window" lastClr="FFFFFF"/>
      </a:lt1>
      <a:dk2>
        <a:srgbClr val="005061"/>
      </a:dk2>
      <a:lt2>
        <a:srgbClr val="FFFFFF"/>
      </a:lt2>
      <a:accent1>
        <a:srgbClr val="7791CA"/>
      </a:accent1>
      <a:accent2>
        <a:srgbClr val="7791CA"/>
      </a:accent2>
      <a:accent3>
        <a:srgbClr val="7791CA"/>
      </a:accent3>
      <a:accent4>
        <a:srgbClr val="7791CA"/>
      </a:accent4>
      <a:accent5>
        <a:srgbClr val="7791CA"/>
      </a:accent5>
      <a:accent6>
        <a:srgbClr val="7791CA"/>
      </a:accent6>
      <a:hlink>
        <a:srgbClr val="7791CA"/>
      </a:hlink>
      <a:folHlink>
        <a:srgbClr val="7791CA"/>
      </a:folHlink>
    </a:clrScheme>
    <a:fontScheme name="Erasmus+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7513</TotalTime>
  <Words>2897</Words>
  <Application>Microsoft Office PowerPoint</Application>
  <PresentationFormat>Pokaz na ekranie (16:9)</PresentationFormat>
  <Paragraphs>586</Paragraphs>
  <Slides>82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6</vt:i4>
      </vt:variant>
      <vt:variant>
        <vt:lpstr>Tytuły slajdów</vt:lpstr>
      </vt:variant>
      <vt:variant>
        <vt:i4>82</vt:i4>
      </vt:variant>
    </vt:vector>
  </HeadingPairs>
  <TitlesOfParts>
    <vt:vector size="88" baseType="lpstr">
      <vt:lpstr>Erasmus+</vt:lpstr>
      <vt:lpstr>2_Erasmus+</vt:lpstr>
      <vt:lpstr>1_Erasmus+</vt:lpstr>
      <vt:lpstr>Erasmus+ KA204</vt:lpstr>
      <vt:lpstr>Motyw pakietu Office</vt:lpstr>
      <vt:lpstr>3_Erasmus+</vt:lpstr>
      <vt:lpstr>Prezentacja programu PowerPoint</vt:lpstr>
      <vt:lpstr>Erasmus+ Edukacja Dorosłych</vt:lpstr>
      <vt:lpstr> </vt:lpstr>
      <vt:lpstr>2019: 26. ROK FRSE i 19. ROK EDUKACJI DOROSŁYCH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SEKTORA Edukacja dorosłych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Prezentacja programu PowerPoint</vt:lpstr>
      <vt:lpstr>Prezentacja programu PowerPoint</vt:lpstr>
      <vt:lpstr>Akcja 2. PLAN prezentacji</vt:lpstr>
      <vt:lpstr>AKCJA 2. Cele</vt:lpstr>
      <vt:lpstr>DLACZEGO WARTO ZREALIZOWAĆ PROJEKT W AkcjI 2? (1/2)</vt:lpstr>
      <vt:lpstr>DLACZEGO WARTO ZREALIZOWAĆ PROJEKT W AkcjI 2? (2/2)</vt:lpstr>
      <vt:lpstr>Akcja 2. Założenia organizacyjne</vt:lpstr>
      <vt:lpstr>Akcja 2. Grupy docelowe</vt:lpstr>
      <vt:lpstr>Akcja 2. Partnerzy</vt:lpstr>
      <vt:lpstr>Akcja 2. Działania w projekcie</vt:lpstr>
      <vt:lpstr>Akcja 2. PRIORYTETy</vt:lpstr>
      <vt:lpstr>Akcja 2. Priorytety 2019 – sektor Edukacja dorosłych</vt:lpstr>
      <vt:lpstr>Akcja 2. Priorytety 2019 – sektor Edukacja dorosłych</vt:lpstr>
      <vt:lpstr>Akcja 2. PRIORYTETY horyzontalne 2019</vt:lpstr>
      <vt:lpstr>Prezentacja programu PowerPoint</vt:lpstr>
      <vt:lpstr>Akcja 2. konstrukcja projektu</vt:lpstr>
      <vt:lpstr>Akcja 2. Ocena jakościowa - kryteria</vt:lpstr>
      <vt:lpstr>Akcja 2. ważne przy planowaniu projektu</vt:lpstr>
      <vt:lpstr>Akcja 2. dofinansowanie</vt:lpstr>
      <vt:lpstr>Akcja 2. dofinansowanie</vt:lpstr>
      <vt:lpstr>Akcja 2. KATEGORIE BUDŻETOWE W PROJEKCIE</vt:lpstr>
      <vt:lpstr>Akcja 2. KATEGORIE BUDŻETOWE W PROJEKCIE</vt:lpstr>
      <vt:lpstr>Akcja 2. Przykład projektu</vt:lpstr>
      <vt:lpstr>Akcja 2. Przykład projektu</vt:lpstr>
      <vt:lpstr>Akcja 2. Przykład projektu</vt:lpstr>
      <vt:lpstr>Akcja 2. Dostępny budżet</vt:lpstr>
      <vt:lpstr>Akcja 2. wniosek o dofinansowanie</vt:lpstr>
      <vt:lpstr>Akcja 2. wniosek o dofinansowanie</vt:lpstr>
      <vt:lpstr>Akcja 2. Etapy selekcji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PUBLIKACJE</vt:lpstr>
      <vt:lpstr>TEMATY</vt:lpstr>
      <vt:lpstr>Prezentacja programu PowerPoint</vt:lpstr>
      <vt:lpstr>Prezentacja programu PowerPoint</vt:lpstr>
      <vt:lpstr>Publikacja</vt:lpstr>
      <vt:lpstr>Promocja</vt:lpstr>
      <vt:lpstr>Prezentacja programu PowerPoint</vt:lpstr>
      <vt:lpstr>GRUPY DYSKUSYJNE  – Społeczności Praktyków</vt:lpstr>
      <vt:lpstr>Prezentacja programu PowerPoint</vt:lpstr>
      <vt:lpstr>Wydarzenia</vt:lpstr>
      <vt:lpstr>Webinaria EPALE </vt:lpstr>
      <vt:lpstr>Webinaria EPALE </vt:lpstr>
      <vt:lpstr>EPALE</vt:lpstr>
      <vt:lpstr>Krajowe Biuro EPALE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wzawadzki</cp:lastModifiedBy>
  <cp:revision>874</cp:revision>
  <cp:lastPrinted>2017-12-07T15:01:16Z</cp:lastPrinted>
  <dcterms:created xsi:type="dcterms:W3CDTF">2015-12-08T12:55:20Z</dcterms:created>
  <dcterms:modified xsi:type="dcterms:W3CDTF">2019-01-10T07:18:31Z</dcterms:modified>
</cp:coreProperties>
</file>