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42"/>
  </p:notesMasterIdLst>
  <p:sldIdLst>
    <p:sldId id="311" r:id="rId2"/>
    <p:sldId id="297" r:id="rId3"/>
    <p:sldId id="288" r:id="rId4"/>
    <p:sldId id="310" r:id="rId5"/>
    <p:sldId id="290" r:id="rId6"/>
    <p:sldId id="308" r:id="rId7"/>
    <p:sldId id="299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40" r:id="rId34"/>
    <p:sldId id="338" r:id="rId35"/>
    <p:sldId id="339" r:id="rId36"/>
    <p:sldId id="343" r:id="rId37"/>
    <p:sldId id="341" r:id="rId38"/>
    <p:sldId id="342" r:id="rId39"/>
    <p:sldId id="325" r:id="rId40"/>
    <p:sldId id="344" r:id="rId41"/>
  </p:sldIdLst>
  <p:sldSz cx="9144000" cy="5143500" type="screen16x9"/>
  <p:notesSz cx="6858000" cy="9144000"/>
  <p:defaultTextStyle>
    <a:defPPr lvl="0">
      <a:defRPr lang="pl-PL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5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421" autoAdjust="0"/>
  </p:normalViewPr>
  <p:slideViewPr>
    <p:cSldViewPr snapToGrid="0">
      <p:cViewPr>
        <p:scale>
          <a:sx n="80" d="100"/>
          <a:sy n="80" d="100"/>
        </p:scale>
        <p:origin x="-2514" y="-13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FE16C-728A-4754-A295-C8063D97E6AB}" type="datetimeFigureOut">
              <a:rPr lang="pl-PL" smtClean="0"/>
              <a:t>2019-01-04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1112C-2E63-4591-B8F8-7CBAA5941B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2810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1112C-2E63-4591-B8F8-7CBAA5941BA4}" type="slidenum">
              <a:rPr lang="pl-PL" smtClean="0"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49738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1112C-2E63-4591-B8F8-7CBAA5941BA4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325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1112C-2E63-4591-B8F8-7CBAA5941BA4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3253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>
          <a:xfrm>
            <a:off x="685800" y="1598608"/>
            <a:ext cx="7772400" cy="110172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lang="pl-PL" sz="3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432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722311" y="2257123"/>
            <a:ext cx="7772400" cy="10223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4000" b="1" i="0" u="none" strike="noStrike" kern="1200" cap="all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722311" y="1131588"/>
            <a:ext cx="7772400" cy="11255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pl-PL" sz="20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6151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457200" y="20637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07252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8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" y="1"/>
            <a:ext cx="914507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ytuł 1"/>
          <p:cNvSpPr txBox="1">
            <a:spLocks noGrp="1"/>
          </p:cNvSpPr>
          <p:nvPr>
            <p:ph type="title"/>
          </p:nvPr>
        </p:nvSpPr>
        <p:spPr>
          <a:xfrm>
            <a:off x="5076053" y="483516"/>
            <a:ext cx="3610746" cy="43924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44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88819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" y="1"/>
            <a:ext cx="914507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ytuł 1"/>
          <p:cNvSpPr txBox="1">
            <a:spLocks noGrp="1"/>
          </p:cNvSpPr>
          <p:nvPr>
            <p:ph type="title"/>
          </p:nvPr>
        </p:nvSpPr>
        <p:spPr>
          <a:xfrm>
            <a:off x="5076053" y="483516"/>
            <a:ext cx="3610746" cy="43924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44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01472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" y="1"/>
            <a:ext cx="914507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ytuł 1"/>
          <p:cNvSpPr txBox="1">
            <a:spLocks noGrp="1"/>
          </p:cNvSpPr>
          <p:nvPr>
            <p:ph type="title"/>
          </p:nvPr>
        </p:nvSpPr>
        <p:spPr>
          <a:xfrm>
            <a:off x="5076053" y="483516"/>
            <a:ext cx="3610746" cy="43924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44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22818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" y="1"/>
            <a:ext cx="914507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ytuł 1"/>
          <p:cNvSpPr txBox="1">
            <a:spLocks noGrp="1"/>
          </p:cNvSpPr>
          <p:nvPr>
            <p:ph type="title"/>
          </p:nvPr>
        </p:nvSpPr>
        <p:spPr>
          <a:xfrm>
            <a:off x="5076053" y="483516"/>
            <a:ext cx="3610746" cy="43924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44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25087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5073" cy="51434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ebgate.ec.europa.eu/web-esc/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europa.eu/youth/solidarity_p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076053" y="483516"/>
            <a:ext cx="3610746" cy="4486307"/>
          </a:xfrm>
        </p:spPr>
        <p:txBody>
          <a:bodyPr anchor="ctr"/>
          <a:lstStyle/>
          <a:p>
            <a:pPr algn="ctr"/>
            <a:r>
              <a:rPr lang="pl-PL" sz="3000" dirty="0"/>
              <a:t/>
            </a:r>
            <a:br>
              <a:rPr lang="pl-PL" sz="3000" dirty="0"/>
            </a:br>
            <a:r>
              <a:rPr lang="pl-PL" sz="2000" b="1" dirty="0">
                <a:solidFill>
                  <a:schemeClr val="bg1"/>
                </a:solidFill>
              </a:rPr>
              <a:t>Ogólnopolski Dzień Informacyjny Europejskiego Korpusu </a:t>
            </a:r>
            <a:r>
              <a:rPr lang="pl-PL" sz="2000" b="1" dirty="0" smtClean="0">
                <a:solidFill>
                  <a:schemeClr val="bg1"/>
                </a:solidFill>
              </a:rPr>
              <a:t>Solidarności</a:t>
            </a:r>
            <a:br>
              <a:rPr lang="pl-PL" sz="2000" b="1" dirty="0" smtClean="0">
                <a:solidFill>
                  <a:schemeClr val="bg1"/>
                </a:solidFill>
              </a:rPr>
            </a:br>
            <a:r>
              <a:rPr lang="pl-PL" sz="2000" b="1" dirty="0">
                <a:solidFill>
                  <a:schemeClr val="bg1"/>
                </a:solidFill>
              </a:rPr>
              <a:t/>
            </a:r>
            <a:br>
              <a:rPr lang="pl-PL" sz="2000" b="1" dirty="0">
                <a:solidFill>
                  <a:schemeClr val="bg1"/>
                </a:solidFill>
              </a:rPr>
            </a:br>
            <a:r>
              <a:rPr lang="pl-PL" sz="2000" b="1" dirty="0" smtClean="0">
                <a:solidFill>
                  <a:schemeClr val="bg1"/>
                </a:solidFill>
              </a:rPr>
              <a:t>8 stycznia 2019</a:t>
            </a:r>
            <a:br>
              <a:rPr lang="pl-PL" sz="2000" b="1" dirty="0" smtClean="0">
                <a:solidFill>
                  <a:schemeClr val="bg1"/>
                </a:solidFill>
              </a:rPr>
            </a:br>
            <a:r>
              <a:rPr lang="pl-PL" sz="2000" b="1" dirty="0" smtClean="0">
                <a:solidFill>
                  <a:schemeClr val="bg1"/>
                </a:solidFill>
              </a:rPr>
              <a:t>PGE Narodowy</a:t>
            </a:r>
            <a:r>
              <a:rPr lang="pl-PL" sz="3000" b="1" dirty="0" smtClean="0">
                <a:solidFill>
                  <a:srgbClr val="FF0000"/>
                </a:solidFill>
              </a:rPr>
              <a:t/>
            </a:r>
            <a:br>
              <a:rPr lang="pl-PL" sz="3000" b="1" dirty="0" smtClean="0">
                <a:solidFill>
                  <a:srgbClr val="FF0000"/>
                </a:solidFill>
              </a:rPr>
            </a:br>
            <a:r>
              <a:rPr lang="pl-PL" sz="3000" b="1" dirty="0">
                <a:solidFill>
                  <a:srgbClr val="FF0000"/>
                </a:solidFill>
              </a:rPr>
              <a:t/>
            </a:r>
            <a:br>
              <a:rPr lang="pl-PL" sz="3000" b="1" dirty="0">
                <a:solidFill>
                  <a:srgbClr val="FF0000"/>
                </a:solidFill>
              </a:rPr>
            </a:b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42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590549" y="761998"/>
            <a:ext cx="5362575" cy="367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Clr>
                <a:srgbClr val="898989"/>
              </a:buClr>
              <a:buSzPts val="1400"/>
            </a:pPr>
            <a:r>
              <a:rPr lang="pl-PL" sz="1100" b="1" dirty="0" smtClean="0"/>
              <a:t>CHARAKTERYSTYKA</a:t>
            </a:r>
            <a:endParaRPr lang="pl-PL" sz="1100" b="1" dirty="0"/>
          </a:p>
          <a:p>
            <a:pPr marL="171450" lvl="0" indent="-171450">
              <a:buClr>
                <a:srgbClr val="898989"/>
              </a:buClr>
              <a:buSzPts val="1400"/>
              <a:buFont typeface="Arial" panose="020B0604020202020204" pitchFamily="34" charset="0"/>
              <a:buChar char="•"/>
            </a:pPr>
            <a:r>
              <a:rPr lang="pl-PL" sz="1100" dirty="0" smtClean="0"/>
              <a:t>solidarnościowy </a:t>
            </a:r>
            <a:r>
              <a:rPr lang="pl-PL" sz="1100" dirty="0"/>
              <a:t>priorytet</a:t>
            </a:r>
          </a:p>
          <a:p>
            <a:pPr marL="171450" lvl="0" indent="-171450">
              <a:buClr>
                <a:srgbClr val="898989"/>
              </a:buClr>
              <a:buSzPts val="1400"/>
              <a:buFont typeface="Arial" panose="020B0604020202020204" pitchFamily="34" charset="0"/>
              <a:buChar char="•"/>
            </a:pPr>
            <a:r>
              <a:rPr lang="pl-PL" sz="1100" dirty="0"/>
              <a:t>działania krajowe i międzynarodowe</a:t>
            </a:r>
          </a:p>
          <a:p>
            <a:pPr marL="171450" lvl="0" indent="-171450">
              <a:buClr>
                <a:srgbClr val="898989"/>
              </a:buClr>
              <a:buSzPts val="1400"/>
              <a:buFont typeface="Arial" panose="020B0604020202020204" pitchFamily="34" charset="0"/>
              <a:buChar char="•"/>
            </a:pPr>
            <a:r>
              <a:rPr lang="pl-PL" sz="1100" dirty="0"/>
              <a:t>doświadczenie edukacyjne dla młodych ludzi</a:t>
            </a:r>
          </a:p>
          <a:p>
            <a:pPr marL="171450" lvl="0" indent="-171450">
              <a:buClr>
                <a:srgbClr val="898989"/>
              </a:buClr>
              <a:buSzPts val="1400"/>
              <a:buFont typeface="Arial" panose="020B0604020202020204" pitchFamily="34" charset="0"/>
              <a:buChar char="•"/>
            </a:pPr>
            <a:r>
              <a:rPr lang="pl-PL" sz="1100" dirty="0"/>
              <a:t>możliwość rozwoju osobistego, edukacyjnego, społecznego, obywatelskiego  </a:t>
            </a:r>
            <a:r>
              <a:rPr lang="pl-PL" sz="1100" dirty="0" smtClean="0"/>
              <a:t>i </a:t>
            </a:r>
            <a:r>
              <a:rPr lang="pl-PL" sz="1100" dirty="0"/>
              <a:t>zawodowego oraz zwiększenia szans na rynku </a:t>
            </a:r>
            <a:r>
              <a:rPr lang="pl-PL" sz="1100" dirty="0" smtClean="0"/>
              <a:t>pracy</a:t>
            </a:r>
          </a:p>
          <a:p>
            <a:pPr marL="171450" lvl="0" indent="-171450">
              <a:buClr>
                <a:srgbClr val="898989"/>
              </a:buClr>
              <a:buSzPts val="1400"/>
              <a:buFont typeface="Arial" panose="020B0604020202020204" pitchFamily="34" charset="0"/>
              <a:buChar char="•"/>
            </a:pPr>
            <a:r>
              <a:rPr lang="pl-PL" sz="1100" dirty="0" smtClean="0"/>
              <a:t>kraje uczestniczące: UE i Turcja</a:t>
            </a:r>
          </a:p>
          <a:p>
            <a:pPr marL="171450" lvl="0" indent="-171450">
              <a:buClr>
                <a:srgbClr val="898989"/>
              </a:buClr>
              <a:buSzPts val="1400"/>
              <a:buFont typeface="Arial" panose="020B0604020202020204" pitchFamily="34" charset="0"/>
              <a:buChar char="•"/>
            </a:pPr>
            <a:r>
              <a:rPr lang="pl-PL" sz="1100" dirty="0" smtClean="0"/>
              <a:t>kraje partnerskie: EFTA (IS, NO, LI), Macedonia, Serbia, Zachodnie Bałkany, MEDA, kraje Partnerstwa Wschodniego, Rosja</a:t>
            </a:r>
          </a:p>
          <a:p>
            <a:pPr lvl="0">
              <a:buClr>
                <a:srgbClr val="898989"/>
              </a:buClr>
              <a:buSzPts val="1400"/>
            </a:pPr>
            <a:endParaRPr lang="pl-PL" sz="1100" dirty="0" smtClean="0"/>
          </a:p>
          <a:p>
            <a:r>
              <a:rPr lang="pl-PL" sz="1100" b="1" dirty="0" smtClean="0"/>
              <a:t>ZASADY</a:t>
            </a:r>
            <a:r>
              <a:rPr lang="pl-PL" sz="1100" b="1" dirty="0"/>
              <a:t>, WARUNKI I KRYTERIA </a:t>
            </a:r>
            <a:r>
              <a:rPr lang="pl-PL" sz="1100" b="1" dirty="0" smtClean="0"/>
              <a:t>UDZIAŁU</a:t>
            </a:r>
            <a:endParaRPr lang="pl-PL" sz="1100" b="1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100" dirty="0"/>
              <a:t>projekty od 2 tygodni do 12 miesięcy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100" dirty="0"/>
              <a:t>dofinansowanie oparte na stawkach ryczałtowych i kosztach rzeczywistych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100" dirty="0" smtClean="0"/>
              <a:t>uczestnik </a:t>
            </a:r>
            <a:r>
              <a:rPr lang="pl-PL" sz="1100" dirty="0"/>
              <a:t>nie ponosi kosztów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100" dirty="0"/>
              <a:t>uczestnik 18-30 lat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100" dirty="0"/>
              <a:t>zapewnione jest przygotowanie przed wyjazdem i szkolenia w trakcie realizacji projektu </a:t>
            </a:r>
            <a:r>
              <a:rPr lang="pl-PL" sz="1100" dirty="0" smtClean="0"/>
              <a:t>wolontariatu</a:t>
            </a:r>
            <a:endParaRPr lang="pl-PL" sz="1100" dirty="0"/>
          </a:p>
        </p:txBody>
      </p:sp>
      <p:sp>
        <p:nvSpPr>
          <p:cNvPr id="35" name="Shape 35"/>
          <p:cNvSpPr txBox="1"/>
          <p:nvPr/>
        </p:nvSpPr>
        <p:spPr>
          <a:xfrm>
            <a:off x="914400" y="987577"/>
            <a:ext cx="731520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ctrTitle"/>
          </p:nvPr>
        </p:nvSpPr>
        <p:spPr>
          <a:xfrm>
            <a:off x="685800" y="259305"/>
            <a:ext cx="77724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/>
          <a:p>
            <a:pPr lvl="0">
              <a:buClr>
                <a:srgbClr val="898989"/>
              </a:buClr>
              <a:buSzPts val="2300"/>
            </a:pPr>
            <a:r>
              <a:rPr lang="pl-PL" sz="2300" cap="none" dirty="0">
                <a:solidFill>
                  <a:srgbClr val="898989"/>
                </a:solidFill>
                <a:ea typeface="Arial"/>
                <a:cs typeface="Arial"/>
                <a:sym typeface="Arial"/>
              </a:rPr>
              <a:t>WOLONTARIAT W EUROPEJSKIM KORPUSIE SOLIDARNOŚCI</a:t>
            </a:r>
            <a:r>
              <a:rPr lang="pl-PL" sz="2300" b="1" i="0" u="none" strike="noStrike" cap="none" dirty="0">
                <a:solidFill>
                  <a:srgbClr val="898989"/>
                </a:solidFill>
                <a:latin typeface="+mj-lt"/>
                <a:ea typeface="Arial"/>
                <a:cs typeface="Arial"/>
                <a:sym typeface="Arial"/>
              </a:rPr>
              <a:t/>
            </a:r>
            <a:br>
              <a:rPr lang="pl-PL" sz="2300" b="1" i="0" u="none" strike="noStrike" cap="none" dirty="0">
                <a:solidFill>
                  <a:srgbClr val="898989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pl-PL" sz="2300" b="1" i="0" u="none" strike="noStrike" cap="none" dirty="0" smtClean="0">
                <a:solidFill>
                  <a:srgbClr val="898989"/>
                </a:solidFill>
                <a:latin typeface="+mj-lt"/>
                <a:ea typeface="Arial"/>
                <a:cs typeface="Arial"/>
                <a:sym typeface="Arial"/>
              </a:rPr>
              <a:t/>
            </a:r>
            <a:br>
              <a:rPr lang="pl-PL" sz="2300" b="1" i="0" u="none" strike="noStrike" cap="none" dirty="0" smtClean="0">
                <a:solidFill>
                  <a:srgbClr val="898989"/>
                </a:solidFill>
                <a:latin typeface="+mj-lt"/>
                <a:ea typeface="Arial"/>
                <a:cs typeface="Arial"/>
                <a:sym typeface="Arial"/>
              </a:rPr>
            </a:br>
            <a:endParaRPr sz="2300" b="1" i="0" u="none" strike="noStrike" cap="none" dirty="0">
              <a:solidFill>
                <a:srgbClr val="898989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210299" y="1299629"/>
            <a:ext cx="2638425" cy="256993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TYPY </a:t>
            </a:r>
            <a:r>
              <a:rPr lang="pl-PL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PROJEKTÓW</a:t>
            </a:r>
          </a:p>
          <a:p>
            <a:endParaRPr lang="pl-PL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l-PL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WOLONTARIAT INDYWIDUALNY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 </a:t>
            </a:r>
            <a:r>
              <a:rPr lang="pl-PL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pełnym wymiarze czasu pracy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indywidualnie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2-12 miesięcy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 kraju/za </a:t>
            </a:r>
            <a:r>
              <a:rPr lang="pl-PL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granicą</a:t>
            </a:r>
          </a:p>
          <a:p>
            <a:endParaRPr lang="pl-PL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l-PL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WOLONTARIAT GRUPOWY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10-40 </a:t>
            </a:r>
            <a:r>
              <a:rPr lang="pl-PL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wolontariuszy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 tygodnie – 2 miesiące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min. 2 różne kraje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przynajmniej ¼ grupy z zagranicy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834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685793" y="219514"/>
            <a:ext cx="77724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300"/>
              <a:buFont typeface="Calibri"/>
              <a:buNone/>
            </a:pPr>
            <a:r>
              <a:rPr lang="pl-PL" sz="2300" b="1" dirty="0" smtClean="0">
                <a:solidFill>
                  <a:srgbClr val="898989"/>
                </a:solidFill>
              </a:rPr>
              <a:t>MOŻLIWOŚCI DLA ORGANIZACJI UCZESTNICZĄCYCH</a:t>
            </a:r>
            <a:br>
              <a:rPr lang="pl-PL" sz="2300" b="1" dirty="0" smtClean="0">
                <a:solidFill>
                  <a:srgbClr val="898989"/>
                </a:solidFill>
              </a:rPr>
            </a:br>
            <a:endParaRPr lang="pl-PL" sz="2300" b="1" dirty="0">
              <a:solidFill>
                <a:srgbClr val="898989"/>
              </a:solidFill>
            </a:endParaRPr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1187624" y="771550"/>
            <a:ext cx="6905410" cy="35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8000" lvl="0" indent="-288000" algn="l" rtl="0">
              <a:lnSpc>
                <a:spcPct val="100000"/>
              </a:lnSpc>
              <a:spcAft>
                <a:spcPts val="0"/>
              </a:spcAft>
              <a:buClr>
                <a:srgbClr val="898989"/>
              </a:buClr>
              <a:buSzPts val="1600"/>
              <a:buFont typeface="Arial"/>
              <a:buChar char="•"/>
            </a:pPr>
            <a:endParaRPr lang="pl-PL" sz="1600" dirty="0" smtClean="0"/>
          </a:p>
          <a:p>
            <a:pPr marL="288000" lvl="0" indent="-288000" algn="l" rtl="0">
              <a:lnSpc>
                <a:spcPct val="100000"/>
              </a:lnSpc>
              <a:spcAft>
                <a:spcPts val="0"/>
              </a:spcAft>
              <a:buClr>
                <a:srgbClr val="898989"/>
              </a:buClr>
              <a:buSzPts val="1600"/>
              <a:buFont typeface="Arial"/>
              <a:buChar char="•"/>
            </a:pPr>
            <a:r>
              <a:rPr lang="pl-PL" sz="1600" dirty="0" smtClean="0"/>
              <a:t>Zaproszenie zagranicznych wolontariuszy do organizacji</a:t>
            </a:r>
          </a:p>
          <a:p>
            <a:pPr marL="288000" lvl="0" indent="-288000" algn="l" rtl="0">
              <a:lnSpc>
                <a:spcPct val="100000"/>
              </a:lnSpc>
              <a:spcAft>
                <a:spcPts val="0"/>
              </a:spcAft>
              <a:buClr>
                <a:srgbClr val="898989"/>
              </a:buClr>
              <a:buSzPts val="1600"/>
              <a:buFont typeface="Arial"/>
              <a:buChar char="•"/>
            </a:pPr>
            <a:r>
              <a:rPr lang="pl-PL" sz="1600" dirty="0" smtClean="0"/>
              <a:t>Zaproszenie polskich wolontariuszy do organizacji</a:t>
            </a:r>
          </a:p>
          <a:p>
            <a:pPr marL="288000" lvl="0" indent="-288000" algn="l" rtl="0">
              <a:lnSpc>
                <a:spcPct val="100000"/>
              </a:lnSpc>
              <a:spcAft>
                <a:spcPts val="0"/>
              </a:spcAft>
              <a:buClr>
                <a:srgbClr val="898989"/>
              </a:buClr>
              <a:buSzPts val="1600"/>
              <a:buFont typeface="Arial"/>
              <a:buChar char="•"/>
            </a:pPr>
            <a:r>
              <a:rPr lang="pl-PL" sz="1600" dirty="0" smtClean="0"/>
              <a:t>Wysłanie młodzieży za granicę na wolontariat krótkoterminowy/długoterminowy</a:t>
            </a:r>
          </a:p>
          <a:p>
            <a:pPr marL="288000" lvl="0" indent="-288000" algn="l" rtl="0">
              <a:lnSpc>
                <a:spcPct val="100000"/>
              </a:lnSpc>
              <a:spcAft>
                <a:spcPts val="0"/>
              </a:spcAft>
              <a:buClr>
                <a:srgbClr val="898989"/>
              </a:buClr>
              <a:buSzPts val="1600"/>
              <a:buFont typeface="Arial"/>
              <a:buChar char="•"/>
            </a:pPr>
            <a:r>
              <a:rPr lang="pl-PL" sz="1600" dirty="0" smtClean="0"/>
              <a:t>Zorganizowanie projektów wolontariatu grupowego z udziałem wolontariuszy z zagranicy (przynajmniej ¼)</a:t>
            </a:r>
          </a:p>
          <a:p>
            <a:pPr marL="288000" lvl="0" indent="-288000" algn="l" rtl="0">
              <a:lnSpc>
                <a:spcPct val="100000"/>
              </a:lnSpc>
              <a:spcAft>
                <a:spcPts val="0"/>
              </a:spcAft>
              <a:buClr>
                <a:srgbClr val="898989"/>
              </a:buClr>
              <a:buSzPts val="1600"/>
              <a:buFont typeface="Arial"/>
              <a:buChar char="•"/>
            </a:pPr>
            <a:endParaRPr lang="pl-PL" sz="1600" dirty="0" smtClean="0"/>
          </a:p>
          <a:p>
            <a:pPr marL="288000" lvl="0" indent="-288000" algn="l" rtl="0">
              <a:lnSpc>
                <a:spcPct val="100000"/>
              </a:lnSpc>
              <a:spcAft>
                <a:spcPts val="0"/>
              </a:spcAft>
              <a:buClr>
                <a:srgbClr val="898989"/>
              </a:buClr>
              <a:buSzPts val="1600"/>
            </a:pPr>
            <a:r>
              <a:rPr lang="pl-PL" sz="1600" b="1" dirty="0" smtClean="0"/>
              <a:t>WAŻNE</a:t>
            </a:r>
            <a:r>
              <a:rPr lang="pl-PL" sz="1600" dirty="0" smtClean="0"/>
              <a:t>: Organizacje, które chcą brać udział w projektach wolontariatu muszą najpierw otrzymać </a:t>
            </a:r>
            <a:r>
              <a:rPr lang="pl-PL" sz="1600" b="1" dirty="0" smtClean="0"/>
              <a:t>Znak Jakości Europejskiego Korpusu Solidarności</a:t>
            </a:r>
            <a:endParaRPr sz="1600" b="1" dirty="0"/>
          </a:p>
          <a:p>
            <a:pPr marL="288000" lvl="0" indent="-288000" algn="l" rtl="0">
              <a:lnSpc>
                <a:spcPct val="100000"/>
              </a:lnSpc>
              <a:spcAft>
                <a:spcPts val="0"/>
              </a:spcAft>
              <a:buClr>
                <a:srgbClr val="898989"/>
              </a:buClr>
              <a:buSzPts val="1600"/>
              <a:buFont typeface="Arial"/>
              <a:buNone/>
            </a:pPr>
            <a:r>
              <a:rPr lang="pl-PL" sz="1600" dirty="0" smtClean="0"/>
              <a:t> </a:t>
            </a:r>
            <a:endParaRPr sz="1600" dirty="0"/>
          </a:p>
          <a:p>
            <a:pPr marL="288000" lvl="0" indent="-288000" algn="l" rtl="0">
              <a:lnSpc>
                <a:spcPct val="100000"/>
              </a:lnSpc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268206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>
          <a:xfrm>
            <a:off x="683568" y="195486"/>
            <a:ext cx="7920880" cy="613102"/>
          </a:xfrm>
        </p:spPr>
        <p:txBody>
          <a:bodyPr/>
          <a:lstStyle/>
          <a:p>
            <a:r>
              <a:rPr lang="pl-PL" sz="2300" b="1" dirty="0" smtClean="0">
                <a:solidFill>
                  <a:srgbClr val="898989"/>
                </a:solidFill>
              </a:rPr>
              <a:t>FINANSOWANIE</a:t>
            </a:r>
            <a:endParaRPr lang="pl-PL" sz="2300" b="1" dirty="0">
              <a:solidFill>
                <a:srgbClr val="898989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742198"/>
              </p:ext>
            </p:extLst>
          </p:nvPr>
        </p:nvGraphicFramePr>
        <p:xfrm>
          <a:off x="899592" y="699542"/>
          <a:ext cx="7560840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5203"/>
                <a:gridCol w="4345637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Kategoria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Charakterystyka (PL)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</a:rPr>
                        <a:t>Podróż</a:t>
                      </a:r>
                      <a:endParaRPr lang="pl-PL" sz="1200" b="1" i="0" u="none" strike="noStrike" kern="1200" cap="none" spc="0" baseline="0" dirty="0">
                        <a:solidFill>
                          <a:srgbClr val="898989"/>
                        </a:solidFill>
                        <a:uFillTx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  <a:ea typeface="+mn-ea"/>
                          <a:cs typeface="+mn-cs"/>
                        </a:rPr>
                        <a:t>Koszty jednostkowe proporcjonalne do odległości</a:t>
                      </a:r>
                      <a:endParaRPr lang="pl-PL" sz="1200" b="1" i="0" u="none" strike="noStrike" kern="1200" cap="none" spc="0" baseline="0" dirty="0">
                        <a:solidFill>
                          <a:srgbClr val="898989"/>
                        </a:solidFill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</a:rPr>
                        <a:t>Wsparcie organizacyjne</a:t>
                      </a:r>
                      <a:endParaRPr lang="pl-PL" sz="1200" b="1" i="0" u="none" strike="noStrike" kern="1200" cap="none" spc="0" baseline="0" dirty="0">
                        <a:solidFill>
                          <a:srgbClr val="898989"/>
                        </a:solidFill>
                        <a:uFillTx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  <a:ea typeface="+mn-ea"/>
                          <a:cs typeface="+mn-cs"/>
                        </a:rPr>
                        <a:t>Koszty zarządzania projektem: 225 </a:t>
                      </a:r>
                      <a:r>
                        <a:rPr lang="pl-PL" sz="1200" b="1" i="0" u="none" strike="noStrike" kern="1200" cap="none" spc="0" baseline="0" dirty="0" err="1" smtClean="0">
                          <a:solidFill>
                            <a:srgbClr val="898989"/>
                          </a:solidFill>
                          <a:uFillTx/>
                          <a:latin typeface="Calibri"/>
                          <a:ea typeface="+mn-ea"/>
                          <a:cs typeface="+mn-cs"/>
                        </a:rPr>
                        <a:t>EUR</a:t>
                      </a:r>
                      <a:r>
                        <a:rPr lang="pl-PL" sz="12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  <a:ea typeface="+mn-ea"/>
                          <a:cs typeface="+mn-cs"/>
                        </a:rPr>
                        <a:t> na uczestnika </a:t>
                      </a:r>
                    </a:p>
                    <a:p>
                      <a:r>
                        <a:rPr lang="pl-PL" sz="12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  <a:ea typeface="+mn-ea"/>
                          <a:cs typeface="+mn-cs"/>
                        </a:rPr>
                        <a:t>maks. 4500 EUR projekt</a:t>
                      </a:r>
                    </a:p>
                    <a:p>
                      <a:r>
                        <a:rPr lang="pl-PL" sz="12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  <a:ea typeface="+mn-ea"/>
                          <a:cs typeface="+mn-cs"/>
                        </a:rPr>
                        <a:t>Koszty działań: Koszty jednostkowe na </a:t>
                      </a:r>
                      <a:r>
                        <a:rPr lang="pl-PL" sz="12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+mn-lt"/>
                          <a:ea typeface="+mn-ea"/>
                          <a:cs typeface="+mn-cs"/>
                        </a:rPr>
                        <a:t>uczestnika – 19 </a:t>
                      </a:r>
                      <a:r>
                        <a:rPr lang="pl-PL" sz="12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  <a:ea typeface="+mn-ea"/>
                          <a:cs typeface="+mn-cs"/>
                        </a:rPr>
                        <a:t>EUR/dzień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</a:rPr>
                        <a:t>Wsparcie procesu  włączania</a:t>
                      </a:r>
                    </a:p>
                    <a:p>
                      <a:endParaRPr lang="pl-PL" sz="1200" b="1" i="0" u="none" strike="noStrike" kern="1200" cap="none" spc="0" baseline="0" dirty="0">
                        <a:solidFill>
                          <a:srgbClr val="898989"/>
                        </a:solidFill>
                        <a:uFillTx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  <a:ea typeface="+mn-ea"/>
                          <a:cs typeface="+mn-cs"/>
                        </a:rPr>
                        <a:t>Koszty działań: koszty jednostkowe na </a:t>
                      </a:r>
                      <a:r>
                        <a:rPr lang="pl-PL" sz="12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+mn-lt"/>
                          <a:ea typeface="+mn-ea"/>
                          <a:cs typeface="+mn-cs"/>
                        </a:rPr>
                        <a:t>uczestnika – </a:t>
                      </a:r>
                      <a:r>
                        <a:rPr lang="pl-PL" sz="12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  <a:ea typeface="+mn-ea"/>
                          <a:cs typeface="+mn-cs"/>
                        </a:rPr>
                        <a:t>6 </a:t>
                      </a:r>
                      <a:r>
                        <a:rPr lang="pl-PL" sz="12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+mn-lt"/>
                          <a:ea typeface="+mn-ea"/>
                          <a:cs typeface="+mn-cs"/>
                        </a:rPr>
                        <a:t>EUR/dzień</a:t>
                      </a:r>
                      <a:endParaRPr lang="pl-PL" sz="1200" b="1" i="0" u="none" strike="noStrike" kern="1200" cap="none" spc="0" baseline="0" dirty="0" smtClean="0">
                        <a:solidFill>
                          <a:srgbClr val="898989"/>
                        </a:solidFill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</a:rPr>
                        <a:t>Kieszonkowe </a:t>
                      </a:r>
                      <a:endParaRPr lang="pl-PL" sz="1200" b="1" i="0" u="none" strike="noStrike" kern="1200" cap="none" spc="0" baseline="0" dirty="0">
                        <a:solidFill>
                          <a:srgbClr val="898989"/>
                        </a:solidFill>
                        <a:uFillTx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  <a:ea typeface="+mn-ea"/>
                          <a:cs typeface="+mn-cs"/>
                        </a:rPr>
                        <a:t>Koszty działań: koszty jednostkowe na uczestnika – 4 EUR/dzień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</a:rPr>
                        <a:t>Wsparcie językowe</a:t>
                      </a:r>
                      <a:endParaRPr lang="pl-PL" sz="1200" b="1" i="0" u="none" strike="noStrike" kern="1200" cap="none" spc="0" baseline="0" dirty="0">
                        <a:solidFill>
                          <a:srgbClr val="898989"/>
                        </a:solidFill>
                        <a:uFillTx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  <a:ea typeface="+mn-ea"/>
                          <a:cs typeface="+mn-cs"/>
                        </a:rPr>
                        <a:t>OLS lub 150 EUR na uczestnika</a:t>
                      </a:r>
                      <a:endParaRPr lang="pl-PL" sz="1200" b="1" i="0" u="none" strike="noStrike" kern="1200" cap="none" spc="0" baseline="0" dirty="0">
                        <a:solidFill>
                          <a:srgbClr val="898989"/>
                        </a:solidFill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</a:rPr>
                        <a:t>Koszty nadzwyczajne</a:t>
                      </a:r>
                      <a:endParaRPr lang="pl-PL" sz="1200" b="1" i="0" u="none" strike="noStrike" kern="1200" cap="none" spc="0" baseline="0" dirty="0">
                        <a:solidFill>
                          <a:srgbClr val="898989"/>
                        </a:solidFill>
                        <a:uFillTx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  <a:ea typeface="+mn-ea"/>
                          <a:cs typeface="+mn-cs"/>
                        </a:rPr>
                        <a:t>Koszty rzeczywiste </a:t>
                      </a:r>
                      <a:endParaRPr lang="pl-PL" sz="1200" b="1" i="0" u="none" strike="noStrike" kern="1200" cap="none" spc="0" baseline="0" dirty="0">
                        <a:solidFill>
                          <a:srgbClr val="898989"/>
                        </a:solidFill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</a:rPr>
                        <a:t>Koszty działań uzupełniających</a:t>
                      </a:r>
                      <a:endParaRPr lang="pl-PL" sz="1200" b="1" i="0" u="none" strike="noStrike" kern="1200" cap="none" spc="0" baseline="0" dirty="0">
                        <a:solidFill>
                          <a:srgbClr val="898989"/>
                        </a:solidFill>
                        <a:uFillTx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  <a:ea typeface="+mn-ea"/>
                          <a:cs typeface="+mn-cs"/>
                        </a:rPr>
                        <a:t>80% kosztów rzeczywistych</a:t>
                      </a:r>
                      <a:endParaRPr lang="pl-PL" sz="1200" b="1" i="0" u="none" strike="noStrike" kern="1200" cap="none" spc="0" baseline="0" dirty="0">
                        <a:solidFill>
                          <a:srgbClr val="898989"/>
                        </a:solidFill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43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685793" y="219514"/>
            <a:ext cx="77724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300"/>
              <a:buFont typeface="Calibri"/>
              <a:buNone/>
            </a:pPr>
            <a:r>
              <a:rPr lang="pl-PL" sz="2300" b="1" dirty="0" smtClean="0">
                <a:solidFill>
                  <a:srgbClr val="898989"/>
                </a:solidFill>
              </a:rPr>
              <a:t>Projekt wolontariatu w ramach Europejskiego Korpusu Solidarności</a:t>
            </a:r>
            <a:r>
              <a:rPr lang="pl-PL" sz="2300" b="1" dirty="0">
                <a:solidFill>
                  <a:srgbClr val="898989"/>
                </a:solidFill>
              </a:rPr>
              <a:t/>
            </a:r>
            <a:br>
              <a:rPr lang="pl-PL" sz="2300" b="1" dirty="0">
                <a:solidFill>
                  <a:srgbClr val="898989"/>
                </a:solidFill>
              </a:rPr>
            </a:br>
            <a:endParaRPr sz="2300" b="1" dirty="0">
              <a:solidFill>
                <a:srgbClr val="898989"/>
              </a:solidFill>
            </a:endParaRPr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603250" y="1000150"/>
            <a:ext cx="7753350" cy="33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>
              <a:buClr>
                <a:srgbClr val="898989"/>
              </a:buClr>
              <a:buSzPts val="1600"/>
            </a:pPr>
            <a:r>
              <a:rPr lang="pl-PL" sz="1400" b="1" dirty="0"/>
              <a:t>Organizacja: </a:t>
            </a:r>
            <a:r>
              <a:rPr lang="pl-PL" sz="1400" dirty="0"/>
              <a:t>Klub Sportowy Beniaminek 03, Starogard Gdański</a:t>
            </a:r>
          </a:p>
          <a:p>
            <a:pPr algn="l">
              <a:buClr>
                <a:srgbClr val="898989"/>
              </a:buClr>
              <a:buSzPts val="1600"/>
            </a:pPr>
            <a:r>
              <a:rPr lang="pl-PL" sz="1400" b="1" dirty="0" smtClean="0"/>
              <a:t>Tytuł projektu: </a:t>
            </a:r>
            <a:r>
              <a:rPr lang="pl-PL" sz="1400" dirty="0"/>
              <a:t>Piłka łączy dzieci i młodzież – projekt wolontariatu krótkoterminowego </a:t>
            </a:r>
            <a:endParaRPr lang="pl-PL" sz="1400" dirty="0" smtClean="0"/>
          </a:p>
          <a:p>
            <a:pPr algn="l">
              <a:buClr>
                <a:srgbClr val="898989"/>
              </a:buClr>
              <a:buSzPts val="1600"/>
            </a:pPr>
            <a:r>
              <a:rPr lang="pl-PL" sz="1400" b="1" dirty="0" smtClean="0"/>
              <a:t>Okres realizacji: 0</a:t>
            </a:r>
            <a:r>
              <a:rPr lang="pl-PL" sz="1400" dirty="0" smtClean="0"/>
              <a:t>1.03.2019-30.09.2019</a:t>
            </a:r>
            <a:endParaRPr lang="pl-PL" sz="1400" dirty="0"/>
          </a:p>
          <a:p>
            <a:pPr algn="l">
              <a:buClr>
                <a:srgbClr val="898989"/>
              </a:buClr>
              <a:buSzPts val="1600"/>
            </a:pPr>
            <a:r>
              <a:rPr lang="pl-PL" sz="1400" b="1" dirty="0"/>
              <a:t>Cel projektu: </a:t>
            </a:r>
            <a:r>
              <a:rPr lang="pl-PL" sz="1400" dirty="0"/>
              <a:t>przygotowanie i organizacja </a:t>
            </a:r>
            <a:r>
              <a:rPr lang="pl-PL" sz="1400" dirty="0" smtClean="0"/>
              <a:t>„VII </a:t>
            </a:r>
            <a:r>
              <a:rPr lang="pl-PL" sz="1400" dirty="0"/>
              <a:t>Międzynarodowego Turnieju Piłki Nożnej Deyna</a:t>
            </a:r>
          </a:p>
          <a:p>
            <a:pPr algn="l">
              <a:buClr>
                <a:srgbClr val="898989"/>
              </a:buClr>
              <a:buSzPts val="1600"/>
            </a:pPr>
            <a:r>
              <a:rPr lang="pl-PL" sz="1400" dirty="0"/>
              <a:t>Cup Junior </a:t>
            </a:r>
            <a:r>
              <a:rPr lang="pl-PL" sz="1400" dirty="0" smtClean="0"/>
              <a:t>2019”</a:t>
            </a:r>
            <a:endParaRPr lang="pl-PL" sz="1400" dirty="0"/>
          </a:p>
          <a:p>
            <a:pPr algn="l">
              <a:buClr>
                <a:srgbClr val="898989"/>
              </a:buClr>
              <a:buSzPts val="1600"/>
            </a:pPr>
            <a:r>
              <a:rPr lang="pl-PL" sz="1400" b="1" dirty="0"/>
              <a:t>Liczba wolontariuszy: </a:t>
            </a:r>
            <a:r>
              <a:rPr lang="pl-PL" sz="1400" dirty="0"/>
              <a:t>20 wolontariuszy z Turcji, Hiszpanii i Polski </a:t>
            </a:r>
            <a:endParaRPr lang="pl-PL" sz="1400" dirty="0" smtClean="0"/>
          </a:p>
          <a:p>
            <a:pPr algn="l">
              <a:buClr>
                <a:srgbClr val="898989"/>
              </a:buClr>
              <a:buSzPts val="1600"/>
            </a:pPr>
            <a:r>
              <a:rPr lang="pl-PL" sz="1400" b="1" dirty="0" smtClean="0"/>
              <a:t>Zadania dla wolontariuszy</a:t>
            </a:r>
            <a:r>
              <a:rPr lang="pl-PL" sz="1400" b="1" dirty="0"/>
              <a:t>: </a:t>
            </a:r>
            <a:r>
              <a:rPr lang="pl-PL" sz="1400" dirty="0"/>
              <a:t>przygotowywanie materiałów </a:t>
            </a:r>
            <a:r>
              <a:rPr lang="pl-PL" sz="1400" dirty="0" smtClean="0"/>
              <a:t>informacyjnych, prowadzenie kampanii w mediach społecznościowych, komunikacja z zespołami, przygotowanie strefy wolontariusza podczas turnieju, animacja kibiców, prowadzenie warsztatów na temat zdrowego odżywiania, opieka nad zespołami uczestniczącymi w turnieju</a:t>
            </a:r>
          </a:p>
          <a:p>
            <a:pPr algn="l">
              <a:buClr>
                <a:srgbClr val="898989"/>
              </a:buClr>
              <a:buSzPts val="1600"/>
            </a:pPr>
            <a:r>
              <a:rPr lang="pl-PL" sz="1400" b="1" dirty="0" smtClean="0"/>
              <a:t>Wnioskowane dofinansowanie: </a:t>
            </a:r>
            <a:r>
              <a:rPr lang="pl-PL" sz="1400" dirty="0" smtClean="0"/>
              <a:t>30 315,00 EUR</a:t>
            </a:r>
          </a:p>
          <a:p>
            <a:pPr lvl="0" algn="l">
              <a:buClr>
                <a:srgbClr val="898989"/>
              </a:buClr>
              <a:buSzPts val="1600"/>
            </a:pPr>
            <a:endParaRPr lang="pl-PL" sz="1400" dirty="0"/>
          </a:p>
          <a:p>
            <a:pPr lvl="0" algn="l">
              <a:buClr>
                <a:srgbClr val="898989"/>
              </a:buClr>
              <a:buSzPts val="1600"/>
            </a:pPr>
            <a:endParaRPr lang="pl-PL" sz="1400" dirty="0"/>
          </a:p>
          <a:p>
            <a:pPr lvl="0" algn="l">
              <a:buClr>
                <a:srgbClr val="898989"/>
              </a:buClr>
              <a:buSzPts val="1600"/>
            </a:pPr>
            <a:endParaRPr lang="pl-PL" sz="1400" dirty="0"/>
          </a:p>
          <a:p>
            <a:pPr algn="l">
              <a:buClr>
                <a:srgbClr val="898989"/>
              </a:buClr>
              <a:buSzPts val="1600"/>
            </a:pPr>
            <a:r>
              <a:rPr lang="pl-PL" sz="1400" dirty="0"/>
              <a:t>Działania</a:t>
            </a:r>
            <a:r>
              <a:rPr lang="pl-PL" sz="1400" dirty="0" smtClean="0"/>
              <a:t>:</a:t>
            </a:r>
            <a:endParaRPr lang="pl-PL" sz="1400" b="1" dirty="0" smtClean="0"/>
          </a:p>
          <a:p>
            <a:pPr marL="288000" lvl="0" indent="-288000" algn="l" rtl="0">
              <a:lnSpc>
                <a:spcPct val="100000"/>
              </a:lnSpc>
              <a:spcAft>
                <a:spcPts val="0"/>
              </a:spcAft>
              <a:buClr>
                <a:srgbClr val="898989"/>
              </a:buClr>
              <a:buSzPts val="1600"/>
              <a:buFont typeface="Arial"/>
              <a:buChar char="•"/>
            </a:pPr>
            <a:endParaRPr lang="pl-PL" sz="1600" dirty="0" smtClean="0"/>
          </a:p>
          <a:p>
            <a:pPr marL="288000" lvl="0" indent="-288000" algn="l" rtl="0">
              <a:lnSpc>
                <a:spcPct val="100000"/>
              </a:lnSpc>
              <a:spcAft>
                <a:spcPts val="0"/>
              </a:spcAft>
              <a:buClr>
                <a:srgbClr val="898989"/>
              </a:buClr>
              <a:buSzPts val="1600"/>
            </a:pPr>
            <a:endParaRPr sz="1600" dirty="0"/>
          </a:p>
          <a:p>
            <a:pPr marL="288000" lvl="0" indent="-288000" algn="l" rtl="0">
              <a:lnSpc>
                <a:spcPct val="100000"/>
              </a:lnSpc>
              <a:spcAft>
                <a:spcPts val="0"/>
              </a:spcAft>
              <a:buClr>
                <a:srgbClr val="898989"/>
              </a:buClr>
              <a:buSzPts val="1600"/>
              <a:buFont typeface="Arial"/>
              <a:buNone/>
            </a:pPr>
            <a:r>
              <a:rPr lang="pl-PL" sz="1600" dirty="0" smtClean="0"/>
              <a:t> </a:t>
            </a:r>
            <a:endParaRPr sz="1600" dirty="0"/>
          </a:p>
          <a:p>
            <a:pPr marL="288000" lvl="0" indent="-288000" algn="l" rtl="0">
              <a:lnSpc>
                <a:spcPct val="100000"/>
              </a:lnSpc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04119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l-PL" sz="3000" dirty="0" smtClean="0"/>
              <a:t/>
            </a:r>
            <a:br>
              <a:rPr lang="pl-PL" sz="3000" dirty="0" smtClean="0"/>
            </a:br>
            <a:r>
              <a:rPr lang="pl-PL" sz="3000" dirty="0"/>
              <a:t/>
            </a:r>
            <a:br>
              <a:rPr lang="pl-PL" sz="3000" dirty="0"/>
            </a:br>
            <a:r>
              <a:rPr lang="pl-PL" sz="3000" dirty="0" smtClean="0"/>
              <a:t/>
            </a:r>
            <a:br>
              <a:rPr lang="pl-PL" sz="3000" dirty="0" smtClean="0"/>
            </a:br>
            <a:r>
              <a:rPr lang="pl-PL" sz="3000" dirty="0" smtClean="0"/>
              <a:t>STAŻE I MIEJSCA PRACY</a:t>
            </a:r>
            <a:br>
              <a:rPr lang="pl-PL" sz="3000" dirty="0" smtClean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73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3568" y="870543"/>
            <a:ext cx="7772400" cy="3357449"/>
          </a:xfrm>
        </p:spPr>
        <p:txBody>
          <a:bodyPr/>
          <a:lstStyle/>
          <a:p>
            <a:pPr marL="285750" lvl="0" indent="-285750">
              <a:spcBef>
                <a:spcPts val="800"/>
              </a:spcBef>
              <a:buClr>
                <a:srgbClr val="898989"/>
              </a:buClr>
              <a:buSzPts val="1400"/>
              <a:buFont typeface="Arial" panose="020B0604020202020204" pitchFamily="34" charset="0"/>
              <a:buChar char="•"/>
            </a:pPr>
            <a:r>
              <a:rPr lang="pl-PL" sz="1400" dirty="0" smtClean="0"/>
              <a:t>Staże i miejsca </a:t>
            </a:r>
            <a:r>
              <a:rPr lang="pl-PL" sz="1400" dirty="0"/>
              <a:t>p</a:t>
            </a:r>
            <a:r>
              <a:rPr lang="pl-PL" sz="1400" dirty="0" smtClean="0"/>
              <a:t>racy </a:t>
            </a:r>
            <a:r>
              <a:rPr lang="pl-PL" sz="1400" dirty="0"/>
              <a:t>są jednym z </a:t>
            </a:r>
            <a:r>
              <a:rPr lang="pl-PL" sz="1400" dirty="0" smtClean="0"/>
              <a:t>trzech </a:t>
            </a:r>
            <a:r>
              <a:rPr lang="pl-PL" sz="1400" dirty="0"/>
              <a:t>filarów Europejskiego Korpusu </a:t>
            </a:r>
            <a:r>
              <a:rPr lang="pl-PL" sz="1400" dirty="0" smtClean="0"/>
              <a:t>Solidarności</a:t>
            </a:r>
            <a:endParaRPr lang="pl-PL" sz="1400" dirty="0"/>
          </a:p>
          <a:p>
            <a:pPr marL="285750" lvl="0" indent="-285750">
              <a:spcBef>
                <a:spcPts val="800"/>
              </a:spcBef>
              <a:buClr>
                <a:srgbClr val="898989"/>
              </a:buClr>
              <a:buSzPts val="1400"/>
              <a:buFont typeface="Arial" panose="020B0604020202020204" pitchFamily="34" charset="0"/>
              <a:buChar char="•"/>
            </a:pPr>
            <a:r>
              <a:rPr lang="pl-PL" sz="1400" dirty="0" smtClean="0"/>
              <a:t>Jest to nowy rodzaj działania</a:t>
            </a:r>
          </a:p>
          <a:p>
            <a:pPr marL="285750" lvl="0" indent="-285750">
              <a:spcBef>
                <a:spcPts val="800"/>
              </a:spcBef>
              <a:buClr>
                <a:srgbClr val="898989"/>
              </a:buClr>
              <a:buSzPts val="1400"/>
              <a:buFont typeface="Arial" panose="020B0604020202020204" pitchFamily="34" charset="0"/>
              <a:buChar char="•"/>
            </a:pPr>
            <a:r>
              <a:rPr lang="pl-PL" sz="1400" dirty="0" smtClean="0"/>
              <a:t>Konstrukcja wniosku oparta jest </a:t>
            </a:r>
            <a:r>
              <a:rPr lang="pl-PL" sz="1400" dirty="0"/>
              <a:t>na strukturze </a:t>
            </a:r>
            <a:r>
              <a:rPr lang="pl-PL" sz="1400" dirty="0" smtClean="0"/>
              <a:t>wniosku Wolontariatu w programie Erasmus+</a:t>
            </a:r>
          </a:p>
          <a:p>
            <a:pPr marL="285750" lvl="0" indent="-285750">
              <a:spcBef>
                <a:spcPts val="800"/>
              </a:spcBef>
              <a:buClr>
                <a:srgbClr val="898989"/>
              </a:buClr>
              <a:buSzPts val="1400"/>
              <a:buFont typeface="Arial" panose="020B0604020202020204" pitchFamily="34" charset="0"/>
              <a:buChar char="•"/>
            </a:pPr>
            <a:r>
              <a:rPr lang="pl-PL" sz="1400" dirty="0" smtClean="0"/>
              <a:t>Umożliwia </a:t>
            </a:r>
            <a:r>
              <a:rPr lang="pl-PL" sz="1400" dirty="0"/>
              <a:t>młodym ludziom </a:t>
            </a:r>
            <a:r>
              <a:rPr lang="pl-PL" sz="1400" dirty="0" smtClean="0"/>
              <a:t>ukierunkowanie rozwoju zawodowego poprzez zaangażowanie </a:t>
            </a:r>
            <a:r>
              <a:rPr lang="pl-PL" sz="1400" dirty="0"/>
              <a:t>się w codzienną działalność organizacji oraz działanie na rzecz </a:t>
            </a:r>
            <a:r>
              <a:rPr lang="pl-PL" sz="1400" dirty="0" smtClean="0"/>
              <a:t>społeczeństwa</a:t>
            </a:r>
            <a:endParaRPr lang="pl-PL" dirty="0"/>
          </a:p>
          <a:p>
            <a:pPr marL="285750" lvl="0" indent="-285750">
              <a:spcBef>
                <a:spcPts val="800"/>
              </a:spcBef>
              <a:buClr>
                <a:srgbClr val="898989"/>
              </a:buClr>
              <a:buSzPts val="1400"/>
              <a:buFont typeface="Arial" panose="020B0604020202020204" pitchFamily="34" charset="0"/>
              <a:buChar char="•"/>
            </a:pPr>
            <a:r>
              <a:rPr lang="pl-PL" sz="1400" dirty="0"/>
              <a:t>Przykładowe obszary tematyczne </a:t>
            </a:r>
            <a:r>
              <a:rPr lang="pl-PL" sz="1400" dirty="0" smtClean="0"/>
              <a:t>działań w ramach Staży i Miejsc Pracy: </a:t>
            </a:r>
            <a:r>
              <a:rPr lang="pl-PL" sz="1400" dirty="0"/>
              <a:t>włączenie społeczne, przyjmowanie i integracja uchodźców i imigrantów, obywatelstwo i uczestnictwo w życiu demokratycznym, zapobieganie klęskom żywiołowym i usuwanie ich skutków, środowisko naturalne i jego ochrona, zdrowie i dobra kondycja, kształcenie i szkolenie, zatrudnienie i przedsiębiorczość, kreatywność i kultura, </a:t>
            </a:r>
            <a:r>
              <a:rPr lang="pl-PL" sz="1400" dirty="0" smtClean="0"/>
              <a:t>sport</a:t>
            </a:r>
            <a:endParaRPr lang="pl-PL" sz="1400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683568" y="154679"/>
            <a:ext cx="7772400" cy="6131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4000" b="1" i="0" u="none" strike="noStrike" kern="1200" cap="all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algn="ctr"/>
            <a:r>
              <a:rPr lang="pl-PL" sz="2300" dirty="0" smtClean="0">
                <a:solidFill>
                  <a:srgbClr val="898989"/>
                </a:solidFill>
              </a:rPr>
              <a:t>Staże i Miejsca Pracy </a:t>
            </a:r>
          </a:p>
          <a:p>
            <a:pPr algn="ctr"/>
            <a:r>
              <a:rPr lang="pl-PL" sz="2300" dirty="0" smtClean="0">
                <a:solidFill>
                  <a:srgbClr val="898989"/>
                </a:solidFill>
              </a:rPr>
              <a:t>w Europejskim Korpusie Solidarności</a:t>
            </a:r>
            <a:endParaRPr lang="pl-PL" sz="23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0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>
          <a:xfrm>
            <a:off x="689505" y="41864"/>
            <a:ext cx="7772400" cy="670760"/>
          </a:xfrm>
        </p:spPr>
        <p:txBody>
          <a:bodyPr/>
          <a:lstStyle/>
          <a:p>
            <a:r>
              <a:rPr lang="pl-PL" sz="2300" b="1" dirty="0" smtClean="0">
                <a:solidFill>
                  <a:srgbClr val="898989"/>
                </a:solidFill>
              </a:rPr>
              <a:t>STAŻE I MIEJSCA PRACY </a:t>
            </a:r>
            <a:br>
              <a:rPr lang="pl-PL" sz="2300" b="1" dirty="0" smtClean="0">
                <a:solidFill>
                  <a:srgbClr val="898989"/>
                </a:solidFill>
              </a:rPr>
            </a:br>
            <a:r>
              <a:rPr lang="pl-PL" sz="2300" b="1" dirty="0" smtClean="0">
                <a:solidFill>
                  <a:srgbClr val="898989"/>
                </a:solidFill>
              </a:rPr>
              <a:t>W EUROPEJSKIM KORPUSIE SOLIDARNOŚCI</a:t>
            </a:r>
            <a:endParaRPr lang="pl-PL" sz="2300" b="1" dirty="0">
              <a:solidFill>
                <a:srgbClr val="898989"/>
              </a:solidFill>
            </a:endParaRP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1"/>
          </p:nvPr>
        </p:nvSpPr>
        <p:spPr>
          <a:xfrm>
            <a:off x="688768" y="838191"/>
            <a:ext cx="7825839" cy="3713259"/>
          </a:xfrm>
        </p:spPr>
        <p:txBody>
          <a:bodyPr/>
          <a:lstStyle/>
          <a:p>
            <a:pPr algn="l"/>
            <a:r>
              <a:rPr lang="pl-PL" sz="1400" b="1" dirty="0" smtClean="0"/>
              <a:t>Uczestnik: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1400" dirty="0"/>
              <a:t>m</a:t>
            </a:r>
            <a:r>
              <a:rPr lang="pl-PL" sz="1400" dirty="0" smtClean="0"/>
              <a:t>ożliwość zdobycia doświadczenia zawodowego i poznania realiów pracy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1400" dirty="0" smtClean="0"/>
              <a:t>podniesienie kwalifikacji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1400" dirty="0" smtClean="0"/>
              <a:t>łatwiejsze wejście na rynek pracy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1400" dirty="0"/>
              <a:t>w</a:t>
            </a:r>
            <a:r>
              <a:rPr lang="pl-PL" sz="1400" dirty="0" smtClean="0"/>
              <a:t>zbogacenie doświadczenia o aspekt solidarnościowy (angażowanie się w działania zorientowane na wspólne dobro)</a:t>
            </a:r>
            <a:endParaRPr lang="pl-PL" sz="1400" dirty="0"/>
          </a:p>
          <a:p>
            <a:pPr algn="l"/>
            <a:r>
              <a:rPr lang="pl-PL" sz="1400" b="1" dirty="0" smtClean="0"/>
              <a:t>Pracodawca: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400" dirty="0" smtClean="0"/>
              <a:t>zyskanie stażysty/pracownika, który jest przygotowany do realizacji projektu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400" dirty="0" smtClean="0"/>
              <a:t>zaoferowanie nowej jakości pracy w organizacji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400" dirty="0" smtClean="0"/>
              <a:t>rozwój obszaru działań o charakterze solidarnościowym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400" dirty="0" smtClean="0"/>
              <a:t>możliwość zatrudnienia stażystów/pracowników z </a:t>
            </a:r>
            <a:r>
              <a:rPr lang="pl-PL" sz="1400" dirty="0"/>
              <a:t>zagranicy, którzy </a:t>
            </a:r>
            <a:r>
              <a:rPr lang="pl-PL" sz="1400" dirty="0" smtClean="0"/>
              <a:t>wspierać będą działania organizacji/ instytucji/firmy, </a:t>
            </a:r>
            <a:r>
              <a:rPr lang="pl-PL" sz="1400" dirty="0"/>
              <a:t>jednocześnie </a:t>
            </a:r>
            <a:r>
              <a:rPr lang="pl-PL" sz="1400" dirty="0" smtClean="0"/>
              <a:t>zdobywając doświadczenie i podnosząc kompetencje</a:t>
            </a:r>
            <a:endParaRPr lang="pl-PL" sz="1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l-PL" sz="1400" dirty="0" smtClean="0"/>
          </a:p>
        </p:txBody>
      </p:sp>
    </p:spTree>
    <p:extLst>
      <p:ext uri="{BB962C8B-B14F-4D97-AF65-F5344CB8AC3E}">
        <p14:creationId xmlns:p14="http://schemas.microsoft.com/office/powerpoint/2010/main" val="320549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34187" y="1098570"/>
            <a:ext cx="7772400" cy="3307744"/>
          </a:xfrm>
        </p:spPr>
        <p:txBody>
          <a:bodyPr/>
          <a:lstStyle/>
          <a:p>
            <a:pPr fontAlgn="base"/>
            <a:r>
              <a:rPr lang="pl-PL" sz="1400" b="1" dirty="0" smtClean="0"/>
              <a:t>CHARAKTERYSTYKA</a:t>
            </a:r>
            <a:endParaRPr lang="pl-PL" sz="14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solidarnościowy </a:t>
            </a:r>
            <a:r>
              <a:rPr lang="pl-PL" sz="1400" dirty="0"/>
              <a:t>priorytet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działania </a:t>
            </a:r>
            <a:r>
              <a:rPr lang="pl-PL" sz="1400" dirty="0"/>
              <a:t>krajowe i międzynarodowe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możliwość </a:t>
            </a:r>
            <a:r>
              <a:rPr lang="pl-PL" sz="1400" b="1" dirty="0"/>
              <a:t>odbycia stażu lub podjęcia pracy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możliwość </a:t>
            </a:r>
            <a:r>
              <a:rPr lang="pl-PL" sz="1400" dirty="0"/>
              <a:t>rozwoju osobistego, edukacyjnego, </a:t>
            </a:r>
            <a:r>
              <a:rPr lang="pl-PL" sz="1400" dirty="0" smtClean="0"/>
              <a:t>społecznego</a:t>
            </a:r>
            <a:r>
              <a:rPr lang="pl-PL" sz="1400" dirty="0"/>
              <a:t>, </a:t>
            </a:r>
            <a:r>
              <a:rPr lang="pl-PL" sz="1400" dirty="0" smtClean="0"/>
              <a:t>obywatelskiego </a:t>
            </a:r>
            <a:r>
              <a:rPr lang="pl-PL" sz="1400" dirty="0"/>
              <a:t>i zawodowego  </a:t>
            </a:r>
            <a:r>
              <a:rPr lang="pl-PL" sz="1400" dirty="0" smtClean="0"/>
              <a:t>oraz zwiększenie szans </a:t>
            </a:r>
            <a:r>
              <a:rPr lang="pl-PL" sz="1400" dirty="0"/>
              <a:t>na </a:t>
            </a:r>
            <a:r>
              <a:rPr lang="pl-PL" sz="1400" dirty="0" smtClean="0"/>
              <a:t>rynku pracy</a:t>
            </a:r>
          </a:p>
          <a:p>
            <a:pPr lvl="0"/>
            <a:endParaRPr lang="pl-PL" sz="1400" dirty="0" smtClean="0"/>
          </a:p>
          <a:p>
            <a:r>
              <a:rPr lang="pl-PL" sz="1400" b="1" dirty="0" smtClean="0"/>
              <a:t>ZASADY, WARUNKI I KRYTERIA UDZIAŁU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uczestnik </a:t>
            </a:r>
            <a:r>
              <a:rPr lang="pl-PL" sz="1400" dirty="0"/>
              <a:t>18-30 lat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realizacja projektu w jednym z krajów 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organizacja </a:t>
            </a:r>
            <a:r>
              <a:rPr lang="pl-PL" sz="1400" dirty="0"/>
              <a:t>wnioskująca o dofinansowanie musi posiadać Znak </a:t>
            </a:r>
            <a:r>
              <a:rPr lang="pl-PL" sz="1400" dirty="0" smtClean="0"/>
              <a:t>Jakości</a:t>
            </a:r>
          </a:p>
          <a:p>
            <a:endParaRPr lang="pl-PL" sz="1400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683568" y="208118"/>
            <a:ext cx="7772400" cy="670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4000" b="1" i="0" u="none" strike="noStrike" kern="1200" cap="all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algn="ctr"/>
            <a:r>
              <a:rPr lang="pl-PL" sz="2300" dirty="0">
                <a:solidFill>
                  <a:srgbClr val="898989"/>
                </a:solidFill>
              </a:rPr>
              <a:t>STAŻE I MIEJSCA PRACY </a:t>
            </a:r>
            <a:br>
              <a:rPr lang="pl-PL" sz="2300" dirty="0">
                <a:solidFill>
                  <a:srgbClr val="898989"/>
                </a:solidFill>
              </a:rPr>
            </a:br>
            <a:r>
              <a:rPr lang="pl-PL" sz="2300" dirty="0">
                <a:solidFill>
                  <a:srgbClr val="898989"/>
                </a:solidFill>
              </a:rPr>
              <a:t>W EUROPEJSKIM KORPUSIE SOLIDARNOŚCI</a:t>
            </a:r>
            <a:r>
              <a:rPr lang="pl-PL" sz="2300" dirty="0" smtClean="0">
                <a:solidFill>
                  <a:srgbClr val="898989"/>
                </a:solidFill>
              </a:rPr>
              <a:t/>
            </a:r>
            <a:br>
              <a:rPr lang="pl-PL" sz="2300" dirty="0" smtClean="0">
                <a:solidFill>
                  <a:srgbClr val="898989"/>
                </a:solidFill>
              </a:rPr>
            </a:br>
            <a:endParaRPr lang="pl-PL" sz="23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>
          <a:xfrm>
            <a:off x="701381" y="106878"/>
            <a:ext cx="7772400" cy="613102"/>
          </a:xfrm>
        </p:spPr>
        <p:txBody>
          <a:bodyPr/>
          <a:lstStyle/>
          <a:p>
            <a:r>
              <a:rPr lang="pl-PL" sz="2300" b="1" dirty="0">
                <a:solidFill>
                  <a:srgbClr val="898989"/>
                </a:solidFill>
              </a:rPr>
              <a:t>STAŻE I MIEJSCA PRACY </a:t>
            </a:r>
            <a:br>
              <a:rPr lang="pl-PL" sz="2300" b="1" dirty="0">
                <a:solidFill>
                  <a:srgbClr val="898989"/>
                </a:solidFill>
              </a:rPr>
            </a:br>
            <a:r>
              <a:rPr lang="pl-PL" sz="2300" b="1" dirty="0">
                <a:solidFill>
                  <a:srgbClr val="898989"/>
                </a:solidFill>
              </a:rPr>
              <a:t>W EUROPEJSKIM KORPUSIE SOLIDARNOŚCI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1"/>
          </p:nvPr>
        </p:nvSpPr>
        <p:spPr>
          <a:xfrm>
            <a:off x="967839" y="860615"/>
            <a:ext cx="7125195" cy="3712986"/>
          </a:xfrm>
        </p:spPr>
        <p:txBody>
          <a:bodyPr numCol="2"/>
          <a:lstStyle/>
          <a:p>
            <a:pPr algn="l"/>
            <a:r>
              <a:rPr lang="pl-PL" sz="1400" b="1" dirty="0" smtClean="0"/>
              <a:t>Staże:</a:t>
            </a:r>
            <a:endParaRPr lang="pl-PL" sz="14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1400" dirty="0"/>
              <a:t>Okres stażu w pełnym wymiarze godzin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1400" dirty="0"/>
              <a:t>Długość 2-6 miesięcy (możliwość wydłużenia do 12</a:t>
            </a:r>
            <a:r>
              <a:rPr lang="pl-PL" sz="1400" dirty="0" smtClean="0"/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1400" dirty="0" smtClean="0"/>
              <a:t>Wynagrodzenie wypłacane przez pracodawcę</a:t>
            </a:r>
            <a:endParaRPr lang="pl-PL" sz="1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1400" dirty="0" smtClean="0"/>
              <a:t>Silny </a:t>
            </a:r>
            <a:r>
              <a:rPr lang="pl-PL" sz="1400" dirty="0"/>
              <a:t>wymiar edukacyjny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1400" dirty="0"/>
              <a:t>Oparty na podpisanej umowie stażu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1400" dirty="0"/>
              <a:t>Nie nosi znamion pracy w charakterze wolontariusza i nie jest zastępstwem pracy </a:t>
            </a:r>
            <a:r>
              <a:rPr lang="pl-PL" sz="1400" dirty="0" smtClean="0"/>
              <a:t>etatowej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1400" dirty="0" smtClean="0"/>
              <a:t>W kraju/za granicą</a:t>
            </a:r>
            <a:endParaRPr lang="pl-PL" sz="1300" dirty="0" smtClean="0"/>
          </a:p>
          <a:p>
            <a:pPr algn="l">
              <a:spcBef>
                <a:spcPts val="0"/>
              </a:spcBef>
            </a:pPr>
            <a:endParaRPr lang="pl-PL" sz="1400" b="1" dirty="0" smtClean="0"/>
          </a:p>
          <a:p>
            <a:pPr algn="l">
              <a:spcBef>
                <a:spcPts val="0"/>
              </a:spcBef>
            </a:pPr>
            <a:r>
              <a:rPr lang="pl-PL" sz="1400" b="1" dirty="0" smtClean="0"/>
              <a:t>Praca</a:t>
            </a:r>
            <a:r>
              <a:rPr lang="pl-PL" sz="1400" b="1" dirty="0"/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1400" dirty="0"/>
              <a:t>Okres pracy w pełnym wymiarze godzin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1400" dirty="0"/>
              <a:t>Długość 3-12 </a:t>
            </a:r>
            <a:r>
              <a:rPr lang="pl-PL" sz="1400" dirty="0" smtClean="0"/>
              <a:t>miesięcy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1400" dirty="0" smtClean="0"/>
              <a:t>Wynagrodzenie </a:t>
            </a:r>
            <a:r>
              <a:rPr lang="pl-PL" sz="1400" dirty="0"/>
              <a:t>wypłacane przez pracodawcę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1400" dirty="0"/>
              <a:t>Ma sprzyjać podnoszeniu kompetencji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1400" dirty="0"/>
              <a:t>Oparty na umowie o </a:t>
            </a:r>
            <a:r>
              <a:rPr lang="pl-PL" sz="1400" dirty="0" smtClean="0"/>
              <a:t>pracę</a:t>
            </a:r>
            <a:endParaRPr lang="pl-PL" sz="1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1400" dirty="0" smtClean="0"/>
              <a:t>W </a:t>
            </a:r>
            <a:r>
              <a:rPr lang="pl-PL" sz="1400" dirty="0"/>
              <a:t>kraju/za granicą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l-PL" sz="1300" dirty="0"/>
          </a:p>
        </p:txBody>
      </p:sp>
    </p:spTree>
    <p:extLst>
      <p:ext uri="{BB962C8B-B14F-4D97-AF65-F5344CB8AC3E}">
        <p14:creationId xmlns:p14="http://schemas.microsoft.com/office/powerpoint/2010/main" val="346777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>
          <a:xfrm>
            <a:off x="677631" y="47504"/>
            <a:ext cx="7772400" cy="613102"/>
          </a:xfrm>
        </p:spPr>
        <p:txBody>
          <a:bodyPr/>
          <a:lstStyle/>
          <a:p>
            <a:r>
              <a:rPr lang="pl-PL" sz="2300" b="1" dirty="0">
                <a:solidFill>
                  <a:srgbClr val="898989"/>
                </a:solidFill>
              </a:rPr>
              <a:t>STAŻE I </a:t>
            </a:r>
            <a:r>
              <a:rPr lang="pl-PL" sz="2300" b="1" dirty="0" smtClean="0">
                <a:solidFill>
                  <a:srgbClr val="898989"/>
                </a:solidFill>
              </a:rPr>
              <a:t>MIEJSCA PRACY </a:t>
            </a:r>
            <a:br>
              <a:rPr lang="pl-PL" sz="2300" b="1" dirty="0" smtClean="0">
                <a:solidFill>
                  <a:srgbClr val="898989"/>
                </a:solidFill>
              </a:rPr>
            </a:br>
            <a:r>
              <a:rPr lang="pl-PL" sz="2300" b="1" dirty="0" smtClean="0">
                <a:solidFill>
                  <a:srgbClr val="898989"/>
                </a:solidFill>
              </a:rPr>
              <a:t>W </a:t>
            </a:r>
            <a:r>
              <a:rPr lang="pl-PL" sz="2300" b="1" dirty="0">
                <a:solidFill>
                  <a:srgbClr val="898989"/>
                </a:solidFill>
              </a:rPr>
              <a:t>EUROPEJSKIM KORPUSIE SOLIDARNOŚCI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447144"/>
              </p:ext>
            </p:extLst>
          </p:nvPr>
        </p:nvGraphicFramePr>
        <p:xfrm>
          <a:off x="653880" y="926684"/>
          <a:ext cx="7560840" cy="340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5203"/>
                <a:gridCol w="4345637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Kategoria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Charakterystyka (PL)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</a:rPr>
                        <a:t>Podróż</a:t>
                      </a:r>
                      <a:endParaRPr lang="pl-PL" sz="1200" b="1" i="0" u="none" strike="noStrike" kern="1200" cap="none" spc="0" baseline="0" dirty="0">
                        <a:solidFill>
                          <a:srgbClr val="898989"/>
                        </a:solidFill>
                        <a:uFillTx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+mn-lt"/>
                          <a:ea typeface="+mn-ea"/>
                          <a:cs typeface="+mn-cs"/>
                        </a:rPr>
                        <a:t>Koszty jednostkowe proporcjonalne do odległości</a:t>
                      </a:r>
                      <a:endParaRPr lang="pl-PL" sz="1200" b="1" i="0" u="none" strike="noStrike" kern="1200" cap="none" spc="0" baseline="0" dirty="0">
                        <a:solidFill>
                          <a:srgbClr val="898989"/>
                        </a:solidFill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</a:rPr>
                        <a:t>Wsparcie organizacyjne</a:t>
                      </a:r>
                      <a:endParaRPr lang="pl-PL" sz="1200" b="1" i="0" u="none" strike="noStrike" kern="1200" cap="none" spc="0" baseline="0" dirty="0">
                        <a:solidFill>
                          <a:srgbClr val="898989"/>
                        </a:solidFill>
                        <a:uFillTx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  <a:ea typeface="+mn-ea"/>
                          <a:cs typeface="+mn-cs"/>
                        </a:rPr>
                        <a:t>Koszty zarządzania projektem: 225 EUR </a:t>
                      </a:r>
                      <a:r>
                        <a:rPr lang="pl-PL" sz="1200" b="1" i="0" u="none" strike="noStrike" kern="1200" cap="none" spc="0" baseline="0" dirty="0" err="1" smtClean="0">
                          <a:solidFill>
                            <a:srgbClr val="898989"/>
                          </a:solidFill>
                          <a:uFillTx/>
                          <a:latin typeface="Calibri"/>
                          <a:ea typeface="+mn-ea"/>
                          <a:cs typeface="+mn-cs"/>
                        </a:rPr>
                        <a:t>pax</a:t>
                      </a:r>
                      <a:r>
                        <a:rPr lang="pl-PL" sz="12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  <a:ea typeface="+mn-ea"/>
                          <a:cs typeface="+mn-cs"/>
                        </a:rPr>
                        <a:t>/maks. 4500 EUR projekt</a:t>
                      </a:r>
                    </a:p>
                    <a:p>
                      <a:r>
                        <a:rPr lang="pl-PL" sz="12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  <a:ea typeface="+mn-ea"/>
                          <a:cs typeface="+mn-cs"/>
                        </a:rPr>
                        <a:t>Koszty działań: Koszty jednostkowe na uczestnika – PL 6 EUR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</a:rPr>
                        <a:t>Wsparcie procesu włączania</a:t>
                      </a:r>
                    </a:p>
                    <a:p>
                      <a:endParaRPr lang="pl-PL" sz="1200" b="1" i="0" u="none" strike="noStrike" kern="1200" cap="none" spc="0" baseline="0" dirty="0">
                        <a:solidFill>
                          <a:srgbClr val="898989"/>
                        </a:solidFill>
                        <a:uFillTx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  <a:ea typeface="+mn-ea"/>
                          <a:cs typeface="+mn-cs"/>
                        </a:rPr>
                        <a:t>Koszty działań: Koszty jednostkowe na uczestnika – PL 6 EUR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</a:rPr>
                        <a:t>Dodatek relokacyjny</a:t>
                      </a:r>
                      <a:endParaRPr lang="pl-PL" sz="1200" b="1" i="0" u="none" strike="noStrike" kern="1200" cap="none" spc="0" baseline="0" dirty="0">
                        <a:solidFill>
                          <a:srgbClr val="898989"/>
                        </a:solidFill>
                        <a:uFillTx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  <a:ea typeface="+mn-ea"/>
                          <a:cs typeface="+mn-cs"/>
                        </a:rPr>
                        <a:t>Koszty działań: Koszty jednostkowe na uczestnika – PL 4 EUR/maks. 180 dni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</a:rPr>
                        <a:t>Wsparcie językowe</a:t>
                      </a:r>
                      <a:endParaRPr lang="pl-PL" sz="1200" b="1" i="0" u="none" strike="noStrike" kern="1200" cap="none" spc="0" baseline="0" dirty="0">
                        <a:solidFill>
                          <a:srgbClr val="898989"/>
                        </a:solidFill>
                        <a:uFillTx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  <a:ea typeface="+mn-ea"/>
                          <a:cs typeface="+mn-cs"/>
                        </a:rPr>
                        <a:t>150 EUR/uczestnik</a:t>
                      </a:r>
                      <a:endParaRPr lang="pl-PL" sz="1200" b="1" i="0" u="none" strike="noStrike" kern="1200" cap="none" spc="0" baseline="0" dirty="0">
                        <a:solidFill>
                          <a:srgbClr val="898989"/>
                        </a:solidFill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</a:rPr>
                        <a:t>Koszty nadzwyczajne</a:t>
                      </a:r>
                      <a:endParaRPr lang="pl-PL" sz="1200" b="1" i="0" u="none" strike="noStrike" kern="1200" cap="none" spc="0" baseline="0" dirty="0">
                        <a:solidFill>
                          <a:srgbClr val="898989"/>
                        </a:solidFill>
                        <a:uFillTx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  <a:ea typeface="+mn-ea"/>
                          <a:cs typeface="+mn-cs"/>
                        </a:rPr>
                        <a:t>Koszty rzeczywiste </a:t>
                      </a:r>
                      <a:endParaRPr lang="pl-PL" sz="1200" b="1" i="0" u="none" strike="noStrike" kern="1200" cap="none" spc="0" baseline="0" dirty="0">
                        <a:solidFill>
                          <a:srgbClr val="898989"/>
                        </a:solidFill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</a:rPr>
                        <a:t>Koszty działań uzupełniających</a:t>
                      </a:r>
                      <a:endParaRPr lang="pl-PL" sz="1200" b="1" i="0" u="none" strike="noStrike" kern="1200" cap="none" spc="0" baseline="0" dirty="0">
                        <a:solidFill>
                          <a:srgbClr val="898989"/>
                        </a:solidFill>
                        <a:uFillTx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  <a:ea typeface="+mn-ea"/>
                          <a:cs typeface="+mn-cs"/>
                        </a:rPr>
                        <a:t>80% kosztów rzeczywistych</a:t>
                      </a:r>
                      <a:endParaRPr lang="pl-PL" sz="1200" b="1" i="0" u="none" strike="noStrike" kern="1200" cap="none" spc="0" baseline="0" dirty="0">
                        <a:solidFill>
                          <a:srgbClr val="898989"/>
                        </a:solidFill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621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>
          <a:xfrm>
            <a:off x="611560" y="267494"/>
            <a:ext cx="7772400" cy="613102"/>
          </a:xfrm>
        </p:spPr>
        <p:txBody>
          <a:bodyPr/>
          <a:lstStyle/>
          <a:p>
            <a:r>
              <a:rPr lang="pl-PL" sz="2300" b="1" dirty="0" smtClean="0">
                <a:solidFill>
                  <a:srgbClr val="898989"/>
                </a:solidFill>
              </a:rPr>
              <a:t>EUROPEJSKI KORPUS SOLIDARNOŚCI</a:t>
            </a:r>
            <a:endParaRPr lang="pl-PL" sz="2300" b="1" dirty="0">
              <a:solidFill>
                <a:srgbClr val="898989"/>
              </a:solidFill>
            </a:endParaRP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1"/>
          </p:nvPr>
        </p:nvSpPr>
        <p:spPr>
          <a:xfrm>
            <a:off x="323528" y="771550"/>
            <a:ext cx="8208912" cy="3333791"/>
          </a:xfrm>
        </p:spPr>
        <p:txBody>
          <a:bodyPr/>
          <a:lstStyle/>
          <a:p>
            <a:r>
              <a:rPr lang="pl-PL" sz="2000" dirty="0"/>
              <a:t>Europejski Korpus Solidarności umożliwia uczestniczenie </a:t>
            </a:r>
            <a:r>
              <a:rPr lang="pl-PL" sz="2000" b="1" dirty="0"/>
              <a:t>w wolontariacie</a:t>
            </a:r>
            <a:r>
              <a:rPr lang="pl-PL" sz="2000" dirty="0"/>
              <a:t>, </a:t>
            </a:r>
            <a:r>
              <a:rPr lang="pl-PL" sz="2000" b="1" dirty="0"/>
              <a:t>odbywanie praktyk zawodowych </a:t>
            </a:r>
            <a:r>
              <a:rPr lang="pl-PL" sz="2000" dirty="0"/>
              <a:t>oraz </a:t>
            </a:r>
            <a:r>
              <a:rPr lang="pl-PL" sz="2000" b="1" dirty="0" smtClean="0"/>
              <a:t>podjęcie pracy </a:t>
            </a:r>
            <a:r>
              <a:rPr lang="pl-PL" sz="2000" dirty="0"/>
              <a:t>na okres </a:t>
            </a:r>
            <a:r>
              <a:rPr lang="pl-PL" sz="2000" dirty="0" smtClean="0"/>
              <a:t>od 2 do 12 miesięcy. Udział w projektach </a:t>
            </a:r>
            <a:r>
              <a:rPr lang="pl-PL" sz="2000" dirty="0"/>
              <a:t>sprzyja rozwijaniu solidarności wśród społeczności w całej Europie.</a:t>
            </a:r>
          </a:p>
          <a:p>
            <a:r>
              <a:rPr lang="pl-PL" sz="2000" dirty="0"/>
              <a:t>Celem Europejskiego Korpusu Solidarności jest </a:t>
            </a:r>
            <a:r>
              <a:rPr lang="pl-PL" sz="2000" b="1" dirty="0"/>
              <a:t>umożliwienie większej liczbie </a:t>
            </a:r>
            <a:r>
              <a:rPr lang="pl-PL" sz="2000" dirty="0"/>
              <a:t>młodych ludzi </a:t>
            </a:r>
            <a:r>
              <a:rPr lang="pl-PL" sz="2000" dirty="0" smtClean="0"/>
              <a:t>uczestniczenia w </a:t>
            </a:r>
            <a:r>
              <a:rPr lang="pl-PL" sz="2000" b="1" dirty="0" smtClean="0"/>
              <a:t>działaniach solidarnościowych </a:t>
            </a:r>
            <a:r>
              <a:rPr lang="pl-PL" sz="2000" dirty="0" smtClean="0"/>
              <a:t>jako </a:t>
            </a:r>
            <a:r>
              <a:rPr lang="pl-PL" sz="2000" b="1" dirty="0" smtClean="0"/>
              <a:t>wolontariusze</a:t>
            </a:r>
            <a:r>
              <a:rPr lang="pl-PL" sz="2000" dirty="0" smtClean="0"/>
              <a:t>, </a:t>
            </a:r>
            <a:r>
              <a:rPr lang="pl-PL" sz="2000" b="1" dirty="0" smtClean="0"/>
              <a:t>pracownicy </a:t>
            </a:r>
            <a:r>
              <a:rPr lang="pl-PL" sz="2000" dirty="0" smtClean="0"/>
              <a:t>lub </a:t>
            </a:r>
            <a:r>
              <a:rPr lang="pl-PL" sz="2000" b="1" dirty="0" smtClean="0"/>
              <a:t>stażyści. </a:t>
            </a:r>
          </a:p>
          <a:p>
            <a:endParaRPr lang="pl-PL" sz="2000" b="1" dirty="0" smtClean="0"/>
          </a:p>
          <a:p>
            <a:pPr>
              <a:spcBef>
                <a:spcPts val="0"/>
              </a:spcBef>
            </a:pPr>
            <a:r>
              <a:rPr lang="pl-PL" sz="2000" b="1" dirty="0" smtClean="0"/>
              <a:t>Nadrzędnym celem </a:t>
            </a:r>
            <a:r>
              <a:rPr lang="pl-PL" sz="2000" dirty="0" smtClean="0"/>
              <a:t>Europejskiego Korpusu Solidarności jest </a:t>
            </a:r>
          </a:p>
          <a:p>
            <a:pPr>
              <a:spcBef>
                <a:spcPts val="0"/>
              </a:spcBef>
            </a:pPr>
            <a:r>
              <a:rPr lang="pl-PL" sz="2000" b="1" dirty="0" smtClean="0"/>
              <a:t>zapobieganie </a:t>
            </a:r>
            <a:r>
              <a:rPr lang="pl-PL" sz="2000" b="1" dirty="0"/>
              <a:t>trudnym sytuacjom </a:t>
            </a:r>
            <a:r>
              <a:rPr lang="pl-PL" sz="2000" dirty="0"/>
              <a:t>w całej Unii Europejskiej.</a:t>
            </a:r>
          </a:p>
          <a:p>
            <a:pPr algn="l"/>
            <a:endParaRPr lang="pl-PL" sz="2000" dirty="0" smtClean="0"/>
          </a:p>
        </p:txBody>
      </p:sp>
    </p:spTree>
    <p:extLst>
      <p:ext uri="{BB962C8B-B14F-4D97-AF65-F5344CB8AC3E}">
        <p14:creationId xmlns:p14="http://schemas.microsoft.com/office/powerpoint/2010/main" val="17038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1" y="1065476"/>
            <a:ext cx="7772400" cy="3315692"/>
          </a:xfrm>
        </p:spPr>
        <p:txBody>
          <a:bodyPr/>
          <a:lstStyle/>
          <a:p>
            <a:pPr lvl="0">
              <a:spcBef>
                <a:spcPts val="800"/>
              </a:spcBef>
              <a:buClr>
                <a:srgbClr val="898989"/>
              </a:buClr>
              <a:buSzPts val="1600"/>
            </a:pPr>
            <a:r>
              <a:rPr lang="pl-PL" sz="1400" b="1" dirty="0"/>
              <a:t>Organizacja: </a:t>
            </a:r>
            <a:r>
              <a:rPr lang="pl-PL" sz="1400" dirty="0" smtClean="0"/>
              <a:t>Lesław </a:t>
            </a:r>
            <a:r>
              <a:rPr lang="pl-PL" sz="1400" dirty="0"/>
              <a:t>A. </a:t>
            </a:r>
            <a:r>
              <a:rPr lang="pl-PL" sz="1400" dirty="0" err="1"/>
              <a:t>Paga</a:t>
            </a:r>
            <a:r>
              <a:rPr lang="pl-PL" sz="1400" dirty="0"/>
              <a:t> </a:t>
            </a:r>
            <a:r>
              <a:rPr lang="pl-PL" sz="1400" dirty="0" smtClean="0"/>
              <a:t>Foundation, Warszawa</a:t>
            </a:r>
          </a:p>
          <a:p>
            <a:pPr lvl="0">
              <a:spcBef>
                <a:spcPts val="800"/>
              </a:spcBef>
              <a:buClr>
                <a:srgbClr val="898989"/>
              </a:buClr>
              <a:buSzPts val="1600"/>
            </a:pPr>
            <a:r>
              <a:rPr lang="pl-PL" sz="1400" b="1" dirty="0" smtClean="0"/>
              <a:t>Tytuł </a:t>
            </a:r>
            <a:r>
              <a:rPr lang="pl-PL" sz="1400" b="1" dirty="0"/>
              <a:t>projektu: </a:t>
            </a:r>
            <a:r>
              <a:rPr lang="pl-PL" sz="1400" dirty="0"/>
              <a:t>Akademia Liderek Biznesu i Społeczeństwa Obywatelskiego</a:t>
            </a:r>
          </a:p>
          <a:p>
            <a:pPr lvl="0">
              <a:spcBef>
                <a:spcPts val="800"/>
              </a:spcBef>
              <a:buClr>
                <a:srgbClr val="898989"/>
              </a:buClr>
              <a:buSzPts val="1600"/>
            </a:pPr>
            <a:r>
              <a:rPr lang="pl-PL" sz="1400" b="1" dirty="0"/>
              <a:t>Okres realizacji: </a:t>
            </a:r>
            <a:r>
              <a:rPr lang="pl-PL" sz="1400" b="1" dirty="0" smtClean="0"/>
              <a:t>0</a:t>
            </a:r>
            <a:r>
              <a:rPr lang="pl-PL" sz="1400" dirty="0" smtClean="0"/>
              <a:t>6.01.2019-05.12.2020 </a:t>
            </a:r>
          </a:p>
          <a:p>
            <a:pPr lvl="0">
              <a:spcBef>
                <a:spcPts val="800"/>
              </a:spcBef>
              <a:buClr>
                <a:srgbClr val="898989"/>
              </a:buClr>
              <a:buSzPts val="1600"/>
            </a:pPr>
            <a:r>
              <a:rPr lang="pl-PL" sz="1400" b="1" dirty="0" smtClean="0"/>
              <a:t>Cel </a:t>
            </a:r>
            <a:r>
              <a:rPr lang="pl-PL" sz="1400" b="1" dirty="0"/>
              <a:t>projektu: </a:t>
            </a:r>
            <a:r>
              <a:rPr lang="pl-PL" sz="1400" dirty="0" smtClean="0"/>
              <a:t>zwiększenie </a:t>
            </a:r>
            <a:r>
              <a:rPr lang="pl-PL" sz="1400" dirty="0"/>
              <a:t>kompetencji </a:t>
            </a:r>
            <a:r>
              <a:rPr lang="pl-PL" sz="1400" dirty="0" smtClean="0"/>
              <a:t>zawodowych młodych kobiet, wzmacnianie </a:t>
            </a:r>
            <a:r>
              <a:rPr lang="pl-PL" sz="1400" dirty="0"/>
              <a:t>kompetencji </a:t>
            </a:r>
            <a:r>
              <a:rPr lang="pl-PL" sz="1400" dirty="0" smtClean="0"/>
              <a:t>miękkich, </a:t>
            </a:r>
            <a:r>
              <a:rPr lang="pl-PL" sz="1400" dirty="0"/>
              <a:t>a także </a:t>
            </a:r>
            <a:r>
              <a:rPr lang="pl-PL" sz="1400" dirty="0" smtClean="0"/>
              <a:t>przywódczych uczestniczek, </a:t>
            </a:r>
            <a:r>
              <a:rPr lang="pl-PL" sz="1400" dirty="0"/>
              <a:t>podnosząc ich pewność siebie i wiarę we własne </a:t>
            </a:r>
            <a:r>
              <a:rPr lang="pl-PL" sz="1400" dirty="0" smtClean="0"/>
              <a:t>umiejętności; </a:t>
            </a:r>
            <a:r>
              <a:rPr lang="pl-PL" sz="1400" dirty="0"/>
              <a:t>wyrównywanie szans </a:t>
            </a:r>
            <a:r>
              <a:rPr lang="pl-PL" sz="1400" dirty="0" smtClean="0"/>
              <a:t>w zakresie </a:t>
            </a:r>
            <a:r>
              <a:rPr lang="pl-PL" sz="1400" dirty="0"/>
              <a:t>równego traktowania kobiet i </a:t>
            </a:r>
            <a:r>
              <a:rPr lang="pl-PL" sz="1400" dirty="0" smtClean="0"/>
              <a:t>mężczyzn</a:t>
            </a:r>
          </a:p>
          <a:p>
            <a:pPr lvl="0">
              <a:spcBef>
                <a:spcPts val="800"/>
              </a:spcBef>
              <a:buClr>
                <a:srgbClr val="898989"/>
              </a:buClr>
              <a:buSzPts val="1600"/>
            </a:pPr>
            <a:r>
              <a:rPr lang="pl-PL" sz="1400" b="1" dirty="0" smtClean="0"/>
              <a:t>Liczba uczestników: </a:t>
            </a:r>
            <a:r>
              <a:rPr lang="pl-PL" sz="1400" dirty="0" smtClean="0"/>
              <a:t>40 młodych kobiet z Polski, studentki </a:t>
            </a:r>
            <a:r>
              <a:rPr lang="pl-PL" sz="1400" dirty="0"/>
              <a:t>ostatnich lat studiów pochodzące z mniejszych miejscowości lub z rodzin o niskim statusie </a:t>
            </a:r>
            <a:r>
              <a:rPr lang="pl-PL" sz="1400" dirty="0" smtClean="0"/>
              <a:t>materialnym</a:t>
            </a:r>
            <a:endParaRPr lang="pl-PL" sz="1400" dirty="0"/>
          </a:p>
          <a:p>
            <a:pPr lvl="0">
              <a:spcBef>
                <a:spcPts val="800"/>
              </a:spcBef>
              <a:buClr>
                <a:srgbClr val="898989"/>
              </a:buClr>
              <a:buSzPts val="1600"/>
            </a:pPr>
            <a:r>
              <a:rPr lang="pl-PL" sz="1400" b="1" dirty="0" smtClean="0"/>
              <a:t>Zadania: </a:t>
            </a:r>
            <a:r>
              <a:rPr lang="pl-PL" sz="1400" dirty="0" smtClean="0"/>
              <a:t>udział w warsztatach kompetencyjnych, angażowanie się </a:t>
            </a:r>
            <a:r>
              <a:rPr lang="pl-PL" sz="1400" dirty="0"/>
              <a:t>w wolontariat </a:t>
            </a:r>
            <a:r>
              <a:rPr lang="pl-PL" sz="1400" dirty="0" smtClean="0"/>
              <a:t>studencki, różnego rodzaju działania </a:t>
            </a:r>
            <a:r>
              <a:rPr lang="pl-PL" sz="1400" dirty="0"/>
              <a:t>o charakterze </a:t>
            </a:r>
            <a:r>
              <a:rPr lang="pl-PL" sz="1400" dirty="0" smtClean="0"/>
              <a:t>społecznym realizowane w fundacjach korporacyjnych, w tym możliwość włączenia się w </a:t>
            </a:r>
            <a:r>
              <a:rPr lang="pl-PL" sz="1400" dirty="0"/>
              <a:t>działania </a:t>
            </a:r>
            <a:r>
              <a:rPr lang="pl-PL" sz="1400" dirty="0" err="1" smtClean="0"/>
              <a:t>wolontariackie</a:t>
            </a:r>
            <a:endParaRPr lang="pl-PL" sz="1400" dirty="0" smtClean="0"/>
          </a:p>
          <a:p>
            <a:pPr lvl="0">
              <a:spcBef>
                <a:spcPts val="800"/>
              </a:spcBef>
              <a:buClr>
                <a:srgbClr val="898989"/>
              </a:buClr>
              <a:buSzPts val="1600"/>
            </a:pPr>
            <a:r>
              <a:rPr lang="pl-PL" sz="1400" b="1" dirty="0" smtClean="0"/>
              <a:t>Wnioskowane </a:t>
            </a:r>
            <a:r>
              <a:rPr lang="pl-PL" sz="1400" b="1" dirty="0"/>
              <a:t>dofinansowanie: </a:t>
            </a:r>
            <a:r>
              <a:rPr lang="pl-PL" sz="1400" dirty="0" smtClean="0"/>
              <a:t>37 220,00 EUR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683568" y="267494"/>
            <a:ext cx="7772400" cy="6131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4000" b="1" i="0" u="none" strike="noStrike" kern="1200" cap="all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algn="ctr"/>
            <a:r>
              <a:rPr lang="pl-PL" sz="2300" dirty="0">
                <a:solidFill>
                  <a:srgbClr val="898989"/>
                </a:solidFill>
              </a:rPr>
              <a:t>STAŻE I MIEJSCA PRACY </a:t>
            </a:r>
            <a:br>
              <a:rPr lang="pl-PL" sz="2300" dirty="0">
                <a:solidFill>
                  <a:srgbClr val="898989"/>
                </a:solidFill>
              </a:rPr>
            </a:br>
            <a:r>
              <a:rPr lang="pl-PL" sz="2300" dirty="0">
                <a:solidFill>
                  <a:srgbClr val="898989"/>
                </a:solidFill>
              </a:rPr>
              <a:t>W EUROPEJSKIM KORPUSIE SOLIDARNOŚCI</a:t>
            </a:r>
          </a:p>
        </p:txBody>
      </p:sp>
    </p:spTree>
    <p:extLst>
      <p:ext uri="{BB962C8B-B14F-4D97-AF65-F5344CB8AC3E}">
        <p14:creationId xmlns:p14="http://schemas.microsoft.com/office/powerpoint/2010/main" val="172318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l-PL" sz="3000" dirty="0" smtClean="0"/>
              <a:t/>
            </a:r>
            <a:br>
              <a:rPr lang="pl-PL" sz="3000" dirty="0" smtClean="0"/>
            </a:br>
            <a:r>
              <a:rPr lang="pl-PL" sz="3000" dirty="0"/>
              <a:t/>
            </a:r>
            <a:br>
              <a:rPr lang="pl-PL" sz="3000" dirty="0"/>
            </a:br>
            <a:r>
              <a:rPr lang="pl-PL" sz="3000" dirty="0" smtClean="0"/>
              <a:t/>
            </a:r>
            <a:br>
              <a:rPr lang="pl-PL" sz="3000" dirty="0" smtClean="0"/>
            </a:br>
            <a:r>
              <a:rPr lang="pl-PL" sz="3000" dirty="0" smtClean="0"/>
              <a:t>ZNAK JAKOŚCI</a:t>
            </a:r>
            <a:br>
              <a:rPr lang="pl-PL" sz="3000" dirty="0" smtClean="0"/>
            </a:br>
            <a:r>
              <a:rPr lang="pl-PL" sz="3000" dirty="0"/>
              <a:t/>
            </a:r>
            <a:br>
              <a:rPr lang="pl-PL" sz="30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222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>
          <a:xfrm>
            <a:off x="677630" y="386254"/>
            <a:ext cx="7772400" cy="613102"/>
          </a:xfrm>
        </p:spPr>
        <p:txBody>
          <a:bodyPr/>
          <a:lstStyle/>
          <a:p>
            <a:r>
              <a:rPr lang="pl-PL" sz="2300" b="1" dirty="0" smtClean="0">
                <a:solidFill>
                  <a:srgbClr val="898989"/>
                </a:solidFill>
              </a:rPr>
              <a:t>ZNAK JAKOŚCI</a:t>
            </a:r>
            <a:endParaRPr lang="pl-PL" sz="2300" b="1" dirty="0">
              <a:solidFill>
                <a:srgbClr val="898989"/>
              </a:solidFill>
            </a:endParaRP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1"/>
          </p:nvPr>
        </p:nvSpPr>
        <p:spPr>
          <a:xfrm>
            <a:off x="548639" y="1329722"/>
            <a:ext cx="8008883" cy="2025089"/>
          </a:xfrm>
        </p:spPr>
        <p:txBody>
          <a:bodyPr/>
          <a:lstStyle/>
          <a:p>
            <a:endParaRPr lang="pl-PL" sz="2000" dirty="0" smtClean="0"/>
          </a:p>
          <a:p>
            <a:r>
              <a:rPr lang="pl-PL" sz="2000" dirty="0" smtClean="0"/>
              <a:t>Jest </a:t>
            </a:r>
            <a:r>
              <a:rPr lang="pl-PL" sz="2000" dirty="0"/>
              <a:t>to certyfikat </a:t>
            </a:r>
            <a:r>
              <a:rPr lang="pl-PL" sz="2000" dirty="0" smtClean="0"/>
              <a:t>przyznawany </a:t>
            </a:r>
            <a:r>
              <a:rPr lang="pl-PL" sz="2000" dirty="0"/>
              <a:t>przez Narodową Agencję Europejskiego Korpusu Solidarności, który potwierdza, że organizacja spełnia wszelkie standardy związane z zapewnieniem jak najwyższej jakości realizowanych projektów</a:t>
            </a:r>
            <a:r>
              <a:rPr lang="pl-PL" sz="2000" dirty="0" smtClean="0"/>
              <a:t>.</a:t>
            </a:r>
          </a:p>
          <a:p>
            <a:endParaRPr lang="pl-PL" sz="1800" dirty="0"/>
          </a:p>
          <a:p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92130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>
          <a:xfrm>
            <a:off x="683568" y="267494"/>
            <a:ext cx="7772400" cy="613102"/>
          </a:xfrm>
        </p:spPr>
        <p:txBody>
          <a:bodyPr/>
          <a:lstStyle/>
          <a:p>
            <a:r>
              <a:rPr lang="pl-PL" sz="2300" b="1" dirty="0" smtClean="0">
                <a:solidFill>
                  <a:srgbClr val="898989"/>
                </a:solidFill>
              </a:rPr>
              <a:t>ZNAK JAKOŚCI</a:t>
            </a:r>
            <a:endParaRPr lang="pl-PL" sz="2300" b="1" dirty="0">
              <a:solidFill>
                <a:srgbClr val="898989"/>
              </a:solidFill>
            </a:endParaRP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1"/>
          </p:nvPr>
        </p:nvSpPr>
        <p:spPr>
          <a:xfrm>
            <a:off x="849086" y="801238"/>
            <a:ext cx="7618021" cy="2808861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800" dirty="0" smtClean="0"/>
              <a:t>Posiadanie Znaku Jakości jest niezbędne, aby organizacja mogła wnioskować o fundusze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800" dirty="0" smtClean="0"/>
              <a:t>Przyznawana jest na okres trwania całego Programu, czyli do 31.12.2020 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800" dirty="0" smtClean="0"/>
              <a:t>Organizacja ze Znakiem Jakości znajdują się w bazie organizacji Europejskiego Korpusu Solidarności oraz otrzymują dostęp do systemu zarządzania Europejskiego Korpusu Solidarności (PASS)</a:t>
            </a:r>
          </a:p>
        </p:txBody>
      </p:sp>
    </p:spTree>
    <p:extLst>
      <p:ext uri="{BB962C8B-B14F-4D97-AF65-F5344CB8AC3E}">
        <p14:creationId xmlns:p14="http://schemas.microsoft.com/office/powerpoint/2010/main" val="171224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>
          <a:xfrm>
            <a:off x="683568" y="267494"/>
            <a:ext cx="7772400" cy="613102"/>
          </a:xfrm>
        </p:spPr>
        <p:txBody>
          <a:bodyPr/>
          <a:lstStyle/>
          <a:p>
            <a:r>
              <a:rPr lang="pl-PL" sz="2300" b="1" dirty="0" smtClean="0">
                <a:solidFill>
                  <a:srgbClr val="898989"/>
                </a:solidFill>
              </a:rPr>
              <a:t>JAK ZŁOŻYĆ WNIOSEK O ZNAK JAKOŚCI</a:t>
            </a:r>
            <a:endParaRPr lang="pl-PL" sz="2300" b="1" dirty="0">
              <a:solidFill>
                <a:srgbClr val="898989"/>
              </a:solidFill>
            </a:endParaRP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1"/>
          </p:nvPr>
        </p:nvSpPr>
        <p:spPr>
          <a:xfrm>
            <a:off x="577214" y="800125"/>
            <a:ext cx="8166736" cy="3390875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 smtClean="0"/>
              <a:t>Zarejestrować instytucje w portalu użytkownika oraz wygenerować numer PIC</a:t>
            </a:r>
            <a:endParaRPr lang="pl-PL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 smtClean="0"/>
              <a:t>Wypełnić elektroniczny </a:t>
            </a:r>
            <a:r>
              <a:rPr lang="pl-PL" sz="2000" dirty="0"/>
              <a:t>formularz </a:t>
            </a:r>
            <a:r>
              <a:rPr lang="pl-PL" sz="2000" dirty="0" smtClean="0"/>
              <a:t>wniosku, umieszczony na stronie:</a:t>
            </a:r>
          </a:p>
          <a:p>
            <a:pPr algn="just"/>
            <a:r>
              <a:rPr lang="pl-PL" sz="2000" dirty="0" smtClean="0"/>
              <a:t>	 </a:t>
            </a:r>
            <a:r>
              <a:rPr lang="pl-PL" sz="2000" dirty="0" smtClean="0">
                <a:hlinkClick r:id="rId2"/>
              </a:rPr>
              <a:t>https</a:t>
            </a:r>
            <a:r>
              <a:rPr lang="pl-PL" sz="2000" dirty="0">
                <a:hlinkClick r:id="rId2"/>
              </a:rPr>
              <a:t>://webgate.ec.europa.eu/web-esc</a:t>
            </a:r>
            <a:r>
              <a:rPr lang="pl-PL" sz="2000" dirty="0" smtClean="0">
                <a:hlinkClick r:id="rId2"/>
              </a:rPr>
              <a:t>/</a:t>
            </a:r>
            <a:endParaRPr lang="pl-PL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dirty="0" smtClean="0"/>
              <a:t>Załączyć wymagane dokumenty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b="1" dirty="0" smtClean="0"/>
              <a:t>WAŻNE! </a:t>
            </a:r>
            <a:r>
              <a:rPr lang="pl-PL" sz="2000" dirty="0" smtClean="0"/>
              <a:t>Złożony do NA wniosek podlega ocenie formalnej i merytorycznej, dodatkowo ekspert oceniający wniosek może odwiedzić organizację wnioskującą w celu weryfikacji informacji zawartych we wniosku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400" dirty="0" smtClean="0"/>
          </a:p>
        </p:txBody>
      </p:sp>
    </p:spTree>
    <p:extLst>
      <p:ext uri="{BB962C8B-B14F-4D97-AF65-F5344CB8AC3E}">
        <p14:creationId xmlns:p14="http://schemas.microsoft.com/office/powerpoint/2010/main" val="78085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>
          <a:xfrm>
            <a:off x="683568" y="267494"/>
            <a:ext cx="7772400" cy="613102"/>
          </a:xfrm>
        </p:spPr>
        <p:txBody>
          <a:bodyPr/>
          <a:lstStyle/>
          <a:p>
            <a:r>
              <a:rPr lang="pl-PL" sz="2300" b="1" dirty="0" smtClean="0">
                <a:solidFill>
                  <a:srgbClr val="898989"/>
                </a:solidFill>
              </a:rPr>
              <a:t>PROCES PRZYZNAWANIA ZNAKU JAKOŚCI</a:t>
            </a:r>
            <a:endParaRPr lang="pl-PL" sz="2300" b="1" dirty="0">
              <a:solidFill>
                <a:srgbClr val="898989"/>
              </a:solidFill>
            </a:endParaRP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1"/>
          </p:nvPr>
        </p:nvSpPr>
        <p:spPr>
          <a:xfrm>
            <a:off x="577214" y="800125"/>
            <a:ext cx="8166736" cy="3390875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dirty="0" smtClean="0"/>
              <a:t>Termin składania wniosków: na bieżąco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dirty="0" smtClean="0"/>
              <a:t>Proces trwa około 8 tygodni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dirty="0" smtClean="0"/>
              <a:t>W proces przyznawania Znaku Jakości zaangażowani są eksperci </a:t>
            </a:r>
            <a:r>
              <a:rPr lang="pl-PL" sz="2000" dirty="0"/>
              <a:t>Narodowej </a:t>
            </a:r>
            <a:r>
              <a:rPr lang="pl-PL" sz="2000" dirty="0" smtClean="0"/>
              <a:t>Agencji: doświadczeni </a:t>
            </a:r>
            <a:r>
              <a:rPr lang="pl-PL" sz="2000" dirty="0"/>
              <a:t>pracownicy młodzieżowi, byli wolontariusze lub </a:t>
            </a:r>
            <a:r>
              <a:rPr lang="pl-PL" sz="2000" dirty="0" smtClean="0"/>
              <a:t>koordynatorzy, </a:t>
            </a:r>
            <a:r>
              <a:rPr lang="pl-PL" sz="2000" dirty="0"/>
              <a:t>którzy doskonale znają specyfikę Programu i funkcjonowania trzeciego sektora w </a:t>
            </a:r>
            <a:r>
              <a:rPr lang="pl-PL" sz="2000" dirty="0" smtClean="0"/>
              <a:t>Polsce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400" dirty="0" smtClean="0"/>
          </a:p>
        </p:txBody>
      </p:sp>
    </p:spTree>
    <p:extLst>
      <p:ext uri="{BB962C8B-B14F-4D97-AF65-F5344CB8AC3E}">
        <p14:creationId xmlns:p14="http://schemas.microsoft.com/office/powerpoint/2010/main" val="260572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7490" y="962176"/>
            <a:ext cx="7772400" cy="1961847"/>
          </a:xfrm>
        </p:spPr>
        <p:txBody>
          <a:bodyPr/>
          <a:lstStyle/>
          <a:p>
            <a:r>
              <a:rPr lang="pl-PL" b="1" dirty="0"/>
              <a:t>Typy Znaku Jakości</a:t>
            </a:r>
            <a:r>
              <a:rPr lang="pl-PL" b="1" dirty="0" smtClean="0"/>
              <a:t>:</a:t>
            </a:r>
          </a:p>
          <a:p>
            <a:endParaRPr lang="pl-PL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dirty="0"/>
              <a:t>Znak Jakości: Wolontariat – Organizacja Wspierająca/Goszcząca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Znak Jakości: Staże zawodowe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dirty="0"/>
              <a:t>Znak Jakości: </a:t>
            </a:r>
            <a:r>
              <a:rPr lang="pl-PL" dirty="0" smtClean="0"/>
              <a:t>miejsca pracy</a:t>
            </a:r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25" y="2171700"/>
            <a:ext cx="3256865" cy="218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5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64828" y="553069"/>
            <a:ext cx="7772400" cy="3914623"/>
          </a:xfrm>
        </p:spPr>
        <p:txBody>
          <a:bodyPr/>
          <a:lstStyle/>
          <a:p>
            <a:pPr algn="ctr"/>
            <a:r>
              <a:rPr lang="pl-PL" b="1" dirty="0" smtClean="0"/>
              <a:t>TYPY ZNAKU JAKOŚCI: WOLONTARIAT</a:t>
            </a:r>
          </a:p>
          <a:p>
            <a:pPr algn="ctr"/>
            <a:endParaRPr lang="pl-PL" b="1" dirty="0" smtClean="0"/>
          </a:p>
          <a:p>
            <a:pPr algn="just"/>
            <a:r>
              <a:rPr lang="pl-PL" sz="1600" dirty="0" smtClean="0"/>
              <a:t>Organizacja Wspierająca: koordynowanie </a:t>
            </a:r>
            <a:r>
              <a:rPr lang="pl-PL" sz="1600" dirty="0"/>
              <a:t>całego procesu związanego z realizacją projektu wolontariatu, tj. zaczynając od złożenia wniosku o </a:t>
            </a:r>
            <a:r>
              <a:rPr lang="pl-PL" sz="1600" dirty="0" smtClean="0"/>
              <a:t>dofinansowanie </a:t>
            </a:r>
            <a:r>
              <a:rPr lang="pl-PL" sz="1600" dirty="0"/>
              <a:t>przez zarządzanie projektem, koordynowanie partnerów projektu, zapewnienie szkoleń i niezbędnego wsparcia </a:t>
            </a:r>
            <a:r>
              <a:rPr lang="pl-PL" sz="1600" dirty="0" smtClean="0"/>
              <a:t>wolontariuszom aż do przeprowadzenia </a:t>
            </a:r>
            <a:r>
              <a:rPr lang="pl-PL" sz="1600" dirty="0"/>
              <a:t>ewaluacji projektu oraz </a:t>
            </a:r>
            <a:r>
              <a:rPr lang="pl-PL" sz="1600" dirty="0" smtClean="0"/>
              <a:t>zadbania </a:t>
            </a:r>
            <a:r>
              <a:rPr lang="pl-PL" sz="1600" dirty="0"/>
              <a:t>o rozpowszechnianie rezultatów projektu i rozliczenie finansowe. Organizacja wspierająca ma również za zadanie </a:t>
            </a:r>
            <a:r>
              <a:rPr lang="pl-PL" sz="1600" dirty="0" smtClean="0"/>
              <a:t>wsparcie </a:t>
            </a:r>
            <a:r>
              <a:rPr lang="pl-PL" sz="1600" dirty="0"/>
              <a:t>wolontariusza przed wyjazdem i po jego powrocie z </a:t>
            </a:r>
            <a:r>
              <a:rPr lang="pl-PL" sz="1600" dirty="0" smtClean="0"/>
              <a:t>wolontariatu</a:t>
            </a:r>
            <a:r>
              <a:rPr lang="pl-PL" sz="1600" dirty="0"/>
              <a:t>.</a:t>
            </a:r>
          </a:p>
          <a:p>
            <a:r>
              <a:rPr lang="pl-PL" sz="1600" dirty="0" smtClean="0"/>
              <a:t>Organizacja goszcząca: zapewnienia pracę wolontariuszowi, wsparcie oraz odpowiednie </a:t>
            </a:r>
            <a:r>
              <a:rPr lang="pl-PL" sz="1600" dirty="0"/>
              <a:t>warunki oraz narzędzia do jej </a:t>
            </a:r>
            <a:r>
              <a:rPr lang="pl-PL" sz="1600" dirty="0" smtClean="0"/>
              <a:t>wykonania, dodatkowo musi ona wspierać proces uczenia się wolontariusza. Jest odpowiedzialna za zakwaterowanie oraz środki na wyżywienie dla wolontariusza.</a:t>
            </a:r>
            <a:endParaRPr lang="pl-PL" sz="1600" dirty="0"/>
          </a:p>
          <a:p>
            <a:r>
              <a:rPr lang="pl-PL" sz="1600" dirty="0"/>
              <a:t>Organizacja może łączyć rolę organizacji wspierającej i goszczącej</a:t>
            </a:r>
            <a:r>
              <a:rPr lang="pl-PL" sz="1600" dirty="0" smtClean="0"/>
              <a:t>.</a:t>
            </a:r>
          </a:p>
          <a:p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78501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47015" y="333375"/>
            <a:ext cx="7772400" cy="3914623"/>
          </a:xfrm>
        </p:spPr>
        <p:txBody>
          <a:bodyPr/>
          <a:lstStyle/>
          <a:p>
            <a:pPr algn="ctr"/>
            <a:r>
              <a:rPr lang="pl-PL" b="1" dirty="0" smtClean="0"/>
              <a:t>TYPY ZNAKU JAKOŚCI: STAŻE I MIEJSCA PRACY</a:t>
            </a:r>
          </a:p>
          <a:p>
            <a:endParaRPr lang="pl-PL" b="1" dirty="0"/>
          </a:p>
          <a:p>
            <a:pPr algn="just"/>
            <a:r>
              <a:rPr lang="pl-PL" sz="1600" dirty="0" smtClean="0"/>
              <a:t>Organizacja jest odpowiedzialna za </a:t>
            </a:r>
            <a:r>
              <a:rPr lang="pl-PL" sz="1600" dirty="0"/>
              <a:t>koordynowanie całego procesu związanego z realizacją projektu </a:t>
            </a:r>
            <a:r>
              <a:rPr lang="pl-PL" sz="1600" dirty="0" smtClean="0"/>
              <a:t>Staży i Miejsc Pracy, </a:t>
            </a:r>
            <a:r>
              <a:rPr lang="pl-PL" sz="1600" dirty="0"/>
              <a:t>tj. zaczynając od złożenia wniosku o </a:t>
            </a:r>
            <a:r>
              <a:rPr lang="pl-PL" sz="1600" dirty="0" smtClean="0"/>
              <a:t>dofinansowanie </a:t>
            </a:r>
            <a:r>
              <a:rPr lang="pl-PL" sz="1600" dirty="0"/>
              <a:t>przez zarządzanie projektem, koordynowanie partnerów </a:t>
            </a:r>
            <a:r>
              <a:rPr lang="pl-PL" sz="1600" dirty="0" smtClean="0"/>
              <a:t>projektu, rekrutację uczestników, zadbanie o odpowiednie warunki zatrudnienia i dopełnienie formalności, przeprowadzenie </a:t>
            </a:r>
            <a:r>
              <a:rPr lang="pl-PL" sz="1600" dirty="0"/>
              <a:t>ewaluacji projektu oraz zadbanie o rozpowszechnianie rezultatów projektu i rozliczenie finansowe. </a:t>
            </a:r>
            <a:endParaRPr lang="pl-PL" sz="1600" dirty="0" smtClean="0"/>
          </a:p>
          <a:p>
            <a:r>
              <a:rPr lang="pl-PL" sz="1600" dirty="0" smtClean="0"/>
              <a:t>Dodatkowo: zapewnienie wsparcia mentora, wsparcie procesu uczenia się oraz wsparcie po zakończeniu działań projektowych.</a:t>
            </a:r>
          </a:p>
          <a:p>
            <a:endParaRPr lang="pl-PL" sz="1600" dirty="0"/>
          </a:p>
          <a:p>
            <a:endParaRPr lang="pl-PL" sz="1600" dirty="0" smtClean="0"/>
          </a:p>
        </p:txBody>
      </p:sp>
    </p:spTree>
    <p:extLst>
      <p:ext uri="{BB962C8B-B14F-4D97-AF65-F5344CB8AC3E}">
        <p14:creationId xmlns:p14="http://schemas.microsoft.com/office/powerpoint/2010/main" val="141797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3000" dirty="0" smtClean="0"/>
              <a:t>PROJEKTY SOLIDARNOŚCI</a:t>
            </a:r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val="344951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>
          <a:xfrm>
            <a:off x="611560" y="267494"/>
            <a:ext cx="7772400" cy="613102"/>
          </a:xfrm>
        </p:spPr>
        <p:txBody>
          <a:bodyPr/>
          <a:lstStyle/>
          <a:p>
            <a:r>
              <a:rPr lang="pl-PL" sz="2300" b="1" dirty="0" smtClean="0">
                <a:solidFill>
                  <a:srgbClr val="898989"/>
                </a:solidFill>
              </a:rPr>
              <a:t>EUROPEJSKI KORPUS SOLIDARNOŚCI</a:t>
            </a:r>
            <a:endParaRPr lang="pl-PL" sz="2300" b="1" dirty="0">
              <a:solidFill>
                <a:srgbClr val="898989"/>
              </a:solidFill>
            </a:endParaRP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1"/>
          </p:nvPr>
        </p:nvSpPr>
        <p:spPr>
          <a:xfrm>
            <a:off x="323528" y="771550"/>
            <a:ext cx="8208912" cy="3333791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dirty="0" smtClean="0"/>
              <a:t>Inicjatywa Komisji Europejskiej uruchomiona w grudniu 2016 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dirty="0" smtClean="0"/>
              <a:t>Wspiera cele KE zawarte w Strategii na rzecz Młodzieży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dirty="0" smtClean="0"/>
              <a:t>Zbudowany na bazie 25 lat doświadczeń europejskich w dziedzinie pracy z młodzieżą i działań solidarnościowych: Wolontariat Europejski i </a:t>
            </a:r>
            <a:r>
              <a:rPr lang="pl-PL" sz="2000" dirty="0" err="1" smtClean="0"/>
              <a:t>I</a:t>
            </a:r>
            <a:r>
              <a:rPr lang="pl-PL" sz="2000" dirty="0" smtClean="0"/>
              <a:t> faza realizacji Europejskiego Korpusu Solidarności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dirty="0" smtClean="0"/>
              <a:t>Finansowany z nowych środków oraz z </a:t>
            </a:r>
            <a:r>
              <a:rPr lang="pl-PL" sz="2000" dirty="0"/>
              <a:t>programów: Erasmus+, </a:t>
            </a:r>
            <a:r>
              <a:rPr lang="pl-PL" sz="2000" dirty="0" err="1"/>
              <a:t>EaSI</a:t>
            </a:r>
            <a:r>
              <a:rPr lang="pl-PL" sz="2000" dirty="0"/>
              <a:t> (</a:t>
            </a:r>
            <a:r>
              <a:rPr lang="pl-PL" sz="2000" dirty="0" err="1" smtClean="0"/>
              <a:t>Employment</a:t>
            </a:r>
            <a:r>
              <a:rPr lang="pl-PL" sz="2000" dirty="0" smtClean="0"/>
              <a:t> </a:t>
            </a:r>
            <a:r>
              <a:rPr lang="pl-PL" sz="2000" dirty="0"/>
              <a:t>and </a:t>
            </a:r>
            <a:r>
              <a:rPr lang="pl-PL" sz="2000" dirty="0" err="1"/>
              <a:t>Social</a:t>
            </a:r>
            <a:r>
              <a:rPr lang="pl-PL" sz="2000" dirty="0"/>
              <a:t> </a:t>
            </a:r>
            <a:r>
              <a:rPr lang="pl-PL" sz="2000" dirty="0" err="1"/>
              <a:t>Innovation</a:t>
            </a:r>
            <a:r>
              <a:rPr lang="pl-PL" sz="2000" dirty="0"/>
              <a:t>), programy LIFE i </a:t>
            </a:r>
            <a:r>
              <a:rPr lang="pl-PL" sz="2000" dirty="0" err="1"/>
              <a:t>Health</a:t>
            </a:r>
            <a:r>
              <a:rPr lang="pl-PL" sz="2000" dirty="0"/>
              <a:t>, Europa dla Obywateli, Europejski Fundusz Rozwoju Regionalnego, Europejski Fundusz Rolny na rzecz Rozwoju Obszarów Wiejskich, Fundusz Azylu, Migracji i Integracji.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5034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686685" y="312190"/>
            <a:ext cx="7772400" cy="608147"/>
          </a:xfrm>
        </p:spPr>
        <p:txBody>
          <a:bodyPr/>
          <a:lstStyle/>
          <a:p>
            <a:pPr algn="ctr"/>
            <a:r>
              <a:rPr lang="pl-PL" sz="2300" b="1" dirty="0" smtClean="0"/>
              <a:t>PROJEKTY SOLIDARNOŚCI</a:t>
            </a:r>
          </a:p>
          <a:p>
            <a:pPr algn="ctr"/>
            <a:r>
              <a:rPr lang="pl-PL" sz="2300" b="1" dirty="0" smtClean="0"/>
              <a:t>W EUROPEJSKIM </a:t>
            </a:r>
            <a:r>
              <a:rPr lang="pl-PL" sz="2300" b="1" dirty="0"/>
              <a:t>KORPUSIE SOLIDARNOŚCI</a:t>
            </a:r>
          </a:p>
        </p:txBody>
      </p:sp>
      <p:sp>
        <p:nvSpPr>
          <p:cNvPr id="5" name="Shape 34"/>
          <p:cNvSpPr txBox="1">
            <a:spLocks/>
          </p:cNvSpPr>
          <p:nvPr/>
        </p:nvSpPr>
        <p:spPr>
          <a:xfrm>
            <a:off x="753843" y="979714"/>
            <a:ext cx="7772400" cy="308417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pl-PL" sz="20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>
              <a:spcBef>
                <a:spcPts val="0"/>
              </a:spcBef>
              <a:buClr>
                <a:srgbClr val="898989"/>
              </a:buClr>
              <a:buSzPts val="1400"/>
              <a:buFont typeface="Calibri"/>
              <a:buNone/>
            </a:pPr>
            <a:endParaRPr lang="pl-PL" sz="1400" dirty="0" smtClean="0"/>
          </a:p>
          <a:p>
            <a:pPr marL="285750" indent="-285750">
              <a:spcBef>
                <a:spcPts val="1000"/>
              </a:spcBef>
              <a:buClr>
                <a:srgbClr val="898989"/>
              </a:buClr>
              <a:buSzPts val="1400"/>
              <a:buFont typeface="Arial" panose="020B0604020202020204" pitchFamily="34" charset="0"/>
              <a:buChar char="•"/>
            </a:pPr>
            <a:r>
              <a:rPr lang="pl-PL" sz="1400" dirty="0" smtClean="0"/>
              <a:t>Projekty Solidarności są jednym z trzech filarów Europejskiego Korpusu Solidarności </a:t>
            </a:r>
          </a:p>
          <a:p>
            <a:pPr marL="285750" indent="-285750">
              <a:spcBef>
                <a:spcPts val="1000"/>
              </a:spcBef>
              <a:buClr>
                <a:srgbClr val="898989"/>
              </a:buClr>
              <a:buSzPts val="1400"/>
              <a:buFont typeface="Arial" panose="020B0604020202020204" pitchFamily="34" charset="0"/>
              <a:buChar char="•"/>
            </a:pPr>
            <a:r>
              <a:rPr lang="pl-PL" sz="1400" dirty="0" smtClean="0"/>
              <a:t>Formuła projektów oparta jest na strukturze projektów Akcji 1.2. Inicjatywy Młodzieżowe Programu Młodzież w działaniu</a:t>
            </a:r>
          </a:p>
          <a:p>
            <a:pPr marL="285750" indent="-285750">
              <a:spcBef>
                <a:spcPts val="1000"/>
              </a:spcBef>
              <a:buClr>
                <a:srgbClr val="898989"/>
              </a:buClr>
              <a:buSzPts val="1400"/>
              <a:buFont typeface="Arial" panose="020B0604020202020204" pitchFamily="34" charset="0"/>
              <a:buChar char="•"/>
            </a:pPr>
            <a:r>
              <a:rPr lang="pl-PL" sz="1400" dirty="0" smtClean="0"/>
              <a:t>Projekty Solidarności umożliwiają młodym ludziom angażowanie się w życie lokalnej społeczności oraz działanie na rzecz społeczeństwa</a:t>
            </a:r>
          </a:p>
          <a:p>
            <a:pPr marL="285750" indent="-285750" algn="just">
              <a:spcBef>
                <a:spcPts val="1000"/>
              </a:spcBef>
              <a:buClr>
                <a:srgbClr val="898989"/>
              </a:buClr>
              <a:buSzPts val="1400"/>
              <a:buFont typeface="Arial" panose="020B0604020202020204" pitchFamily="34" charset="0"/>
              <a:buChar char="•"/>
            </a:pPr>
            <a:r>
              <a:rPr lang="pl-PL" sz="1400" dirty="0" smtClean="0"/>
              <a:t>Przykładowe obszary tematyczne Projektów Solidarności</a:t>
            </a:r>
            <a:r>
              <a:rPr lang="pl-PL" sz="1400" dirty="0"/>
              <a:t>: </a:t>
            </a:r>
            <a:r>
              <a:rPr lang="pl-PL" sz="1400" dirty="0" smtClean="0"/>
              <a:t>aktywizacja </a:t>
            </a:r>
            <a:r>
              <a:rPr lang="pl-PL" sz="1400" dirty="0"/>
              <a:t>społeczności lokalnej, promowanie zaangażowania społecznego, promowanie zdrowego trybu życia, ekologia, praca z dziećmi, praca z młodzieżą, </a:t>
            </a:r>
            <a:r>
              <a:rPr lang="pl-PL" sz="1400" dirty="0" smtClean="0"/>
              <a:t>praca </a:t>
            </a:r>
            <a:r>
              <a:rPr lang="pl-PL" sz="1400" dirty="0"/>
              <a:t>z seniorami, wspieranie działalności organizacji pozarządowych, praca z mniejszościami, promowanie innych kultur i idei europejskich, działania solidarność, </a:t>
            </a:r>
            <a:r>
              <a:rPr lang="pl-PL" sz="1400" dirty="0" smtClean="0"/>
              <a:t>praca </a:t>
            </a:r>
            <a:r>
              <a:rPr lang="pl-PL" sz="1400" dirty="0"/>
              <a:t>ze zwierzętami</a:t>
            </a:r>
          </a:p>
        </p:txBody>
      </p:sp>
    </p:spTree>
    <p:extLst>
      <p:ext uri="{BB962C8B-B14F-4D97-AF65-F5344CB8AC3E}">
        <p14:creationId xmlns:p14="http://schemas.microsoft.com/office/powerpoint/2010/main" val="178873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2"/>
          <p:cNvSpPr txBox="1">
            <a:spLocks/>
          </p:cNvSpPr>
          <p:nvPr/>
        </p:nvSpPr>
        <p:spPr>
          <a:xfrm>
            <a:off x="651060" y="765955"/>
            <a:ext cx="7772400" cy="25656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pl-PL" sz="20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fontAlgn="base"/>
            <a:r>
              <a:rPr lang="pl-PL" sz="1600" b="1" dirty="0" smtClean="0"/>
              <a:t>CHARAKTERYSTYKA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/>
              <a:t>solidarnościowy charakter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/>
              <a:t>działania krajowe (bez partnera zagranicznego)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/>
              <a:t>dotyczą społeczności lokalnej, stanowią odpowiedź na lokalne potrzeby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/>
              <a:t>doświadczenie edukacyjne dla młodych ludzi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/>
              <a:t>możliwość rozwoju osobistego, społecznego, obywatelskiego i zawodowego oraz zwiększenia szans na rynku </a:t>
            </a:r>
            <a:r>
              <a:rPr lang="pl-PL" sz="1600" dirty="0" smtClean="0"/>
              <a:t>pracy</a:t>
            </a:r>
            <a:endParaRPr lang="pl-PL" sz="1600" dirty="0"/>
          </a:p>
        </p:txBody>
      </p:sp>
      <p:sp>
        <p:nvSpPr>
          <p:cNvPr id="7" name="Symbol zastępczy tekstu 3"/>
          <p:cNvSpPr txBox="1">
            <a:spLocks/>
          </p:cNvSpPr>
          <p:nvPr/>
        </p:nvSpPr>
        <p:spPr>
          <a:xfrm>
            <a:off x="686685" y="312190"/>
            <a:ext cx="7772400" cy="60814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pl-PL" sz="20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algn="ctr"/>
            <a:r>
              <a:rPr lang="pl-PL" sz="2300" b="1" smtClean="0"/>
              <a:t>PROJEKTY SOLIDARNOŚCI</a:t>
            </a:r>
          </a:p>
          <a:p>
            <a:pPr algn="ctr"/>
            <a:r>
              <a:rPr lang="pl-PL" sz="2300" b="1" smtClean="0"/>
              <a:t>W EUROPEJSKIM KORPUSIE SOLIDARNOŚCI</a:t>
            </a:r>
            <a:endParaRPr lang="pl-PL" sz="2300" b="1" dirty="0"/>
          </a:p>
        </p:txBody>
      </p:sp>
    </p:spTree>
    <p:extLst>
      <p:ext uri="{BB962C8B-B14F-4D97-AF65-F5344CB8AC3E}">
        <p14:creationId xmlns:p14="http://schemas.microsoft.com/office/powerpoint/2010/main" val="189068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2"/>
          <p:cNvSpPr txBox="1">
            <a:spLocks/>
          </p:cNvSpPr>
          <p:nvPr/>
        </p:nvSpPr>
        <p:spPr>
          <a:xfrm>
            <a:off x="651060" y="1496291"/>
            <a:ext cx="7772400" cy="18471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pl-PL" sz="20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r>
              <a:rPr lang="pl-PL" sz="1600" b="1" dirty="0"/>
              <a:t>ZASADY, WARUNKI I KRYTERIA UDZIAŁU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czas </a:t>
            </a:r>
            <a:r>
              <a:rPr lang="pl-PL" sz="1600" dirty="0"/>
              <a:t>trwania: 2 – 12 miesięcy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/>
              <a:t>zasięg geograficzny: Polska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/>
              <a:t>grupa realizująca projekt: min. 5 osób w wieku 18 – 30 lat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/>
              <a:t>wsparcie organizacji/ instytucji posiadającej osobowość </a:t>
            </a:r>
            <a:r>
              <a:rPr lang="pl-PL" sz="1600" dirty="0" smtClean="0"/>
              <a:t>prawną</a:t>
            </a:r>
            <a:endParaRPr lang="pl-PL" sz="1600" dirty="0"/>
          </a:p>
        </p:txBody>
      </p:sp>
      <p:sp>
        <p:nvSpPr>
          <p:cNvPr id="7" name="Symbol zastępczy tekstu 3"/>
          <p:cNvSpPr txBox="1">
            <a:spLocks/>
          </p:cNvSpPr>
          <p:nvPr/>
        </p:nvSpPr>
        <p:spPr>
          <a:xfrm>
            <a:off x="686685" y="312190"/>
            <a:ext cx="7772400" cy="60814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pl-PL" sz="20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algn="ctr"/>
            <a:r>
              <a:rPr lang="pl-PL" sz="2300" b="1" smtClean="0"/>
              <a:t>PROJEKTY SOLIDARNOŚCI</a:t>
            </a:r>
          </a:p>
          <a:p>
            <a:pPr algn="ctr"/>
            <a:r>
              <a:rPr lang="pl-PL" sz="2300" b="1" smtClean="0"/>
              <a:t>W EUROPEJSKIM KORPUSIE SOLIDARNOŚCI</a:t>
            </a:r>
            <a:endParaRPr lang="pl-PL" sz="2300" b="1" dirty="0"/>
          </a:p>
        </p:txBody>
      </p:sp>
    </p:spTree>
    <p:extLst>
      <p:ext uri="{BB962C8B-B14F-4D97-AF65-F5344CB8AC3E}">
        <p14:creationId xmlns:p14="http://schemas.microsoft.com/office/powerpoint/2010/main" val="412899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 txBox="1">
            <a:spLocks/>
          </p:cNvSpPr>
          <p:nvPr/>
        </p:nvSpPr>
        <p:spPr>
          <a:xfrm>
            <a:off x="686685" y="312190"/>
            <a:ext cx="7772400" cy="60814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pl-PL" sz="20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algn="ctr"/>
            <a:r>
              <a:rPr lang="pl-PL" sz="2300" b="1" smtClean="0"/>
              <a:t>PROJEKTY SOLIDARNOŚCI</a:t>
            </a:r>
          </a:p>
          <a:p>
            <a:pPr algn="ctr"/>
            <a:r>
              <a:rPr lang="pl-PL" sz="2300" b="1" smtClean="0"/>
              <a:t>W EUROPEJSKIM KORPUSIE SOLIDARNOŚCI</a:t>
            </a:r>
            <a:endParaRPr lang="pl-PL" sz="2300" b="1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531696"/>
              </p:ext>
            </p:extLst>
          </p:nvPr>
        </p:nvGraphicFramePr>
        <p:xfrm>
          <a:off x="686685" y="1554757"/>
          <a:ext cx="756084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9684"/>
                <a:gridCol w="3901156"/>
              </a:tblGrid>
              <a:tr h="0">
                <a:tc>
                  <a:txBody>
                    <a:bodyPr/>
                    <a:lstStyle/>
                    <a:p>
                      <a:r>
                        <a:rPr lang="pl-PL" dirty="0" smtClean="0"/>
                        <a:t>Kategoria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Charakterystyka (PL)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</a:rPr>
                        <a:t>Zarządzanie projektem</a:t>
                      </a:r>
                      <a:endParaRPr lang="pl-PL" sz="1400" b="1" i="0" u="none" strike="noStrike" kern="1200" cap="none" spc="0" baseline="0" dirty="0">
                        <a:solidFill>
                          <a:srgbClr val="898989"/>
                        </a:solidFill>
                        <a:uFillTx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+mn-lt"/>
                          <a:ea typeface="+mn-ea"/>
                          <a:cs typeface="+mn-cs"/>
                        </a:rPr>
                        <a:t>500 </a:t>
                      </a:r>
                      <a:r>
                        <a:rPr lang="pl-PL" sz="1400" b="1" i="0" u="none" strike="noStrike" kern="1200" cap="none" spc="0" baseline="0" dirty="0" err="1" smtClean="0">
                          <a:solidFill>
                            <a:srgbClr val="898989"/>
                          </a:solidFill>
                          <a:uFillTx/>
                          <a:latin typeface="+mn-lt"/>
                          <a:ea typeface="+mn-ea"/>
                          <a:cs typeface="+mn-cs"/>
                        </a:rPr>
                        <a:t>EUR</a:t>
                      </a:r>
                      <a:r>
                        <a:rPr lang="pl-PL" sz="14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+mn-lt"/>
                          <a:ea typeface="+mn-ea"/>
                          <a:cs typeface="+mn-cs"/>
                        </a:rPr>
                        <a:t>/ miesiąc</a:t>
                      </a:r>
                      <a:endParaRPr lang="pl-PL" sz="1400" b="1" i="0" u="none" strike="noStrike" kern="1200" cap="none" spc="0" baseline="0" dirty="0">
                        <a:solidFill>
                          <a:srgbClr val="898989"/>
                        </a:solidFill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</a:rPr>
                        <a:t>Wsparcie </a:t>
                      </a:r>
                      <a:r>
                        <a:rPr lang="pl-PL" sz="1400" b="1" i="0" u="none" strike="noStrike" kern="1200" cap="none" spc="0" baseline="0" dirty="0" err="1" smtClean="0">
                          <a:solidFill>
                            <a:srgbClr val="898989"/>
                          </a:solidFill>
                          <a:uFillTx/>
                          <a:latin typeface="Calibri"/>
                        </a:rPr>
                        <a:t>coacha</a:t>
                      </a:r>
                      <a:endParaRPr lang="pl-PL" sz="1400" b="1" i="0" u="none" strike="noStrike" kern="1200" cap="none" spc="0" baseline="0" dirty="0">
                        <a:solidFill>
                          <a:srgbClr val="898989"/>
                        </a:solidFill>
                        <a:uFillTx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  <a:ea typeface="+mn-ea"/>
                          <a:cs typeface="+mn-cs"/>
                        </a:rPr>
                        <a:t>Maksymalnie 12 dni</a:t>
                      </a:r>
                    </a:p>
                    <a:p>
                      <a:r>
                        <a:rPr lang="pl-PL" sz="14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  <a:ea typeface="+mn-ea"/>
                          <a:cs typeface="+mn-cs"/>
                        </a:rPr>
                        <a:t>Koszt: 74 </a:t>
                      </a:r>
                      <a:r>
                        <a:rPr lang="pl-PL" sz="1400" b="1" i="0" u="none" strike="noStrike" kern="1200" cap="none" spc="0" baseline="0" dirty="0" err="1" smtClean="0">
                          <a:solidFill>
                            <a:srgbClr val="898989"/>
                          </a:solidFill>
                          <a:uFillTx/>
                          <a:latin typeface="Calibri"/>
                          <a:ea typeface="+mn-ea"/>
                          <a:cs typeface="+mn-cs"/>
                        </a:rPr>
                        <a:t>EUR</a:t>
                      </a:r>
                      <a:r>
                        <a:rPr lang="pl-PL" sz="14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  <a:ea typeface="+mn-ea"/>
                          <a:cs typeface="+mn-cs"/>
                        </a:rPr>
                        <a:t>/ dzień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+mn-lt"/>
                        </a:rPr>
                        <a:t>Koszty nadzwyczajne</a:t>
                      </a:r>
                    </a:p>
                    <a:p>
                      <a:endParaRPr lang="pl-PL" sz="1400" b="1" i="0" u="none" strike="noStrike" kern="1200" cap="none" spc="0" baseline="0" dirty="0">
                        <a:solidFill>
                          <a:srgbClr val="898989"/>
                        </a:solidFill>
                        <a:uFillTx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+mn-lt"/>
                          <a:ea typeface="+mn-ea"/>
                          <a:cs typeface="+mn-cs"/>
                        </a:rPr>
                        <a:t>Koszty rzeczywiste </a:t>
                      </a:r>
                      <a:endParaRPr lang="pl-PL" sz="1400" b="1" i="0" u="none" strike="noStrike" kern="1200" cap="none" spc="0" baseline="0" dirty="0">
                        <a:solidFill>
                          <a:srgbClr val="898989"/>
                        </a:solidFill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</a:rPr>
                        <a:t>Koszty związane z udziałem osób z mniejszymi szansami</a:t>
                      </a:r>
                      <a:endParaRPr lang="pl-PL" sz="1400" b="1" i="0" u="none" strike="noStrike" kern="1200" cap="none" spc="0" baseline="0" dirty="0">
                        <a:solidFill>
                          <a:srgbClr val="898989"/>
                        </a:solidFill>
                        <a:uFillTx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  <a:ea typeface="+mn-ea"/>
                          <a:cs typeface="+mn-cs"/>
                        </a:rPr>
                        <a:t>100% zaplanowanych kosztów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873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917865" y="265262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pl-PL" dirty="0"/>
          </a:p>
        </p:txBody>
      </p:sp>
      <p:sp>
        <p:nvSpPr>
          <p:cNvPr id="6" name="Symbol zastępczy tekstu 2"/>
          <p:cNvSpPr txBox="1">
            <a:spLocks/>
          </p:cNvSpPr>
          <p:nvPr/>
        </p:nvSpPr>
        <p:spPr>
          <a:xfrm>
            <a:off x="651060" y="1134093"/>
            <a:ext cx="7772400" cy="20728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pl-PL" sz="20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r>
              <a:rPr lang="pl-PL" sz="1600" b="1" dirty="0"/>
              <a:t>SPOSÓB WNIOSKOWANIA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rejestracja </a:t>
            </a:r>
            <a:r>
              <a:rPr lang="pl-PL" sz="1600" dirty="0"/>
              <a:t>wszystkich członków grupy w bazie Europejskiego Korpusu Solidarności: </a:t>
            </a:r>
            <a:r>
              <a:rPr lang="pl-PL" sz="1600" u="sng" dirty="0">
                <a:hlinkClick r:id="rId2"/>
              </a:rPr>
              <a:t>https://</a:t>
            </a:r>
            <a:r>
              <a:rPr lang="pl-PL" sz="1600" u="sng" dirty="0" smtClean="0">
                <a:hlinkClick r:id="rId2"/>
              </a:rPr>
              <a:t>europa.eu/youth/solidarity_pl</a:t>
            </a:r>
            <a:endParaRPr lang="pl-PL" sz="1600" u="sng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złożenie </a:t>
            </a:r>
            <a:r>
              <a:rPr lang="pl-PL" sz="1600" dirty="0"/>
              <a:t>wniosku o dofinansowanie </a:t>
            </a:r>
            <a:r>
              <a:rPr lang="pl-PL" sz="1600" dirty="0" smtClean="0"/>
              <a:t>projektu</a:t>
            </a:r>
          </a:p>
          <a:p>
            <a:pPr lvl="0"/>
            <a:r>
              <a:rPr lang="pl-PL" sz="1600" b="1" dirty="0" smtClean="0"/>
              <a:t>WAŻNE!</a:t>
            </a:r>
            <a:r>
              <a:rPr lang="pl-PL" dirty="0" smtClean="0"/>
              <a:t> w</a:t>
            </a:r>
            <a:r>
              <a:rPr lang="pl-PL" sz="1600" dirty="0" smtClean="0"/>
              <a:t> przypadku Projektu Solidarności nie jest wymagane posiadanie Znaku Jakości przez organizację wspierającą grupę inicjatywną</a:t>
            </a:r>
            <a:endParaRPr lang="pl-PL" sz="1600" dirty="0"/>
          </a:p>
        </p:txBody>
      </p:sp>
      <p:sp>
        <p:nvSpPr>
          <p:cNvPr id="8" name="Symbol zastępczy tekstu 3"/>
          <p:cNvSpPr txBox="1">
            <a:spLocks/>
          </p:cNvSpPr>
          <p:nvPr/>
        </p:nvSpPr>
        <p:spPr>
          <a:xfrm>
            <a:off x="686685" y="312190"/>
            <a:ext cx="7772400" cy="60814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pl-PL" sz="20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algn="ctr"/>
            <a:r>
              <a:rPr lang="pl-PL" sz="2300" b="1" smtClean="0"/>
              <a:t>PROJEKTY SOLIDARNOŚCI</a:t>
            </a:r>
          </a:p>
          <a:p>
            <a:pPr algn="ctr"/>
            <a:r>
              <a:rPr lang="pl-PL" sz="2300" b="1" smtClean="0"/>
              <a:t>W EUROPEJSKIM KORPUSIE SOLIDARNOŚCI</a:t>
            </a:r>
            <a:endParaRPr lang="pl-PL" sz="2300" b="1" dirty="0"/>
          </a:p>
        </p:txBody>
      </p:sp>
    </p:spTree>
    <p:extLst>
      <p:ext uri="{BB962C8B-B14F-4D97-AF65-F5344CB8AC3E}">
        <p14:creationId xmlns:p14="http://schemas.microsoft.com/office/powerpoint/2010/main" val="235888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1"/>
          <p:cNvSpPr txBox="1">
            <a:spLocks/>
          </p:cNvSpPr>
          <p:nvPr/>
        </p:nvSpPr>
        <p:spPr>
          <a:xfrm>
            <a:off x="603250" y="851708"/>
            <a:ext cx="7753350" cy="33623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pl-PL" sz="20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>
              <a:buClr>
                <a:srgbClr val="898989"/>
              </a:buClr>
              <a:buSzPts val="1600"/>
            </a:pPr>
            <a:r>
              <a:rPr lang="pl-PL" sz="1400" b="1" dirty="0" smtClean="0"/>
              <a:t>Organizacja</a:t>
            </a:r>
            <a:r>
              <a:rPr lang="pl-PL" sz="1400" b="1" dirty="0"/>
              <a:t>: </a:t>
            </a:r>
            <a:r>
              <a:rPr lang="pl-PL" sz="1400" dirty="0"/>
              <a:t>Centrum Edukacji i Pracy </a:t>
            </a:r>
            <a:r>
              <a:rPr lang="pl-PL" sz="1400" dirty="0" smtClean="0"/>
              <a:t>Młodzieży </a:t>
            </a:r>
            <a:r>
              <a:rPr lang="pl-PL" sz="1400" dirty="0"/>
              <a:t>w Krakowie </a:t>
            </a:r>
            <a:r>
              <a:rPr lang="pl-PL" sz="1400" dirty="0" smtClean="0"/>
              <a:t>działające </a:t>
            </a:r>
            <a:r>
              <a:rPr lang="pl-PL" sz="1400" dirty="0"/>
              <a:t>przy </a:t>
            </a:r>
            <a:r>
              <a:rPr lang="pl-PL" sz="1400" dirty="0" smtClean="0"/>
              <a:t>Małopolskiej Wojewódzkiej </a:t>
            </a:r>
            <a:r>
              <a:rPr lang="pl-PL" sz="1400" dirty="0"/>
              <a:t>Komendzie </a:t>
            </a:r>
            <a:r>
              <a:rPr lang="pl-PL" sz="1400" dirty="0" err="1"/>
              <a:t>OHP</a:t>
            </a:r>
            <a:r>
              <a:rPr lang="pl-PL" sz="1400" dirty="0"/>
              <a:t> w Krakowie</a:t>
            </a:r>
            <a:endParaRPr lang="pl-PL" sz="1400" dirty="0" smtClean="0"/>
          </a:p>
          <a:p>
            <a:pPr>
              <a:buClr>
                <a:srgbClr val="898989"/>
              </a:buClr>
              <a:buSzPts val="1600"/>
            </a:pPr>
            <a:r>
              <a:rPr lang="pl-PL" sz="1400" b="1" dirty="0" smtClean="0"/>
              <a:t>Tytuł projektu: </a:t>
            </a:r>
            <a:r>
              <a:rPr lang="pl-PL" sz="1400" dirty="0" smtClean="0"/>
              <a:t>Odrzuceni – pomóżmy bezdomnym zwierzętom</a:t>
            </a:r>
          </a:p>
          <a:p>
            <a:pPr>
              <a:buClr>
                <a:srgbClr val="898989"/>
              </a:buClr>
              <a:buSzPts val="1600"/>
            </a:pPr>
            <a:r>
              <a:rPr lang="pl-PL" sz="1400" b="1" dirty="0" smtClean="0"/>
              <a:t>Okres realizacji: 01.02.2019-30.04.2019</a:t>
            </a:r>
          </a:p>
          <a:p>
            <a:pPr>
              <a:buClr>
                <a:srgbClr val="898989"/>
              </a:buClr>
              <a:buSzPts val="1600"/>
            </a:pPr>
            <a:r>
              <a:rPr lang="pl-PL" sz="1400" b="1" dirty="0" smtClean="0"/>
              <a:t>Cel </a:t>
            </a:r>
            <a:r>
              <a:rPr lang="pl-PL" sz="1400" b="1" dirty="0"/>
              <a:t>projektu:  </a:t>
            </a:r>
            <a:r>
              <a:rPr lang="pl-PL" sz="1400" dirty="0"/>
              <a:t>zwiększenie </a:t>
            </a:r>
            <a:r>
              <a:rPr lang="pl-PL" sz="1400" dirty="0" smtClean="0"/>
              <a:t>zaangażowania młodych </a:t>
            </a:r>
            <a:r>
              <a:rPr lang="pl-PL" sz="1400" dirty="0"/>
              <a:t>ludzi i społeczności lokalnej w działania solidarnościowe na rzecz </a:t>
            </a:r>
            <a:r>
              <a:rPr lang="pl-PL" sz="1400" dirty="0" smtClean="0"/>
              <a:t>zwierząt</a:t>
            </a:r>
            <a:r>
              <a:rPr lang="pl-PL" sz="1400" dirty="0"/>
              <a:t>; aktywizacja </a:t>
            </a:r>
            <a:r>
              <a:rPr lang="pl-PL" sz="1400" dirty="0" smtClean="0"/>
              <a:t>młodzieży </a:t>
            </a:r>
            <a:r>
              <a:rPr lang="pl-PL" sz="1400" dirty="0"/>
              <a:t>do </a:t>
            </a:r>
            <a:r>
              <a:rPr lang="pl-PL" sz="1400" dirty="0" smtClean="0"/>
              <a:t>pracy </a:t>
            </a:r>
            <a:r>
              <a:rPr lang="pl-PL" sz="1400" dirty="0"/>
              <a:t>na rzecz bezdomnych </a:t>
            </a:r>
            <a:r>
              <a:rPr lang="pl-PL" sz="1400" dirty="0" smtClean="0"/>
              <a:t>zwierząt; podniesienie </a:t>
            </a:r>
            <a:r>
              <a:rPr lang="pl-PL" sz="1400" dirty="0"/>
              <a:t>świadomości ekologicznej </a:t>
            </a:r>
            <a:r>
              <a:rPr lang="pl-PL" sz="1400" dirty="0" smtClean="0"/>
              <a:t>społeczności lokalnej; </a:t>
            </a:r>
            <a:r>
              <a:rPr lang="pl-PL" sz="1400" dirty="0"/>
              <a:t>podniesienie poziomu wiedzy o </a:t>
            </a:r>
            <a:r>
              <a:rPr lang="pl-PL" sz="1400" dirty="0" smtClean="0"/>
              <a:t>możliwościach pomocy w opiece </a:t>
            </a:r>
            <a:r>
              <a:rPr lang="pl-PL" sz="1400" dirty="0"/>
              <a:t>nad </a:t>
            </a:r>
            <a:r>
              <a:rPr lang="pl-PL" sz="1400" dirty="0" smtClean="0"/>
              <a:t>zwierzętami</a:t>
            </a:r>
          </a:p>
          <a:p>
            <a:pPr>
              <a:buClr>
                <a:srgbClr val="898989"/>
              </a:buClr>
              <a:buSzPts val="1600"/>
            </a:pPr>
            <a:r>
              <a:rPr lang="pl-PL" sz="1400" b="1" dirty="0" smtClean="0"/>
              <a:t>Liczba uczestników: </a:t>
            </a:r>
            <a:r>
              <a:rPr lang="pl-PL" sz="1400" dirty="0" smtClean="0"/>
              <a:t>5 + lokalna społeczność</a:t>
            </a:r>
          </a:p>
          <a:p>
            <a:pPr>
              <a:buClr>
                <a:srgbClr val="898989"/>
              </a:buClr>
              <a:buSzPts val="1600"/>
            </a:pPr>
            <a:r>
              <a:rPr lang="pl-PL" sz="1400" b="1" dirty="0" smtClean="0"/>
              <a:t>Zadania uczestników: </a:t>
            </a:r>
            <a:r>
              <a:rPr lang="pl-PL" sz="1400" dirty="0" smtClean="0"/>
              <a:t>diagnoza potrzeb lokalnej społeczności (ankiety i opracowanie planu wspólnych działań); wizyta w schronisku, poznanie potrzeb bezdomnych zwierząt; przygotowanie kampanii informacyjnej; budowa 5 bud dla psów  i 5 legowisk dla kotów przy pomocy specjalisty; przygotowanie happeningu dla mieszkańców; wizyta edukacyjna w stadninie</a:t>
            </a:r>
          </a:p>
          <a:p>
            <a:pPr>
              <a:buClr>
                <a:srgbClr val="898989"/>
              </a:buClr>
              <a:buSzPts val="1600"/>
            </a:pPr>
            <a:r>
              <a:rPr lang="pl-PL" sz="1400" b="1" dirty="0" smtClean="0"/>
              <a:t>Wnioskowane dofinansowanie: </a:t>
            </a:r>
            <a:r>
              <a:rPr lang="pl-PL" sz="1400" dirty="0" smtClean="0"/>
              <a:t>1505 EUR</a:t>
            </a:r>
            <a:endParaRPr lang="pl-PL" sz="1600" dirty="0" smtClean="0"/>
          </a:p>
          <a:p>
            <a:pPr marL="288000" indent="-288000">
              <a:buClr>
                <a:srgbClr val="898989"/>
              </a:buClr>
              <a:buSzPts val="1600"/>
            </a:pPr>
            <a:endParaRPr lang="pl-PL" sz="1600" dirty="0" smtClean="0"/>
          </a:p>
          <a:p>
            <a:pPr marL="288000" indent="-288000">
              <a:buClr>
                <a:srgbClr val="898989"/>
              </a:buClr>
              <a:buSzPts val="1600"/>
              <a:buFont typeface="Arial"/>
              <a:buNone/>
            </a:pPr>
            <a:r>
              <a:rPr lang="pl-PL" sz="1600" dirty="0" smtClean="0"/>
              <a:t> </a:t>
            </a:r>
          </a:p>
          <a:p>
            <a:pPr marL="288000" indent="-288000">
              <a:buClr>
                <a:srgbClr val="898989"/>
              </a:buClr>
              <a:buSzPts val="2000"/>
              <a:buFont typeface="Calibri"/>
              <a:buNone/>
            </a:pPr>
            <a:endParaRPr lang="pl-PL" dirty="0"/>
          </a:p>
        </p:txBody>
      </p:sp>
      <p:sp>
        <p:nvSpPr>
          <p:cNvPr id="7" name="Symbol zastępczy tekstu 3"/>
          <p:cNvSpPr>
            <a:spLocks noGrp="1"/>
          </p:cNvSpPr>
          <p:nvPr>
            <p:ph type="body" idx="1"/>
          </p:nvPr>
        </p:nvSpPr>
        <p:spPr>
          <a:xfrm>
            <a:off x="686685" y="276564"/>
            <a:ext cx="7772400" cy="608147"/>
          </a:xfrm>
        </p:spPr>
        <p:txBody>
          <a:bodyPr/>
          <a:lstStyle/>
          <a:p>
            <a:pPr algn="ctr"/>
            <a:r>
              <a:rPr lang="pl-PL" sz="2300" b="1" dirty="0" smtClean="0"/>
              <a:t>PROJEKTY SOLIDARNOŚCI</a:t>
            </a:r>
          </a:p>
          <a:p>
            <a:pPr algn="ctr"/>
            <a:r>
              <a:rPr lang="pl-PL" sz="2300" b="1" dirty="0" smtClean="0"/>
              <a:t>W EUROPEJSKIM </a:t>
            </a:r>
            <a:r>
              <a:rPr lang="pl-PL" sz="2300" b="1" dirty="0"/>
              <a:t>KORPUSIE SOLIDARNOŚCI</a:t>
            </a:r>
          </a:p>
        </p:txBody>
      </p:sp>
    </p:spTree>
    <p:extLst>
      <p:ext uri="{BB962C8B-B14F-4D97-AF65-F5344CB8AC3E}">
        <p14:creationId xmlns:p14="http://schemas.microsoft.com/office/powerpoint/2010/main" val="398442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3000" dirty="0" smtClean="0"/>
              <a:t>Terminy</a:t>
            </a:r>
            <a:br>
              <a:rPr lang="pl-PL" sz="3000" dirty="0" smtClean="0"/>
            </a:br>
            <a:r>
              <a:rPr lang="pl-PL" sz="3000" dirty="0" smtClean="0"/>
              <a:t>Budżet</a:t>
            </a:r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val="232764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1"/>
          <p:cNvSpPr txBox="1">
            <a:spLocks/>
          </p:cNvSpPr>
          <p:nvPr/>
        </p:nvSpPr>
        <p:spPr>
          <a:xfrm>
            <a:off x="603250" y="873726"/>
            <a:ext cx="7753350" cy="33623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pl-PL" sz="20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marL="288000" indent="-288000">
              <a:buClr>
                <a:srgbClr val="898989"/>
              </a:buClr>
              <a:buSzPts val="1600"/>
            </a:pPr>
            <a:endParaRPr lang="pl-PL" sz="1600" dirty="0" smtClean="0"/>
          </a:p>
          <a:p>
            <a:pPr marL="288000" indent="-288000">
              <a:buClr>
                <a:srgbClr val="898989"/>
              </a:buClr>
              <a:buSzPts val="1600"/>
              <a:buFont typeface="Arial"/>
              <a:buNone/>
            </a:pPr>
            <a:r>
              <a:rPr lang="pl-PL" sz="1600" dirty="0" smtClean="0"/>
              <a:t> </a:t>
            </a:r>
          </a:p>
          <a:p>
            <a:pPr marL="288000" indent="-288000">
              <a:buClr>
                <a:srgbClr val="898989"/>
              </a:buClr>
              <a:buSzPts val="2000"/>
              <a:buFont typeface="Calibri"/>
              <a:buNone/>
            </a:pPr>
            <a:endParaRPr lang="pl-PL" dirty="0"/>
          </a:p>
        </p:txBody>
      </p:sp>
      <p:sp>
        <p:nvSpPr>
          <p:cNvPr id="7" name="Symbol zastępczy tekstu 3"/>
          <p:cNvSpPr>
            <a:spLocks noGrp="1"/>
          </p:cNvSpPr>
          <p:nvPr>
            <p:ph type="body" idx="1"/>
          </p:nvPr>
        </p:nvSpPr>
        <p:spPr>
          <a:xfrm>
            <a:off x="686685" y="276564"/>
            <a:ext cx="7772400" cy="608147"/>
          </a:xfrm>
        </p:spPr>
        <p:txBody>
          <a:bodyPr/>
          <a:lstStyle/>
          <a:p>
            <a:pPr algn="ctr"/>
            <a:r>
              <a:rPr lang="pl-PL" sz="2300" b="1" dirty="0" smtClean="0"/>
              <a:t>TERMINY SKŁADANIA WNIOSKÓW 2019</a:t>
            </a:r>
            <a:endParaRPr lang="pl-PL" sz="2300" b="1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613040"/>
              </p:ext>
            </p:extLst>
          </p:nvPr>
        </p:nvGraphicFramePr>
        <p:xfrm>
          <a:off x="465609" y="1531917"/>
          <a:ext cx="8132126" cy="2386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8922"/>
                <a:gridCol w="1591068"/>
                <a:gridCol w="1591068"/>
                <a:gridCol w="1591068"/>
              </a:tblGrid>
              <a:tr h="612900">
                <a:tc>
                  <a:txBody>
                    <a:bodyPr/>
                    <a:lstStyle/>
                    <a:p>
                      <a:r>
                        <a:rPr lang="pl-PL" dirty="0" smtClean="0"/>
                        <a:t>Działanie</a:t>
                      </a:r>
                      <a:endParaRPr lang="pl-PL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Termin składania wniosków</a:t>
                      </a:r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428217">
                <a:tc>
                  <a:txBody>
                    <a:bodyPr/>
                    <a:lstStyle/>
                    <a:p>
                      <a:r>
                        <a:rPr lang="pl-PL" sz="15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</a:rPr>
                        <a:t>Znak Jakości</a:t>
                      </a:r>
                      <a:endParaRPr lang="pl-PL" sz="1500" b="1" i="0" u="none" strike="noStrike" kern="1200" cap="none" spc="0" baseline="0" dirty="0">
                        <a:solidFill>
                          <a:srgbClr val="898989"/>
                        </a:solidFill>
                        <a:uFillTx/>
                        <a:latin typeface="Calibri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15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  <a:ea typeface="+mn-ea"/>
                          <a:cs typeface="+mn-cs"/>
                        </a:rPr>
                        <a:t>na bieżąco</a:t>
                      </a:r>
                      <a:endParaRPr lang="pl-PL" sz="1500" b="1" i="0" u="none" strike="noStrike" kern="1200" cap="none" spc="0" baseline="0" dirty="0">
                        <a:solidFill>
                          <a:srgbClr val="898989"/>
                        </a:solidFill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500" b="1" i="0" u="none" strike="noStrike" kern="1200" cap="none" spc="0" baseline="0" dirty="0">
                        <a:solidFill>
                          <a:srgbClr val="898989"/>
                        </a:solidFill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500" b="1" i="0" u="none" strike="noStrike" kern="1200" cap="none" spc="0" baseline="0" dirty="0">
                        <a:solidFill>
                          <a:srgbClr val="898989"/>
                        </a:solidFill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28217">
                <a:tc>
                  <a:txBody>
                    <a:bodyPr/>
                    <a:lstStyle/>
                    <a:p>
                      <a:r>
                        <a:rPr lang="pl-PL" sz="15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</a:rPr>
                        <a:t>Projekty Wolontariatu</a:t>
                      </a:r>
                      <a:endParaRPr lang="pl-PL" sz="1500" b="1" i="0" u="none" strike="noStrike" kern="1200" cap="none" spc="0" baseline="0" dirty="0">
                        <a:solidFill>
                          <a:srgbClr val="898989"/>
                        </a:solidFill>
                        <a:uFillTx/>
                        <a:latin typeface="Calibri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pl-PL" sz="15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+mn-lt"/>
                          <a:ea typeface="+mn-ea"/>
                          <a:cs typeface="+mn-cs"/>
                        </a:rPr>
                        <a:t>7 lutego 2019</a:t>
                      </a:r>
                    </a:p>
                  </a:txBody>
                  <a:tcPr anchor="ctr" anchorCtr="1"/>
                </a:tc>
                <a:tc rowSpan="3">
                  <a:txBody>
                    <a:bodyPr/>
                    <a:lstStyle/>
                    <a:p>
                      <a:r>
                        <a:rPr lang="pl-PL" sz="15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+mn-lt"/>
                          <a:ea typeface="+mn-ea"/>
                          <a:cs typeface="+mn-cs"/>
                        </a:rPr>
                        <a:t>kwietnia 2019</a:t>
                      </a:r>
                    </a:p>
                  </a:txBody>
                  <a:tcPr anchor="ctr" anchorCtr="1"/>
                </a:tc>
                <a:tc rowSpan="3">
                  <a:txBody>
                    <a:bodyPr/>
                    <a:lstStyle/>
                    <a:p>
                      <a:r>
                        <a:rPr lang="pl-PL" sz="15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+mn-lt"/>
                          <a:ea typeface="+mn-ea"/>
                          <a:cs typeface="+mn-cs"/>
                        </a:rPr>
                        <a:t> 1 października 2019</a:t>
                      </a:r>
                    </a:p>
                  </a:txBody>
                  <a:tcPr anchor="ctr" anchorCtr="1"/>
                </a:tc>
              </a:tr>
              <a:tr h="428217">
                <a:tc>
                  <a:txBody>
                    <a:bodyPr/>
                    <a:lstStyle/>
                    <a:p>
                      <a:r>
                        <a:rPr lang="pl-PL" sz="15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</a:rPr>
                        <a:t>Praca i staże zawodowe</a:t>
                      </a:r>
                      <a:endParaRPr lang="pl-PL" sz="1500" b="1" i="0" u="none" strike="noStrike" kern="1200" cap="none" spc="0" baseline="0" dirty="0">
                        <a:solidFill>
                          <a:srgbClr val="898989"/>
                        </a:solidFill>
                        <a:uFillTx/>
                        <a:latin typeface="Calibri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sz="1500" b="1" i="0" u="none" strike="noStrike" kern="1200" cap="none" spc="0" baseline="0" dirty="0" smtClean="0">
                        <a:solidFill>
                          <a:srgbClr val="898989"/>
                        </a:solidFill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sz="1500" b="1" i="0" u="none" strike="noStrike" kern="1200" cap="none" spc="0" baseline="0" dirty="0" smtClean="0">
                        <a:solidFill>
                          <a:srgbClr val="898989"/>
                        </a:solidFill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sz="1500" b="1" i="0" u="none" strike="noStrike" kern="1200" cap="none" spc="0" baseline="0" dirty="0" smtClean="0">
                        <a:solidFill>
                          <a:srgbClr val="898989"/>
                        </a:solidFill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9390">
                <a:tc>
                  <a:txBody>
                    <a:bodyPr/>
                    <a:lstStyle/>
                    <a:p>
                      <a:r>
                        <a:rPr lang="pl-PL" sz="15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  <a:ea typeface="+mn-ea"/>
                          <a:cs typeface="+mn-cs"/>
                        </a:rPr>
                        <a:t>Projekty Solidarności</a:t>
                      </a:r>
                      <a:endParaRPr lang="pl-PL" sz="1500" b="1" i="0" u="none" strike="noStrike" kern="1200" cap="none" spc="0" baseline="0" dirty="0">
                        <a:solidFill>
                          <a:srgbClr val="898989"/>
                        </a:solidFill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500" b="1" i="0" u="none" strike="noStrike" kern="1200" cap="none" spc="0" baseline="0" dirty="0" smtClean="0">
                        <a:solidFill>
                          <a:srgbClr val="898989"/>
                        </a:solidFill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500" b="1" i="0" u="none" strike="noStrike" kern="1200" cap="none" spc="0" baseline="0" dirty="0" smtClean="0">
                        <a:solidFill>
                          <a:srgbClr val="898989"/>
                        </a:solidFill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500" b="1" i="0" u="none" strike="noStrike" kern="1200" cap="none" spc="0" baseline="0" dirty="0" smtClean="0">
                        <a:solidFill>
                          <a:srgbClr val="898989"/>
                        </a:solidFill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680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1"/>
          <p:cNvSpPr txBox="1">
            <a:spLocks/>
          </p:cNvSpPr>
          <p:nvPr/>
        </p:nvSpPr>
        <p:spPr>
          <a:xfrm>
            <a:off x="603250" y="851708"/>
            <a:ext cx="7753350" cy="33623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pl-PL" sz="20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marL="288000" indent="-288000">
              <a:buClr>
                <a:srgbClr val="898989"/>
              </a:buClr>
              <a:buSzPts val="1600"/>
            </a:pPr>
            <a:endParaRPr lang="pl-PL" sz="1600" dirty="0" smtClean="0"/>
          </a:p>
          <a:p>
            <a:pPr marL="288000" indent="-288000">
              <a:buClr>
                <a:srgbClr val="898989"/>
              </a:buClr>
              <a:buSzPts val="1600"/>
              <a:buFont typeface="Arial"/>
              <a:buNone/>
            </a:pPr>
            <a:r>
              <a:rPr lang="pl-PL" sz="1600" dirty="0" smtClean="0"/>
              <a:t> </a:t>
            </a:r>
          </a:p>
          <a:p>
            <a:pPr marL="288000" indent="-288000">
              <a:buClr>
                <a:srgbClr val="898989"/>
              </a:buClr>
              <a:buSzPts val="2000"/>
              <a:buFont typeface="Calibri"/>
              <a:buNone/>
            </a:pPr>
            <a:endParaRPr lang="pl-PL" dirty="0"/>
          </a:p>
        </p:txBody>
      </p:sp>
      <p:sp>
        <p:nvSpPr>
          <p:cNvPr id="7" name="Symbol zastępczy tekstu 3"/>
          <p:cNvSpPr>
            <a:spLocks noGrp="1"/>
          </p:cNvSpPr>
          <p:nvPr>
            <p:ph type="body" idx="1"/>
          </p:nvPr>
        </p:nvSpPr>
        <p:spPr>
          <a:xfrm>
            <a:off x="686685" y="276564"/>
            <a:ext cx="7772400" cy="608147"/>
          </a:xfrm>
        </p:spPr>
        <p:txBody>
          <a:bodyPr/>
          <a:lstStyle/>
          <a:p>
            <a:pPr algn="ctr"/>
            <a:r>
              <a:rPr lang="pl-PL" sz="2300" b="1" dirty="0"/>
              <a:t>BUDŻET EUROPEJSKIEGO KORPUSU SOLIDARNOŚCI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684854"/>
              </p:ext>
            </p:extLst>
          </p:nvPr>
        </p:nvGraphicFramePr>
        <p:xfrm>
          <a:off x="413862" y="1591294"/>
          <a:ext cx="8132126" cy="2279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8922"/>
                <a:gridCol w="4773204"/>
              </a:tblGrid>
              <a:tr h="566141">
                <a:tc>
                  <a:txBody>
                    <a:bodyPr/>
                    <a:lstStyle/>
                    <a:p>
                      <a:r>
                        <a:rPr lang="pl-PL" dirty="0" smtClean="0"/>
                        <a:t>Działanie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Dostępny budżet</a:t>
                      </a:r>
                      <a:endParaRPr lang="pl-PL" dirty="0"/>
                    </a:p>
                  </a:txBody>
                  <a:tcPr/>
                </a:tc>
              </a:tr>
              <a:tr h="428217">
                <a:tc>
                  <a:txBody>
                    <a:bodyPr/>
                    <a:lstStyle/>
                    <a:p>
                      <a:r>
                        <a:rPr lang="pl-PL" sz="15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</a:rPr>
                        <a:t>Projekty Wolontariatu</a:t>
                      </a:r>
                      <a:endParaRPr lang="pl-PL" sz="1500" b="1" i="0" u="none" strike="noStrike" kern="1200" cap="none" spc="0" baseline="0" dirty="0">
                        <a:solidFill>
                          <a:srgbClr val="898989"/>
                        </a:solidFill>
                        <a:uFillTx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5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  <a:ea typeface="+mn-ea"/>
                          <a:cs typeface="+mn-cs"/>
                        </a:rPr>
                        <a:t>6 515 294 EUR</a:t>
                      </a:r>
                      <a:endParaRPr lang="pl-PL" sz="1500" b="1" i="0" u="none" strike="noStrike" kern="1200" cap="none" spc="0" baseline="0" dirty="0">
                        <a:solidFill>
                          <a:srgbClr val="898989"/>
                        </a:solidFill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</a:tr>
              <a:tr h="428217">
                <a:tc>
                  <a:txBody>
                    <a:bodyPr/>
                    <a:lstStyle/>
                    <a:p>
                      <a:r>
                        <a:rPr lang="pl-PL" sz="15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</a:rPr>
                        <a:t>Praca i staże zawodowe</a:t>
                      </a:r>
                      <a:endParaRPr lang="pl-PL" sz="1500" b="1" i="0" u="none" strike="noStrike" kern="1200" cap="none" spc="0" baseline="0" dirty="0">
                        <a:solidFill>
                          <a:srgbClr val="898989"/>
                        </a:solidFill>
                        <a:uFillTx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5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  <a:ea typeface="+mn-ea"/>
                          <a:cs typeface="+mn-cs"/>
                        </a:rPr>
                        <a:t>604 888 EUR</a:t>
                      </a:r>
                      <a:endParaRPr lang="pl-PL" sz="1500" b="1" i="0" u="none" strike="noStrike" kern="1200" cap="none" spc="0" baseline="0" dirty="0">
                        <a:solidFill>
                          <a:srgbClr val="898989"/>
                        </a:solidFill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</a:tr>
              <a:tr h="428217">
                <a:tc>
                  <a:txBody>
                    <a:bodyPr/>
                    <a:lstStyle/>
                    <a:p>
                      <a:r>
                        <a:rPr lang="pl-PL" sz="15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  <a:ea typeface="+mn-ea"/>
                          <a:cs typeface="+mn-cs"/>
                        </a:rPr>
                        <a:t>Projekty Solidarności</a:t>
                      </a:r>
                      <a:endParaRPr lang="pl-PL" sz="1500" b="1" i="0" u="none" strike="noStrike" kern="1200" cap="none" spc="0" baseline="0" dirty="0">
                        <a:solidFill>
                          <a:srgbClr val="898989"/>
                        </a:solidFill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5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  <a:ea typeface="+mn-ea"/>
                          <a:cs typeface="+mn-cs"/>
                        </a:rPr>
                        <a:t>514 409 EUR</a:t>
                      </a:r>
                      <a:endParaRPr lang="pl-PL" sz="1500" b="1" i="0" u="none" strike="noStrike" kern="1200" cap="none" spc="0" baseline="0" dirty="0">
                        <a:solidFill>
                          <a:srgbClr val="898989"/>
                        </a:solidFill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</a:tr>
              <a:tr h="428217">
                <a:tc gridSpan="2">
                  <a:txBody>
                    <a:bodyPr/>
                    <a:lstStyle/>
                    <a:p>
                      <a:r>
                        <a:rPr lang="pl-PL" sz="15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  <a:ea typeface="+mn-ea"/>
                          <a:cs typeface="+mn-cs"/>
                        </a:rPr>
                        <a:t>20% przeznaczone na projekty krajowe</a:t>
                      </a:r>
                      <a:endParaRPr lang="pl-PL" sz="1500" b="1" i="0" u="none" strike="noStrike" kern="1200" cap="none" spc="0" baseline="0" dirty="0">
                        <a:solidFill>
                          <a:srgbClr val="898989"/>
                        </a:solidFill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 anchor="ctr" anchorCtr="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836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34488" y="3372593"/>
            <a:ext cx="3782940" cy="1408403"/>
          </a:xfrm>
        </p:spPr>
        <p:txBody>
          <a:bodyPr anchor="ctr"/>
          <a:lstStyle/>
          <a:p>
            <a:pPr algn="ctr">
              <a:spcAft>
                <a:spcPts val="1800"/>
              </a:spcAft>
            </a:pPr>
            <a:r>
              <a:rPr lang="pl-PL" sz="3200" dirty="0" smtClean="0"/>
              <a:t>     </a:t>
            </a:r>
            <a:r>
              <a:rPr lang="pl-PL" sz="1600" dirty="0" smtClean="0"/>
              <a:t>Europejski Korpus Solidarności </a:t>
            </a:r>
            <a:br>
              <a:rPr lang="pl-PL" sz="1600" dirty="0" smtClean="0"/>
            </a:br>
            <a:r>
              <a:rPr lang="pl-PL" sz="1600" dirty="0" smtClean="0"/>
              <a:t>           </a:t>
            </a:r>
            <a:br>
              <a:rPr lang="pl-PL" sz="1600" dirty="0" smtClean="0"/>
            </a:br>
            <a:r>
              <a:rPr lang="pl-PL" sz="1600" dirty="0"/>
              <a:t/>
            </a:r>
            <a:br>
              <a:rPr lang="pl-PL" sz="1600" dirty="0"/>
            </a:br>
            <a:r>
              <a:rPr lang="pl-PL" sz="1600" dirty="0" smtClean="0"/>
              <a:t>           </a:t>
            </a:r>
            <a:r>
              <a:rPr lang="pl-PL" sz="1600" dirty="0" err="1" smtClean="0"/>
              <a:t>europejskikorpussolidarnosci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/>
              <a:t> </a:t>
            </a:r>
            <a:r>
              <a:rPr lang="pl-PL" sz="1600" dirty="0" smtClean="0"/>
              <a:t>    </a:t>
            </a:r>
            <a:endParaRPr lang="pl-PL" sz="16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583" y="4194609"/>
            <a:ext cx="589217" cy="58921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583" y="3377742"/>
            <a:ext cx="589217" cy="589217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5046583" y="356823"/>
            <a:ext cx="36457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Agnieszka Bielska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Melania </a:t>
            </a:r>
            <a:r>
              <a:rPr lang="pl-PL" dirty="0" err="1">
                <a:solidFill>
                  <a:schemeClr val="bg1"/>
                </a:solidFill>
              </a:rPr>
              <a:t>Miksiewicz</a:t>
            </a:r>
            <a:r>
              <a:rPr lang="pl-PL" dirty="0">
                <a:solidFill>
                  <a:schemeClr val="bg1"/>
                </a:solidFill>
              </a:rPr>
              <a:t/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Urszula </a:t>
            </a:r>
            <a:r>
              <a:rPr lang="pl-PL" dirty="0" err="1" smtClean="0">
                <a:solidFill>
                  <a:schemeClr val="bg1"/>
                </a:solidFill>
              </a:rPr>
              <a:t>Buchowicz</a:t>
            </a:r>
            <a:endParaRPr lang="pl-PL" dirty="0" smtClean="0">
              <a:solidFill>
                <a:schemeClr val="bg1"/>
              </a:solidFill>
            </a:endParaRPr>
          </a:p>
          <a:p>
            <a:pPr algn="ctr"/>
            <a:r>
              <a:rPr lang="pl-PL" dirty="0" smtClean="0">
                <a:solidFill>
                  <a:schemeClr val="bg1"/>
                </a:solidFill>
              </a:rPr>
              <a:t>Kalina </a:t>
            </a:r>
            <a:r>
              <a:rPr lang="pl-PL" dirty="0" err="1" smtClean="0">
                <a:solidFill>
                  <a:schemeClr val="bg1"/>
                </a:solidFill>
              </a:rPr>
              <a:t>Strzałba</a:t>
            </a:r>
            <a:r>
              <a:rPr lang="pl-PL" dirty="0">
                <a:solidFill>
                  <a:schemeClr val="bg1"/>
                </a:solidFill>
              </a:rPr>
              <a:t/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Joanna Jastrzębska</a:t>
            </a:r>
          </a:p>
        </p:txBody>
      </p:sp>
      <p:sp>
        <p:nvSpPr>
          <p:cNvPr id="4" name="Prostokąt 3"/>
          <p:cNvSpPr/>
          <p:nvPr/>
        </p:nvSpPr>
        <p:spPr>
          <a:xfrm>
            <a:off x="5610445" y="2106650"/>
            <a:ext cx="251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KONTAKT</a:t>
            </a:r>
            <a:br>
              <a:rPr lang="pl-PL" sz="2400" dirty="0">
                <a:solidFill>
                  <a:schemeClr val="bg1"/>
                </a:solidFill>
              </a:rPr>
            </a:br>
            <a:r>
              <a:rPr lang="pl-PL" sz="2400" dirty="0">
                <a:solidFill>
                  <a:schemeClr val="bg1"/>
                </a:solidFill>
              </a:rPr>
              <a:t>eks@frse.org.pl</a:t>
            </a:r>
          </a:p>
        </p:txBody>
      </p:sp>
    </p:spTree>
    <p:extLst>
      <p:ext uri="{BB962C8B-B14F-4D97-AF65-F5344CB8AC3E}">
        <p14:creationId xmlns:p14="http://schemas.microsoft.com/office/powerpoint/2010/main" val="273030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>
          <a:xfrm>
            <a:off x="611560" y="267494"/>
            <a:ext cx="7772400" cy="613102"/>
          </a:xfrm>
        </p:spPr>
        <p:txBody>
          <a:bodyPr/>
          <a:lstStyle/>
          <a:p>
            <a:r>
              <a:rPr lang="pl-PL" sz="2300" b="1" dirty="0" smtClean="0">
                <a:solidFill>
                  <a:srgbClr val="898989"/>
                </a:solidFill>
              </a:rPr>
              <a:t>EUROPEJSKI KORPUS SOLIDARNOŚCI</a:t>
            </a:r>
            <a:endParaRPr lang="pl-PL" sz="2300" b="1" dirty="0">
              <a:solidFill>
                <a:srgbClr val="898989"/>
              </a:solidFill>
            </a:endParaRP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1"/>
          </p:nvPr>
        </p:nvSpPr>
        <p:spPr>
          <a:xfrm>
            <a:off x="323528" y="771550"/>
            <a:ext cx="8208912" cy="3333791"/>
          </a:xfrm>
        </p:spPr>
        <p:txBody>
          <a:bodyPr/>
          <a:lstStyle/>
          <a:p>
            <a:pPr algn="l"/>
            <a:endParaRPr lang="pl-PL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/>
              <a:t>Umożliwienie młodzieży, dzięki wsparciu organizacji, udziału w działaniach o charakterze </a:t>
            </a:r>
            <a:r>
              <a:rPr lang="pl-PL" sz="2000" dirty="0" smtClean="0"/>
              <a:t>solidarnościowym. Działania te będą miały pozytywne </a:t>
            </a:r>
            <a:r>
              <a:rPr lang="pl-PL" sz="2000" dirty="0"/>
              <a:t>efekty </a:t>
            </a:r>
            <a:r>
              <a:rPr lang="pl-PL" sz="2000" dirty="0" smtClean="0"/>
              <a:t>społeczne i pozwolą młodym ludziom na zdobycie lub poszerzenie doświadczenia, podniesienie kompetencji i zdobycie nowych umiejętności</a:t>
            </a:r>
            <a:endParaRPr lang="pl-PL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/>
              <a:t>Zapewnienie działań wysokiej jakości, które odpowiadają wartościom Europejskiego Korpusu Solidarności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/>
              <a:t>Uwzględnienie działań o charakterze włączającym młodzież z mniejszymi szansami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/>
              <a:t>Wniesienie wkładu na rzecz współpracy europejskiej</a:t>
            </a:r>
          </a:p>
        </p:txBody>
      </p:sp>
    </p:spTree>
    <p:extLst>
      <p:ext uri="{BB962C8B-B14F-4D97-AF65-F5344CB8AC3E}">
        <p14:creationId xmlns:p14="http://schemas.microsoft.com/office/powerpoint/2010/main" val="3661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34488" y="3372593"/>
            <a:ext cx="3782940" cy="1408403"/>
          </a:xfrm>
        </p:spPr>
        <p:txBody>
          <a:bodyPr anchor="ctr"/>
          <a:lstStyle/>
          <a:p>
            <a:pPr algn="ctr">
              <a:spcAft>
                <a:spcPts val="1800"/>
              </a:spcAft>
            </a:pPr>
            <a:r>
              <a:rPr lang="pl-PL" sz="3200" dirty="0" smtClean="0"/>
              <a:t>    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/>
              <a:t> </a:t>
            </a:r>
            <a:r>
              <a:rPr lang="pl-PL" sz="1600" dirty="0" smtClean="0"/>
              <a:t>    </a:t>
            </a:r>
            <a:endParaRPr lang="pl-PL" sz="16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667002" y="1615043"/>
            <a:ext cx="44769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chemeClr val="bg2"/>
                </a:solidFill>
              </a:rPr>
              <a:t>Zapraszamy do odwiedzenia stoisk informacyjnych oraz punktów eksperckich!</a:t>
            </a:r>
            <a:endParaRPr lang="pl-PL" sz="3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07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>
          <a:xfrm>
            <a:off x="611560" y="267494"/>
            <a:ext cx="7772400" cy="613102"/>
          </a:xfrm>
        </p:spPr>
        <p:txBody>
          <a:bodyPr/>
          <a:lstStyle/>
          <a:p>
            <a:r>
              <a:rPr lang="pl-PL" sz="2300" b="1" dirty="0" smtClean="0">
                <a:solidFill>
                  <a:srgbClr val="898989"/>
                </a:solidFill>
              </a:rPr>
              <a:t>SŁOWA KLUCZOWE</a:t>
            </a:r>
            <a:endParaRPr lang="pl-PL" sz="2300" b="1" dirty="0">
              <a:solidFill>
                <a:srgbClr val="898989"/>
              </a:solidFill>
            </a:endParaRP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1"/>
          </p:nvPr>
        </p:nvSpPr>
        <p:spPr>
          <a:xfrm>
            <a:off x="323528" y="771550"/>
            <a:ext cx="8208912" cy="3333791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dirty="0" smtClean="0"/>
              <a:t>Włączanie społeczne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dirty="0" smtClean="0"/>
              <a:t>Edukacja </a:t>
            </a:r>
            <a:r>
              <a:rPr lang="pl-PL" sz="2000" dirty="0" err="1" smtClean="0"/>
              <a:t>pozaformalna</a:t>
            </a:r>
            <a:endParaRPr lang="pl-PL" sz="20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dirty="0" smtClean="0"/>
              <a:t>Uznawanie </a:t>
            </a:r>
            <a:r>
              <a:rPr lang="pl-PL" sz="2000" dirty="0"/>
              <a:t>i potwierdzanie umiejętności i </a:t>
            </a:r>
            <a:r>
              <a:rPr lang="pl-PL" sz="2000" dirty="0" smtClean="0"/>
              <a:t>kwalifikacji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dirty="0" smtClean="0"/>
              <a:t>Europejska wartość dodana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dirty="0" smtClean="0"/>
              <a:t>Wymiar międzynarodowy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dirty="0" smtClean="0"/>
              <a:t>Wielojęzyczność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dirty="0" smtClean="0"/>
              <a:t>Ochrona i bezpieczeństwo uczestników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dirty="0" smtClean="0"/>
              <a:t>Upowszechnianie </a:t>
            </a:r>
            <a:r>
              <a:rPr lang="pl-PL" sz="2000" dirty="0"/>
              <a:t>i </a:t>
            </a:r>
            <a:r>
              <a:rPr lang="pl-PL" sz="2000" dirty="0" smtClean="0"/>
              <a:t>wykorzystywanie rezultatów projektów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12647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25" y="295275"/>
            <a:ext cx="8063300" cy="384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2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>
          <a:xfrm>
            <a:off x="611560" y="195486"/>
            <a:ext cx="7772400" cy="576063"/>
          </a:xfrm>
        </p:spPr>
        <p:txBody>
          <a:bodyPr/>
          <a:lstStyle/>
          <a:p>
            <a:r>
              <a:rPr lang="pl-PL" sz="2300" b="1" dirty="0" smtClean="0">
                <a:solidFill>
                  <a:srgbClr val="898989"/>
                </a:solidFill>
              </a:rPr>
              <a:t>Zasięg geograficzny</a:t>
            </a:r>
            <a:endParaRPr lang="pl-PL" sz="2300" b="1" dirty="0">
              <a:solidFill>
                <a:srgbClr val="898989"/>
              </a:solidFill>
            </a:endParaRP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1"/>
          </p:nvPr>
        </p:nvSpPr>
        <p:spPr>
          <a:xfrm>
            <a:off x="467544" y="627534"/>
            <a:ext cx="7920880" cy="3744416"/>
          </a:xfrm>
        </p:spPr>
        <p:txBody>
          <a:bodyPr/>
          <a:lstStyle/>
          <a:p>
            <a:pPr algn="l"/>
            <a:endParaRPr lang="pl-PL" dirty="0" smtClean="0"/>
          </a:p>
          <a:p>
            <a:pPr algn="l"/>
            <a:endParaRPr lang="pl-PL" dirty="0"/>
          </a:p>
          <a:p>
            <a:pPr algn="l"/>
            <a:endParaRPr lang="pl-PL" dirty="0" smtClean="0"/>
          </a:p>
          <a:p>
            <a:pPr algn="l"/>
            <a:endParaRPr lang="pl-PL" dirty="0"/>
          </a:p>
          <a:p>
            <a:pPr algn="l"/>
            <a:endParaRPr lang="pl-PL" dirty="0" smtClean="0"/>
          </a:p>
          <a:p>
            <a:pPr algn="l"/>
            <a:endParaRPr lang="pl-PL" dirty="0"/>
          </a:p>
          <a:p>
            <a:pPr algn="l"/>
            <a:r>
              <a:rPr lang="pl-PL" sz="800" dirty="0" smtClean="0"/>
              <a:t>* Na podstawie umów podpisanych z UE dotyczących uczestnictwa tych krajów w Programach UE</a:t>
            </a:r>
            <a:endParaRPr lang="pl-PL" sz="8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425300"/>
              </p:ext>
            </p:extLst>
          </p:nvPr>
        </p:nvGraphicFramePr>
        <p:xfrm>
          <a:off x="755576" y="771550"/>
          <a:ext cx="7560840" cy="339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512168"/>
                <a:gridCol w="1512168"/>
                <a:gridCol w="1512168"/>
                <a:gridCol w="151216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Wolontariat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Praca/staże</a:t>
                      </a:r>
                      <a:r>
                        <a:rPr lang="pl-PL" sz="1200" baseline="0" dirty="0" smtClean="0"/>
                        <a:t> zawodowe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Projekty Solidarności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Tworzenie sieci współpracy</a:t>
                      </a:r>
                    </a:p>
                    <a:p>
                      <a:pPr algn="ctr"/>
                      <a:endParaRPr lang="pl-PL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500" b="0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</a:rPr>
                        <a:t>Kraje UE</a:t>
                      </a:r>
                      <a:endParaRPr lang="pl-PL" sz="1500" b="0" i="0" u="none" strike="noStrike" kern="1200" cap="none" spc="0" baseline="0" dirty="0">
                        <a:solidFill>
                          <a:srgbClr val="898989"/>
                        </a:solidFill>
                        <a:uFillTx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300" b="0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</a:rPr>
                        <a:t>+</a:t>
                      </a:r>
                      <a:endParaRPr lang="pl-PL" sz="2300" b="0" i="0" u="none" strike="noStrike" kern="1200" cap="none" spc="0" baseline="0" dirty="0">
                        <a:solidFill>
                          <a:srgbClr val="898989"/>
                        </a:solidFill>
                        <a:uFillTx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300" b="0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300" b="0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300" b="0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</a:rPr>
                        <a:t>+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500" b="0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  <a:ea typeface="+mn-ea"/>
                          <a:cs typeface="+mn-cs"/>
                        </a:rPr>
                        <a:t>Kraje kandydujące*</a:t>
                      </a:r>
                      <a:endParaRPr lang="pl-PL" sz="1500" b="0" i="0" u="none" strike="noStrike" kern="1200" cap="none" spc="0" baseline="0" dirty="0">
                        <a:solidFill>
                          <a:srgbClr val="898989"/>
                        </a:solidFill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300" b="0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</a:rPr>
                        <a:t>+</a:t>
                      </a:r>
                      <a:endParaRPr lang="pl-PL" sz="2300" b="0" i="0" u="none" strike="noStrike" kern="1200" cap="none" spc="0" baseline="0" dirty="0">
                        <a:solidFill>
                          <a:srgbClr val="898989"/>
                        </a:solidFill>
                        <a:uFillTx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300" b="0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300" b="0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300" b="0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</a:rPr>
                        <a:t>+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500" b="0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  <a:ea typeface="+mn-ea"/>
                          <a:cs typeface="+mn-cs"/>
                        </a:rPr>
                        <a:t>EFTA/EEA*</a:t>
                      </a:r>
                      <a:endParaRPr lang="pl-PL" sz="1500" b="0" i="0" u="none" strike="noStrike" kern="1200" cap="none" spc="0" baseline="0" dirty="0">
                        <a:solidFill>
                          <a:srgbClr val="898989"/>
                        </a:solidFill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300" b="0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</a:rPr>
                        <a:t>+</a:t>
                      </a:r>
                      <a:endParaRPr lang="pl-PL" sz="2300" b="0" i="0" u="none" strike="noStrike" kern="1200" cap="none" spc="0" baseline="0" dirty="0">
                        <a:solidFill>
                          <a:srgbClr val="898989"/>
                        </a:solidFill>
                        <a:uFillTx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300" b="0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300" b="0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300" b="0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</a:rPr>
                        <a:t>+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500" b="0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  <a:ea typeface="+mn-ea"/>
                          <a:cs typeface="+mn-cs"/>
                        </a:rPr>
                        <a:t>Szwajcaria*</a:t>
                      </a:r>
                      <a:endParaRPr lang="pl-PL" sz="1500" b="0" i="0" u="none" strike="noStrike" kern="1200" cap="none" spc="0" baseline="0" dirty="0">
                        <a:solidFill>
                          <a:srgbClr val="898989"/>
                        </a:solidFill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300" b="0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</a:rPr>
                        <a:t>+</a:t>
                      </a:r>
                      <a:endParaRPr lang="pl-PL" sz="2300" b="0" i="0" u="none" strike="noStrike" kern="1200" cap="none" spc="0" baseline="0" dirty="0">
                        <a:solidFill>
                          <a:srgbClr val="898989"/>
                        </a:solidFill>
                        <a:uFillTx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300" b="0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300" b="0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300" b="0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</a:rPr>
                        <a:t>+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000" b="0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  <a:ea typeface="+mn-ea"/>
                          <a:cs typeface="+mn-cs"/>
                        </a:rPr>
                        <a:t>Kraje objęte europejską polityką sąsiedzką*</a:t>
                      </a:r>
                      <a:endParaRPr lang="pl-PL" sz="1000" b="0" i="0" u="none" strike="noStrike" kern="1200" cap="none" spc="0" baseline="0" dirty="0">
                        <a:solidFill>
                          <a:srgbClr val="898989"/>
                        </a:solidFill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300" b="0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</a:rPr>
                        <a:t>+</a:t>
                      </a:r>
                      <a:endParaRPr lang="pl-PL" sz="2300" b="0" i="0" u="none" strike="noStrike" kern="1200" cap="none" spc="0" baseline="0" dirty="0">
                        <a:solidFill>
                          <a:srgbClr val="898989"/>
                        </a:solidFill>
                        <a:uFillTx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300" b="0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300" b="0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300" b="0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</a:rPr>
                        <a:t>+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000" b="0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  <a:ea typeface="+mn-ea"/>
                          <a:cs typeface="+mn-cs"/>
                        </a:rPr>
                        <a:t>Sąsiadujące Kraje Partnerskie</a:t>
                      </a:r>
                      <a:endParaRPr lang="pl-PL" sz="1000" b="0" i="0" u="none" strike="noStrike" kern="1200" cap="none" spc="0" baseline="0" dirty="0">
                        <a:solidFill>
                          <a:srgbClr val="898989"/>
                        </a:solidFill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300" b="0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+mn-lt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2300" b="0" i="0" u="none" strike="noStrike" kern="1200" cap="none" spc="0" baseline="0" dirty="0" smtClean="0">
                        <a:solidFill>
                          <a:srgbClr val="898989"/>
                        </a:solidFill>
                        <a:uFillTx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2300" b="0" i="0" u="none" strike="noStrike" kern="1200" cap="none" spc="0" baseline="0" dirty="0" smtClean="0">
                        <a:solidFill>
                          <a:srgbClr val="898989"/>
                        </a:solidFill>
                        <a:uFillTx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i="0" u="none" strike="noStrike" kern="1200" cap="none" spc="0" baseline="0" dirty="0" err="1" smtClean="0">
                          <a:solidFill>
                            <a:srgbClr val="898989"/>
                          </a:solidFill>
                          <a:uFillTx/>
                          <a:latin typeface="Calibri"/>
                          <a:ea typeface="+mn-ea"/>
                          <a:cs typeface="+mn-cs"/>
                        </a:rPr>
                        <a:t>Quality</a:t>
                      </a:r>
                      <a:r>
                        <a:rPr lang="pl-PL" sz="1000" b="1" i="0" u="none" strike="noStrike" kern="1200" cap="none" spc="0" baseline="0" dirty="0" smtClean="0">
                          <a:solidFill>
                            <a:srgbClr val="898989"/>
                          </a:solidFill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000" b="1" i="0" u="none" strike="noStrike" kern="1200" cap="none" spc="0" baseline="0" dirty="0" err="1" smtClean="0">
                          <a:solidFill>
                            <a:srgbClr val="898989"/>
                          </a:solidFill>
                          <a:uFillTx/>
                          <a:latin typeface="Calibri"/>
                          <a:ea typeface="+mn-ea"/>
                          <a:cs typeface="+mn-cs"/>
                        </a:rPr>
                        <a:t>label</a:t>
                      </a:r>
                      <a:endParaRPr lang="pl-PL" sz="1000" b="1" i="0" u="none" strike="noStrike" kern="1200" cap="none" spc="0" baseline="0" dirty="0" smtClean="0">
                        <a:solidFill>
                          <a:srgbClr val="898989"/>
                        </a:solidFill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21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l-PL" sz="3000" dirty="0" smtClean="0"/>
              <a:t/>
            </a:r>
            <a:br>
              <a:rPr lang="pl-PL" sz="3000" dirty="0" smtClean="0"/>
            </a:br>
            <a:r>
              <a:rPr lang="pl-PL" sz="3000" dirty="0"/>
              <a:t/>
            </a:r>
            <a:br>
              <a:rPr lang="pl-PL" sz="3000" dirty="0"/>
            </a:br>
            <a:r>
              <a:rPr lang="pl-PL" sz="3000" dirty="0" smtClean="0"/>
              <a:t/>
            </a:r>
            <a:br>
              <a:rPr lang="pl-PL" sz="3000" dirty="0" smtClean="0"/>
            </a:br>
            <a:r>
              <a:rPr lang="pl-PL" sz="3000" dirty="0" smtClean="0"/>
              <a:t>WOLONTARIAT</a:t>
            </a:r>
            <a:br>
              <a:rPr lang="pl-PL" sz="3000" dirty="0" smtClean="0"/>
            </a:br>
            <a:r>
              <a:rPr lang="pl-PL" sz="3000" dirty="0"/>
              <a:t/>
            </a:r>
            <a:br>
              <a:rPr lang="pl-PL" sz="30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333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753843" y="1288219"/>
            <a:ext cx="7772400" cy="30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Calibri"/>
              <a:buNone/>
            </a:pPr>
            <a:endParaRPr lang="pl-PL" sz="1400" dirty="0" smtClean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Calibri"/>
              <a:buNone/>
            </a:pPr>
            <a:endParaRPr lang="pl-PL" sz="1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Calibri"/>
              <a:buNone/>
            </a:pPr>
            <a:endParaRPr lang="pl-PL" sz="1400" dirty="0" smtClean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Calibri"/>
              <a:buNone/>
            </a:pPr>
            <a:endParaRPr lang="pl-PL" sz="1400"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 panose="020B0604020202020204" pitchFamily="34" charset="0"/>
              <a:buChar char="•"/>
            </a:pPr>
            <a:endParaRPr lang="pl-PL" sz="1400" dirty="0" smtClean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 panose="020B0604020202020204" pitchFamily="34" charset="0"/>
              <a:buChar char="•"/>
            </a:pPr>
            <a:endParaRPr lang="pl-PL" sz="1400"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 panose="020B0604020202020204" pitchFamily="34" charset="0"/>
              <a:buChar char="•"/>
            </a:pPr>
            <a:endParaRPr lang="pl-PL" sz="1400" dirty="0" smtClean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 panose="020B0604020202020204" pitchFamily="34" charset="0"/>
              <a:buChar char="•"/>
            </a:pPr>
            <a:r>
              <a:rPr lang="pl-PL" sz="1400" dirty="0" smtClean="0"/>
              <a:t>Projekty </a:t>
            </a:r>
            <a:r>
              <a:rPr lang="pl-PL" sz="1400" dirty="0"/>
              <a:t>W</a:t>
            </a:r>
            <a:r>
              <a:rPr lang="pl-PL" sz="1400" dirty="0" smtClean="0"/>
              <a:t>olontariatu </a:t>
            </a:r>
            <a:r>
              <a:rPr lang="pl-PL" sz="1400" dirty="0"/>
              <a:t>są jednym z głównych filarów Europejskiego Korpusu </a:t>
            </a:r>
            <a:r>
              <a:rPr lang="pl-PL" sz="1400" dirty="0" smtClean="0"/>
              <a:t>Solidarności </a:t>
            </a:r>
          </a:p>
          <a:p>
            <a:pPr lvl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400"/>
            </a:pPr>
            <a:endParaRPr sz="1400"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 panose="020B0604020202020204" pitchFamily="34" charset="0"/>
              <a:buChar char="•"/>
            </a:pPr>
            <a:r>
              <a:rPr lang="pl-PL" sz="1400" dirty="0" smtClean="0"/>
              <a:t>Formuła </a:t>
            </a:r>
            <a:r>
              <a:rPr lang="pl-PL" sz="1400" dirty="0"/>
              <a:t>projektów oparta jest na strukturze projektów Wolontariatu </a:t>
            </a:r>
            <a:r>
              <a:rPr lang="pl-PL" sz="1400" dirty="0" smtClean="0"/>
              <a:t>Europejskiego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</a:pPr>
            <a:endParaRPr sz="1400"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 panose="020B0604020202020204" pitchFamily="34" charset="0"/>
              <a:buChar char="•"/>
            </a:pPr>
            <a:r>
              <a:rPr lang="pl-PL" sz="1400" dirty="0"/>
              <a:t>Wolontariat umożliwia młodym ludziom angażowanie się w codzienną działalność organizacji oraz działanie na rzecz </a:t>
            </a:r>
            <a:r>
              <a:rPr lang="pl-PL" sz="1400" dirty="0" smtClean="0"/>
              <a:t>społeczeństwa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Calibri"/>
              <a:buNone/>
            </a:pPr>
            <a:r>
              <a:rPr lang="pl-PL" sz="1400" dirty="0"/>
              <a:t> </a:t>
            </a:r>
            <a:endParaRPr dirty="0"/>
          </a:p>
          <a:p>
            <a:pPr marL="285750" lvl="0" indent="-285750">
              <a:buClr>
                <a:srgbClr val="898989"/>
              </a:buClr>
              <a:buSzPts val="1400"/>
              <a:buFont typeface="Arial" panose="020B0604020202020204" pitchFamily="34" charset="0"/>
              <a:buChar char="•"/>
            </a:pPr>
            <a:r>
              <a:rPr lang="pl-PL" sz="1400" dirty="0"/>
              <a:t>Przykładowe obszary tematyczne Projektów Wolontariatu: </a:t>
            </a:r>
            <a:r>
              <a:rPr lang="pl-PL" sz="1400" dirty="0" smtClean="0"/>
              <a:t>włączenie społeczne, przyjmowanie </a:t>
            </a:r>
            <a:r>
              <a:rPr lang="pl-PL" sz="1400" dirty="0"/>
              <a:t>i integracja uchodźców i </a:t>
            </a:r>
            <a:r>
              <a:rPr lang="pl-PL" sz="1400" dirty="0" smtClean="0"/>
              <a:t>imigrantów, obywatelstwo </a:t>
            </a:r>
            <a:r>
              <a:rPr lang="pl-PL" sz="1400" dirty="0"/>
              <a:t>i uczestnictwo w życiu </a:t>
            </a:r>
            <a:r>
              <a:rPr lang="pl-PL" sz="1400" dirty="0" smtClean="0"/>
              <a:t>demokratycznym, zapobieganie </a:t>
            </a:r>
            <a:r>
              <a:rPr lang="pl-PL" sz="1400" dirty="0"/>
              <a:t>klęskom żywiołowym i usuwanie ich </a:t>
            </a:r>
            <a:r>
              <a:rPr lang="pl-PL" sz="1400" dirty="0" smtClean="0"/>
              <a:t>skutków, środowisko </a:t>
            </a:r>
            <a:r>
              <a:rPr lang="pl-PL" sz="1400" dirty="0"/>
              <a:t>naturalne i jego </a:t>
            </a:r>
            <a:r>
              <a:rPr lang="pl-PL" sz="1400" dirty="0" smtClean="0"/>
              <a:t>ochrona, zdrowie </a:t>
            </a:r>
            <a:r>
              <a:rPr lang="pl-PL" sz="1400" dirty="0"/>
              <a:t>i dobra </a:t>
            </a:r>
            <a:r>
              <a:rPr lang="pl-PL" sz="1400" dirty="0" smtClean="0"/>
              <a:t>kondycja, kształcenie </a:t>
            </a:r>
            <a:r>
              <a:rPr lang="pl-PL" sz="1400" dirty="0"/>
              <a:t>i </a:t>
            </a:r>
            <a:r>
              <a:rPr lang="pl-PL" sz="1400" dirty="0" smtClean="0"/>
              <a:t>szkolenie, zatrudnienie </a:t>
            </a:r>
            <a:r>
              <a:rPr lang="pl-PL" sz="1400" dirty="0"/>
              <a:t>i </a:t>
            </a:r>
            <a:r>
              <a:rPr lang="pl-PL" sz="1400" dirty="0" smtClean="0"/>
              <a:t>przedsiębiorczość, kreatywność </a:t>
            </a:r>
            <a:r>
              <a:rPr lang="pl-PL" sz="1400" dirty="0"/>
              <a:t>i </a:t>
            </a:r>
            <a:r>
              <a:rPr lang="pl-PL" sz="1400" dirty="0" smtClean="0"/>
              <a:t>kultura, sport</a:t>
            </a:r>
            <a:endParaRPr sz="1400" dirty="0"/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Calibri"/>
              <a:buNone/>
            </a:pPr>
            <a:endParaRPr sz="1400" dirty="0"/>
          </a:p>
        </p:txBody>
      </p:sp>
      <p:sp>
        <p:nvSpPr>
          <p:cNvPr id="35" name="Shape 35"/>
          <p:cNvSpPr txBox="1"/>
          <p:nvPr/>
        </p:nvSpPr>
        <p:spPr>
          <a:xfrm>
            <a:off x="914400" y="987577"/>
            <a:ext cx="731520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ctrTitle"/>
          </p:nvPr>
        </p:nvSpPr>
        <p:spPr>
          <a:xfrm>
            <a:off x="685800" y="255992"/>
            <a:ext cx="77724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/>
          <a:p>
            <a:pPr lvl="0">
              <a:buClr>
                <a:srgbClr val="898989"/>
              </a:buClr>
              <a:buSzPts val="2300"/>
            </a:pPr>
            <a:r>
              <a:rPr lang="pl-PL" sz="2300" cap="none" dirty="0">
                <a:solidFill>
                  <a:srgbClr val="898989"/>
                </a:solidFill>
                <a:ea typeface="Arial"/>
                <a:cs typeface="Arial"/>
                <a:sym typeface="Arial"/>
              </a:rPr>
              <a:t>WOLONTARIAT W</a:t>
            </a:r>
            <a:r>
              <a:rPr lang="pl-PL" sz="2300" cap="none" dirty="0" smtClean="0">
                <a:solidFill>
                  <a:srgbClr val="898989"/>
                </a:solidFill>
                <a:ea typeface="Arial"/>
                <a:cs typeface="Arial"/>
                <a:sym typeface="Arial"/>
              </a:rPr>
              <a:t> EUROPEJSKIM KORPUSIE </a:t>
            </a:r>
            <a:r>
              <a:rPr lang="pl-PL" sz="2300" cap="none" dirty="0">
                <a:solidFill>
                  <a:srgbClr val="898989"/>
                </a:solidFill>
                <a:ea typeface="Arial"/>
                <a:cs typeface="Arial"/>
                <a:sym typeface="Arial"/>
              </a:rPr>
              <a:t>SOLIDARNOŚCI</a:t>
            </a:r>
            <a:r>
              <a:rPr lang="pl-PL" sz="2300" b="1" i="0" u="none" strike="noStrike" cap="none" dirty="0">
                <a:solidFill>
                  <a:srgbClr val="898989"/>
                </a:solidFill>
                <a:latin typeface="+mj-lt"/>
                <a:ea typeface="Arial"/>
                <a:cs typeface="Arial"/>
                <a:sym typeface="Arial"/>
              </a:rPr>
              <a:t/>
            </a:r>
            <a:br>
              <a:rPr lang="pl-PL" sz="2300" b="1" i="0" u="none" strike="noStrike" cap="none" dirty="0">
                <a:solidFill>
                  <a:srgbClr val="898989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pl-PL" sz="2300" b="1" i="0" u="none" strike="noStrike" cap="none" dirty="0" smtClean="0">
                <a:solidFill>
                  <a:srgbClr val="898989"/>
                </a:solidFill>
                <a:latin typeface="+mj-lt"/>
                <a:ea typeface="Arial"/>
                <a:cs typeface="Arial"/>
                <a:sym typeface="Arial"/>
              </a:rPr>
              <a:t/>
            </a:r>
            <a:br>
              <a:rPr lang="pl-PL" sz="2300" b="1" i="0" u="none" strike="noStrike" cap="none" dirty="0" smtClean="0">
                <a:solidFill>
                  <a:srgbClr val="898989"/>
                </a:solidFill>
                <a:latin typeface="+mj-lt"/>
                <a:ea typeface="Arial"/>
                <a:cs typeface="Arial"/>
                <a:sym typeface="Arial"/>
              </a:rPr>
            </a:br>
            <a:endParaRPr sz="2300" b="1" i="0" u="none" strike="noStrike" cap="none" dirty="0">
              <a:solidFill>
                <a:srgbClr val="898989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731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2209</Words>
  <Application>Microsoft Office PowerPoint</Application>
  <PresentationFormat>Pokaz na ekranie (16:9)</PresentationFormat>
  <Paragraphs>350</Paragraphs>
  <Slides>40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40</vt:i4>
      </vt:variant>
    </vt:vector>
  </HeadingPairs>
  <TitlesOfParts>
    <vt:vector size="41" baseType="lpstr">
      <vt:lpstr>Projekt niestandardowy</vt:lpstr>
      <vt:lpstr> Ogólnopolski Dzień Informacyjny Europejskiego Korpusu Solidarności  8 stycznia 2019 PGE Narodowy  </vt:lpstr>
      <vt:lpstr>EUROPEJSKI KORPUS SOLIDARNOŚCI</vt:lpstr>
      <vt:lpstr>EUROPEJSKI KORPUS SOLIDARNOŚCI</vt:lpstr>
      <vt:lpstr>EUROPEJSKI KORPUS SOLIDARNOŚCI</vt:lpstr>
      <vt:lpstr>SŁOWA KLUCZOWE</vt:lpstr>
      <vt:lpstr>Prezentacja programu PowerPoint</vt:lpstr>
      <vt:lpstr>Zasięg geograficzny</vt:lpstr>
      <vt:lpstr>   WOLONTARIAT   </vt:lpstr>
      <vt:lpstr>WOLONTARIAT W EUROPEJSKIM KORPUSIE SOLIDARNOŚCI  </vt:lpstr>
      <vt:lpstr>WOLONTARIAT W EUROPEJSKIM KORPUSIE SOLIDARNOŚCI  </vt:lpstr>
      <vt:lpstr>MOŻLIWOŚCI DLA ORGANIZACJI UCZESTNICZĄCYCH </vt:lpstr>
      <vt:lpstr>FINANSOWANIE</vt:lpstr>
      <vt:lpstr>Projekt wolontariatu w ramach Europejskiego Korpusu Solidarności </vt:lpstr>
      <vt:lpstr>   STAŻE I MIEJSCA PRACY  </vt:lpstr>
      <vt:lpstr>Prezentacja programu PowerPoint</vt:lpstr>
      <vt:lpstr>STAŻE I MIEJSCA PRACY  W EUROPEJSKIM KORPUSIE SOLIDARNOŚCI</vt:lpstr>
      <vt:lpstr>Prezentacja programu PowerPoint</vt:lpstr>
      <vt:lpstr>STAŻE I MIEJSCA PRACY  W EUROPEJSKIM KORPUSIE SOLIDARNOŚCI</vt:lpstr>
      <vt:lpstr>STAŻE I MIEJSCA PRACY  W EUROPEJSKIM KORPUSIE SOLIDARNOŚCI</vt:lpstr>
      <vt:lpstr>Prezentacja programu PowerPoint</vt:lpstr>
      <vt:lpstr>   ZNAK JAKOŚCI   </vt:lpstr>
      <vt:lpstr>ZNAK JAKOŚCI</vt:lpstr>
      <vt:lpstr>ZNAK JAKOŚCI</vt:lpstr>
      <vt:lpstr>JAK ZŁOŻYĆ WNIOSEK O ZNAK JAKOŚCI</vt:lpstr>
      <vt:lpstr>PROCES PRZYZNAWANIA ZNAKU JAKOŚCI</vt:lpstr>
      <vt:lpstr>Prezentacja programu PowerPoint</vt:lpstr>
      <vt:lpstr>Prezentacja programu PowerPoint</vt:lpstr>
      <vt:lpstr>Prezentacja programu PowerPoint</vt:lpstr>
      <vt:lpstr>  PROJEKTY SOLIDARNOŚCI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Terminy Budżet</vt:lpstr>
      <vt:lpstr>Prezentacja programu PowerPoint</vt:lpstr>
      <vt:lpstr>Prezentacja programu PowerPoint</vt:lpstr>
      <vt:lpstr>     Europejski Korpus Solidarności                          europejskikorpussolidarnosci      </vt:lpstr>
      <vt:lpstr>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Europejski Korpus Solidarności. Nowy program, nowe możliwości.</dc:title>
  <dc:creator>PAMAMO</dc:creator>
  <cp:lastModifiedBy>Daria Bielicka</cp:lastModifiedBy>
  <cp:revision>67</cp:revision>
  <dcterms:modified xsi:type="dcterms:W3CDTF">2019-01-04T14:03:01Z</dcterms:modified>
</cp:coreProperties>
</file>